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4" r:id="rId4"/>
    <p:sldId id="274" r:id="rId5"/>
    <p:sldId id="272" r:id="rId6"/>
    <p:sldId id="283" r:id="rId7"/>
    <p:sldId id="259" r:id="rId8"/>
    <p:sldId id="288" r:id="rId9"/>
    <p:sldId id="268" r:id="rId10"/>
    <p:sldId id="269" r:id="rId11"/>
    <p:sldId id="260" r:id="rId12"/>
    <p:sldId id="257" r:id="rId13"/>
    <p:sldId id="275" r:id="rId14"/>
    <p:sldId id="276" r:id="rId15"/>
    <p:sldId id="285" r:id="rId16"/>
    <p:sldId id="262" r:id="rId17"/>
    <p:sldId id="263" r:id="rId18"/>
    <p:sldId id="278" r:id="rId19"/>
    <p:sldId id="264" r:id="rId20"/>
    <p:sldId id="286" r:id="rId21"/>
    <p:sldId id="277" r:id="rId22"/>
    <p:sldId id="280" r:id="rId23"/>
    <p:sldId id="281" r:id="rId24"/>
    <p:sldId id="282" r:id="rId25"/>
    <p:sldId id="270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5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B%D1%8E%D1%82%D0%B5%D1%80%D0%B0%D0%BD%D1%81%D1%82%D0%B2%D0%BE" TargetMode="External"/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90%D0%BD%D0%B3%D0%BB%D1%96%D0%BA%D0%B0%D0%BD%D1%81%D1%8C%D0%BA%D0%B0_%D1%86%D0%B5%D1%80%D0%BA%D0%B2%D0%B0" TargetMode="External"/><Relationship Id="rId2" Type="http://schemas.openxmlformats.org/officeDocument/2006/relationships/hyperlink" Target="https://uk.wikipedia.org/wiki/%D0%9E%D1%84%D1%96%D1%86%D1%96%D0%B9%D0%BD%D0%B0_%D0%BC%D0%BE%D0%B2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k.wikipedia.org/wiki/%D0%9A%D0%B0%D0%BB%D1%8C%D0%B2%D1%96%D0%BD%D1%96%D1%81%D1%82%D0%B8" TargetMode="External"/><Relationship Id="rId5" Type="http://schemas.openxmlformats.org/officeDocument/2006/relationships/hyperlink" Target="https://uk.wikipedia.org/wiki/%D0%A0%D0%B8%D0%BC%D0%BE-%D0%9A%D0%B0%D1%82%D0%BE%D0%BB%D0%B8%D1%86%D1%8C%D0%BA%D0%B0_%D0%A6%D0%B5%D1%80%D0%BA%D0%B2%D0%B0" TargetMode="External"/><Relationship Id="rId4" Type="http://schemas.openxmlformats.org/officeDocument/2006/relationships/hyperlink" Target="https://uk.wikipedia.org/wiki/%D0%A4%D1%80%D0%B0%D0%BD%D1%86%D1%83%D0%B7%D1%8C%D0%BA%D0%B0_%D0%BC%D0%BE%D0%B2%D0%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E%D0%BD%D1%80%D0%B5%D0%B0%D0%BB%D1%8C" TargetMode="External"/><Relationship Id="rId2" Type="http://schemas.openxmlformats.org/officeDocument/2006/relationships/hyperlink" Target="https://uk.wikipedia.org/wiki/%D0%A2%D0%BE%D1%80%D0%BE%D0%BD%D1%8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A%D0%B0%D0%BB%D0%B3%D0%B0%D1%80%D1%96" TargetMode="External"/><Relationship Id="rId5" Type="http://schemas.openxmlformats.org/officeDocument/2006/relationships/hyperlink" Target="https://uk.wikipedia.org/wiki/%D0%9E%D1%82%D1%82%D0%B0%D0%B2%D0%B0" TargetMode="External"/><Relationship Id="rId4" Type="http://schemas.openxmlformats.org/officeDocument/2006/relationships/hyperlink" Target="https://uk.wikipedia.org/wiki/%D0%92%D0%B0%D0%BD%D0%BA%D1%83%D0%B2%D0%B5%D1%8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5%D0%BE%D1%80%D0%B3_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192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D%D1%82%D0%B0%D1%80%D1%96%D0%BE" TargetMode="External"/><Relationship Id="rId3" Type="http://schemas.openxmlformats.org/officeDocument/2006/relationships/hyperlink" Target="https://uk.wikipedia.org/wiki/%D0%9F%D1%88%D0%B5%D0%BD%D0%B8%D1%86%D1%8F" TargetMode="External"/><Relationship Id="rId7" Type="http://schemas.openxmlformats.org/officeDocument/2006/relationships/hyperlink" Target="https://uk.wikipedia.org/wiki/%D0%A1%D0%B2%D0%B8%D0%BD%D0%B5%D1%86%D1%8C" TargetMode="External"/><Relationship Id="rId2" Type="http://schemas.openxmlformats.org/officeDocument/2006/relationships/hyperlink" Target="https://uk.wikipedia.org/wiki/%D0%90%D0%BB%D1%8C%D0%B1%D0%B5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B%D1%8E%D0%BC%D1%96%D0%BD%D1%96%D0%B9" TargetMode="External"/><Relationship Id="rId5" Type="http://schemas.openxmlformats.org/officeDocument/2006/relationships/hyperlink" Target="https://uk.wikipedia.org/wiki/%D0%9D%D1%96%D0%BA%D0%B5%D0%BB%D1%8C" TargetMode="External"/><Relationship Id="rId4" Type="http://schemas.openxmlformats.org/officeDocument/2006/relationships/hyperlink" Target="https://uk.wikipedia.org/wiki/%D0%97%D0%BE%D0%BB%D0%BE%D1%82%D0%BE" TargetMode="External"/><Relationship Id="rId9" Type="http://schemas.openxmlformats.org/officeDocument/2006/relationships/hyperlink" Target="https://uk.wikipedia.org/wiki/%D0%9A%D0%B2%D0%B5%D0%B1%D0%B5%D0%BA_(%D0%BF%D1%80%D0%BE%D0%B2%D1%96%D0%BD%D1%86%D1%96%D1%8F)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k.wikipedia.org/wiki/%D0%A4%D0%B0%D0%B9%D0%BB:Canada_(orthographic_projection)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31" TargetMode="External"/><Relationship Id="rId3" Type="http://schemas.openxmlformats.org/officeDocument/2006/relationships/hyperlink" Target="https://uk.wikipedia.org/wiki/%D0%9F%D1%96%D0%B2%D0%BD%D1%96%D1%87%D0%BD%D0%B0_%D0%90%D0%BC%D0%B5%D1%80%D0%B8%D0%BA%D0%B0" TargetMode="External"/><Relationship Id="rId7" Type="http://schemas.openxmlformats.org/officeDocument/2006/relationships/hyperlink" Target="https://uk.wikipedia.org/wiki/%D0%92%D0%B5%D1%81%D1%82%D0%BC%D1%96%D0%BD%D1%81%D1%82%D0%B5%D1%80%D1%81%D1%8C%D0%BA%D0%B8%D0%B9_%D1%81%D1%82%D0%B0%D1%82%D1%83%D1%82_(1931)" TargetMode="External"/><Relationship Id="rId2" Type="http://schemas.openxmlformats.org/officeDocument/2006/relationships/hyperlink" Target="https://uk.wikipedia.org/wiki/176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0%B5%D0%BB%D0%B8%D0%BA%D0%B0_%D0%91%D1%80%D0%B8%D1%82%D0%B0%D0%BD%D1%96%D1%8F" TargetMode="External"/><Relationship Id="rId5" Type="http://schemas.openxmlformats.org/officeDocument/2006/relationships/hyperlink" Target="https://uk.wikipedia.org/wiki/%D0%94%D0%BE%D0%BC%D1%96%D0%BD%D1%96%D0%BE%D0%BD" TargetMode="External"/><Relationship Id="rId10" Type="http://schemas.openxmlformats.org/officeDocument/2006/relationships/hyperlink" Target="https://uk.wikipedia.org/wiki/%D0%9F%D0%B0%D1%80%D0%BB%D0%B0%D0%BC%D0%B5%D0%BD%D1%82_%D0%A1%D0%BF%D0%BE%D0%BB%D1%83%D1%87%D0%B5%D0%BD%D0%BE%D0%B3%D0%BE_%D0%9A%D0%BE%D1%80%D0%BE%D0%BB%D1%96%D0%B2%D1%81%D1%82%D0%B2%D0%B0" TargetMode="External"/><Relationship Id="rId4" Type="http://schemas.openxmlformats.org/officeDocument/2006/relationships/hyperlink" Target="https://uk.wikipedia.org/wiki/1867" TargetMode="External"/><Relationship Id="rId9" Type="http://schemas.openxmlformats.org/officeDocument/2006/relationships/hyperlink" Target="https://uk.wikipedia.org/wiki/%D0%9A%D0%B0%D0%BD%D0%B0%D0%B4%D1%81%D1%8C%D0%BA%D0%B8%D0%B9_%D0%B0%D0%BA%D1%8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КАНАДА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569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Лабрадор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Лабрадор, Кана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1" y="1196752"/>
            <a:ext cx="9112169" cy="86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2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Ріка</a:t>
            </a:r>
            <a:r>
              <a:rPr lang="ru-RU" dirty="0" smtClean="0">
                <a:solidFill>
                  <a:srgbClr val="FF0000"/>
                </a:solidFill>
              </a:rPr>
              <a:t> Св. </a:t>
            </a:r>
            <a:r>
              <a:rPr lang="ru-RU" dirty="0" err="1" smtClean="0">
                <a:solidFill>
                  <a:srgbClr val="FF0000"/>
                </a:solidFill>
              </a:rPr>
              <a:t>Лаврентія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pic.rutube.ru/video/27/ea/27eac2bfdd4e155764ff40198d085c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888974" cy="5782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527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Джастин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Трюдо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www.rbc.ua/static/img/r/e/reasons_women_support_justin_trudeau_650x4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555750"/>
            <a:ext cx="5940425" cy="37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rbc.ua/static/img/r/e/reasons_women_support_justin_trudeau_650x4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27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78579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Населення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572560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85784" y="571480"/>
            <a:ext cx="9429784" cy="5572164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К</a:t>
            </a:r>
            <a:r>
              <a:rPr lang="uk-UA" sz="2400" dirty="0" err="1" smtClean="0">
                <a:solidFill>
                  <a:srgbClr val="FF0000"/>
                </a:solidFill>
              </a:rPr>
              <a:t>ількість</a:t>
            </a:r>
            <a:r>
              <a:rPr lang="uk-UA" sz="2400" dirty="0" smtClean="0">
                <a:solidFill>
                  <a:srgbClr val="FF0000"/>
                </a:solidFill>
              </a:rPr>
              <a:t>  35 266  -38 місце в світі  оцінка 2017 рік</a:t>
            </a:r>
          </a:p>
          <a:p>
            <a:r>
              <a:rPr lang="uk-UA" sz="2800" dirty="0" err="1" smtClean="0">
                <a:solidFill>
                  <a:srgbClr val="FF0000"/>
                </a:solidFill>
              </a:rPr>
              <a:t>Густота-</a:t>
            </a:r>
            <a:r>
              <a:rPr lang="uk-UA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uk-UA" sz="2800" dirty="0" smtClean="0">
                <a:solidFill>
                  <a:srgbClr val="FF0000"/>
                </a:solidFill>
              </a:rPr>
              <a:t>   </a:t>
            </a:r>
            <a:r>
              <a:rPr lang="uk-UA" sz="2800" dirty="0" err="1" smtClean="0">
                <a:solidFill>
                  <a:srgbClr val="FF0000"/>
                </a:solidFill>
              </a:rPr>
              <a:t>чол</a:t>
            </a:r>
            <a:r>
              <a:rPr lang="uk-UA" sz="2800" dirty="0" smtClean="0">
                <a:solidFill>
                  <a:srgbClr val="FF0000"/>
                </a:solidFill>
              </a:rPr>
              <a:t> на 1 </a:t>
            </a:r>
            <a:r>
              <a:rPr lang="uk-UA" sz="2800" dirty="0" err="1" smtClean="0">
                <a:solidFill>
                  <a:srgbClr val="FF0000"/>
                </a:solidFill>
              </a:rPr>
              <a:t>кв</a:t>
            </a:r>
            <a:r>
              <a:rPr lang="uk-UA" sz="2800" dirty="0" smtClean="0">
                <a:solidFill>
                  <a:srgbClr val="FF0000"/>
                </a:solidFill>
              </a:rPr>
              <a:t> км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Дві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  <a:hlinkClick r:id="rId2" tooltip="Офіційна мова"/>
              </a:rPr>
              <a:t>офіційні</a:t>
            </a:r>
            <a:r>
              <a:rPr lang="ru-RU" sz="2800" dirty="0" smtClean="0">
                <a:solidFill>
                  <a:srgbClr val="FF0000"/>
                </a:solidFill>
                <a:hlinkClick r:id="rId2" tooltip="Офіційна мова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hlinkClick r:id="rId2" tooltip="Офіційна мова"/>
              </a:rPr>
              <a:t>мови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</a:rPr>
              <a:t>Канади-англійська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французька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Державні мови: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hlinkClick r:id="rId3" tooltip="Англійська мова"/>
              </a:rPr>
              <a:t>Англійська</a:t>
            </a:r>
            <a:r>
              <a:rPr lang="ru-RU" sz="2800" dirty="0" smtClean="0">
                <a:solidFill>
                  <a:srgbClr val="FF0000"/>
                </a:solidFill>
              </a:rPr>
              <a:t> 20 584 770- 65,9%  </a:t>
            </a:r>
            <a:r>
              <a:rPr lang="ru-RU" sz="2800" dirty="0" err="1" smtClean="0">
                <a:solidFill>
                  <a:srgbClr val="FF0000"/>
                </a:solidFill>
                <a:hlinkClick r:id="rId3" tooltip="Англійська мова"/>
              </a:rPr>
              <a:t>англійська</a:t>
            </a:r>
            <a:r>
              <a:rPr lang="ru-RU" sz="2800" dirty="0" smtClean="0">
                <a:solidFill>
                  <a:srgbClr val="FF0000"/>
                </a:solidFill>
              </a:rPr>
              <a:t> та </a:t>
            </a:r>
            <a:r>
              <a:rPr lang="ru-RU" sz="2800" dirty="0" err="1" smtClean="0">
                <a:solidFill>
                  <a:srgbClr val="FF0000"/>
                </a:solidFill>
              </a:rPr>
              <a:t>інша</a:t>
            </a:r>
            <a:r>
              <a:rPr lang="ru-RU" sz="2800" dirty="0" smtClean="0">
                <a:solidFill>
                  <a:srgbClr val="FF0000"/>
                </a:solidFill>
              </a:rPr>
              <a:t> мови-406 455- 1,3%</a:t>
            </a:r>
            <a:r>
              <a:rPr lang="ru-RU" sz="2800" dirty="0" smtClean="0">
                <a:solidFill>
                  <a:srgbClr val="FF0000"/>
                </a:solidFill>
                <a:hlinkClick r:id="rId3" tooltip="Англійська мова"/>
              </a:rPr>
              <a:t>англійська</a:t>
            </a:r>
            <a:r>
              <a:rPr lang="ru-RU" sz="2800" dirty="0" smtClean="0">
                <a:solidFill>
                  <a:srgbClr val="FF0000"/>
                </a:solidFill>
              </a:rPr>
              <a:t> та </a:t>
            </a:r>
            <a:r>
              <a:rPr lang="ru-RU" sz="2800" dirty="0" smtClean="0">
                <a:solidFill>
                  <a:srgbClr val="FF0000"/>
                </a:solidFill>
                <a:hlinkClick r:id="rId4" tooltip="Французька мова"/>
              </a:rPr>
              <a:t>французька</a:t>
            </a:r>
            <a:r>
              <a:rPr lang="ru-RU" sz="2800" dirty="0" smtClean="0">
                <a:solidFill>
                  <a:srgbClr val="FF0000"/>
                </a:solidFill>
              </a:rPr>
              <a:t>-94 055 </a:t>
            </a:r>
            <a:r>
              <a:rPr lang="ru-RU" sz="2800" dirty="0" err="1" smtClean="0">
                <a:solidFill>
                  <a:srgbClr val="FF0000"/>
                </a:solidFill>
                <a:hlinkClick r:id="rId4" tooltip="Французька мова"/>
              </a:rPr>
              <a:t>французька</a:t>
            </a:r>
            <a:r>
              <a:rPr lang="ru-RU" sz="2800" dirty="0" smtClean="0">
                <a:solidFill>
                  <a:srgbClr val="FF0000"/>
                </a:solidFill>
              </a:rPr>
              <a:t> та </a:t>
            </a:r>
            <a:r>
              <a:rPr lang="ru-RU" sz="2800" dirty="0" err="1" smtClean="0">
                <a:solidFill>
                  <a:srgbClr val="FF0000"/>
                </a:solidFill>
              </a:rPr>
              <a:t>інша</a:t>
            </a:r>
            <a:r>
              <a:rPr lang="ru-RU" sz="2800" dirty="0" smtClean="0">
                <a:solidFill>
                  <a:srgbClr val="FF0000"/>
                </a:solidFill>
              </a:rPr>
              <a:t> мови-58 885 0,2%</a:t>
            </a:r>
            <a:r>
              <a:rPr lang="ru-RU" sz="2800" dirty="0" smtClean="0">
                <a:solidFill>
                  <a:srgbClr val="FF0000"/>
                </a:solidFill>
                <a:hlinkClick r:id="rId4" tooltip="Французька мова"/>
              </a:rPr>
              <a:t>французька</a:t>
            </a:r>
            <a:r>
              <a:rPr lang="ru-RU" sz="2800" dirty="0" smtClean="0">
                <a:solidFill>
                  <a:srgbClr val="FF0000"/>
                </a:solidFill>
              </a:rPr>
              <a:t>  -6 625- 21,2%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Тривалість життя-82,2 років (9 місце)</a:t>
            </a:r>
          </a:p>
          <a:p>
            <a:r>
              <a:rPr lang="uk-UA" sz="2800" dirty="0" err="1" smtClean="0">
                <a:solidFill>
                  <a:srgbClr val="FF0000"/>
                </a:solidFill>
              </a:rPr>
              <a:t>Народжуванність</a:t>
            </a:r>
            <a:r>
              <a:rPr lang="uk-UA" sz="2800" dirty="0" smtClean="0">
                <a:solidFill>
                  <a:srgbClr val="FF0000"/>
                </a:solidFill>
              </a:rPr>
              <a:t>-10,28 (187 місце)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ru-RU" sz="2800" dirty="0" err="1" smtClean="0">
                <a:solidFill>
                  <a:srgbClr val="FF0000"/>
                </a:solidFill>
              </a:rPr>
              <a:t>Більшість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канадців</a:t>
            </a:r>
            <a:r>
              <a:rPr lang="ru-RU" sz="2800" dirty="0" smtClean="0">
                <a:solidFill>
                  <a:srgbClr val="FF0000"/>
                </a:solidFill>
              </a:rPr>
              <a:t> — </a:t>
            </a:r>
            <a:r>
              <a:rPr lang="ru-RU" sz="2800" dirty="0" err="1" smtClean="0">
                <a:solidFill>
                  <a:srgbClr val="FF0000"/>
                </a:solidFill>
              </a:rPr>
              <a:t>християни</a:t>
            </a:r>
            <a:r>
              <a:rPr lang="ru-RU" sz="2800" dirty="0" smtClean="0">
                <a:solidFill>
                  <a:srgbClr val="FF0000"/>
                </a:solidFill>
              </a:rPr>
              <a:t>.  </a:t>
            </a:r>
            <a:r>
              <a:rPr lang="uk-UA" sz="2800" dirty="0" err="1" smtClean="0">
                <a:solidFill>
                  <a:srgbClr val="FF0000"/>
                </a:solidFill>
              </a:rPr>
              <a:t>Б</a:t>
            </a:r>
            <a:r>
              <a:rPr lang="ru-RU" sz="2800" dirty="0" err="1" smtClean="0">
                <a:solidFill>
                  <a:srgbClr val="FF0000"/>
                </a:solidFill>
              </a:rPr>
              <a:t>ільшість</a:t>
            </a:r>
            <a:r>
              <a:rPr lang="ru-RU" sz="2800" dirty="0" smtClean="0">
                <a:solidFill>
                  <a:srgbClr val="FF0000"/>
                </a:solidFill>
              </a:rPr>
              <a:t> належала до </a:t>
            </a:r>
            <a:r>
              <a:rPr lang="ru-RU" sz="2800" dirty="0" err="1" smtClean="0">
                <a:solidFill>
                  <a:srgbClr val="FF0000"/>
                </a:solidFill>
                <a:hlinkClick r:id="rId5" tooltip="Римо-Католицька Церква"/>
              </a:rPr>
              <a:t>римсько-католицької</a:t>
            </a:r>
            <a:r>
              <a:rPr lang="ru-RU" sz="2800" dirty="0" smtClean="0">
                <a:solidFill>
                  <a:srgbClr val="FF0000"/>
                </a:solidFill>
                <a:hlinkClick r:id="rId5" tooltip="Римо-Католицька Церква"/>
              </a:rPr>
              <a:t> церкви</a:t>
            </a:r>
            <a:r>
              <a:rPr lang="ru-RU" sz="2800" dirty="0" smtClean="0">
                <a:solidFill>
                  <a:srgbClr val="FF0000"/>
                </a:solidFill>
              </a:rPr>
              <a:t> (45,2% </a:t>
            </a:r>
            <a:r>
              <a:rPr lang="ru-RU" sz="2800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dirty="0" smtClean="0">
                <a:solidFill>
                  <a:srgbClr val="FF0000"/>
                </a:solidFill>
              </a:rPr>
              <a:t>), за ними — </a:t>
            </a:r>
            <a:r>
              <a:rPr lang="ru-RU" sz="2800" dirty="0" err="1" smtClean="0">
                <a:solidFill>
                  <a:srgbClr val="FF0000"/>
                </a:solidFill>
                <a:hlinkClick r:id="rId6" tooltip="Кальвіністи"/>
              </a:rPr>
              <a:t>кальвіністи</a:t>
            </a:r>
            <a:r>
              <a:rPr lang="ru-RU" sz="2800" dirty="0" err="1" smtClean="0">
                <a:solidFill>
                  <a:srgbClr val="FF0000"/>
                </a:solidFill>
              </a:rPr>
              <a:t>та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маючи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між</a:t>
            </a:r>
            <a:r>
              <a:rPr lang="ru-RU" sz="2800" dirty="0" smtClean="0">
                <a:solidFill>
                  <a:srgbClr val="FF0000"/>
                </a:solidFill>
              </a:rPr>
              <a:t> собою </a:t>
            </a:r>
            <a:r>
              <a:rPr lang="ru-RU" sz="2800" dirty="0" err="1" smtClean="0">
                <a:solidFill>
                  <a:srgbClr val="FF0000"/>
                </a:solidFill>
              </a:rPr>
              <a:t>канонічне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спілкування</a:t>
            </a:r>
            <a:r>
              <a:rPr lang="ru-RU" sz="2800" dirty="0" smtClean="0">
                <a:solidFill>
                  <a:srgbClr val="FF0000"/>
                </a:solidFill>
              </a:rPr>
              <a:t>, </a:t>
            </a:r>
            <a:r>
              <a:rPr lang="ru-RU" sz="2800" dirty="0" err="1" smtClean="0">
                <a:solidFill>
                  <a:srgbClr val="FF0000"/>
                </a:solidFill>
                <a:hlinkClick r:id="rId7" tooltip="Англіканська церква"/>
              </a:rPr>
              <a:t>англіканська</a:t>
            </a:r>
            <a:r>
              <a:rPr lang="ru-RU" sz="2800" dirty="0" smtClean="0">
                <a:solidFill>
                  <a:srgbClr val="FF0000"/>
                </a:solidFill>
              </a:rPr>
              <a:t> та </a:t>
            </a:r>
            <a:r>
              <a:rPr lang="ru-RU" sz="2800" u="sng" dirty="0" err="1" smtClean="0">
                <a:solidFill>
                  <a:srgbClr val="FF0000"/>
                </a:solidFill>
                <a:hlinkClick r:id="rId8" tooltip="Лютеранство"/>
              </a:rPr>
              <a:t>лютеранська</a:t>
            </a:r>
            <a:r>
              <a:rPr lang="ru-RU" sz="2800" dirty="0" smtClean="0">
                <a:solidFill>
                  <a:srgbClr val="FF0000"/>
                </a:solidFill>
              </a:rPr>
              <a:t> церкви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10144164" y="3317872"/>
            <a:ext cx="928694" cy="3754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H="1">
            <a:off x="8467216" y="5715016"/>
            <a:ext cx="391063" cy="4111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072493" cy="5429288"/>
          </a:xfrm>
        </p:spPr>
        <p:txBody>
          <a:bodyPr/>
          <a:lstStyle/>
          <a:p>
            <a:endParaRPr lang="uk-UA" dirty="0" smtClean="0"/>
          </a:p>
          <a:p>
            <a:r>
              <a:rPr lang="uk-UA" sz="4000" dirty="0" smtClean="0">
                <a:solidFill>
                  <a:srgbClr val="FF0000"/>
                </a:solidFill>
              </a:rPr>
              <a:t>Торонто -          5  072 тис </a:t>
            </a:r>
            <a:r>
              <a:rPr lang="uk-UA" sz="4000" dirty="0" err="1" smtClean="0">
                <a:solidFill>
                  <a:srgbClr val="FF0000"/>
                </a:solidFill>
              </a:rPr>
              <a:t>.людей</a:t>
            </a:r>
            <a:endParaRPr lang="uk-UA" sz="4000" dirty="0" smtClean="0">
              <a:solidFill>
                <a:srgbClr val="FF0000"/>
              </a:solidFill>
            </a:endParaRPr>
          </a:p>
          <a:p>
            <a:r>
              <a:rPr lang="uk-UA" sz="4000" dirty="0" err="1" smtClean="0">
                <a:solidFill>
                  <a:srgbClr val="FF0000"/>
                </a:solidFill>
              </a:rPr>
              <a:t>Монреаль-</a:t>
            </a:r>
            <a:r>
              <a:rPr lang="uk-UA" sz="4000" dirty="0" smtClean="0">
                <a:solidFill>
                  <a:srgbClr val="FF0000"/>
                </a:solidFill>
              </a:rPr>
              <a:t>       3 588 тис людей</a:t>
            </a:r>
          </a:p>
          <a:p>
            <a:r>
              <a:rPr lang="uk-UA" sz="4000" dirty="0" err="1" smtClean="0">
                <a:solidFill>
                  <a:srgbClr val="FF0000"/>
                </a:solidFill>
              </a:rPr>
              <a:t>Ванкувер-</a:t>
            </a:r>
            <a:r>
              <a:rPr lang="uk-UA" sz="4000" dirty="0" smtClean="0">
                <a:solidFill>
                  <a:srgbClr val="FF0000"/>
                </a:solidFill>
              </a:rPr>
              <a:t>         2 097 тис людей</a:t>
            </a:r>
          </a:p>
          <a:p>
            <a:r>
              <a:rPr lang="uk-UA" sz="4000" dirty="0" err="1" smtClean="0">
                <a:solidFill>
                  <a:srgbClr val="FF0000"/>
                </a:solidFill>
              </a:rPr>
              <a:t>Оттава-</a:t>
            </a:r>
            <a:r>
              <a:rPr lang="uk-UA" sz="4000" dirty="0" smtClean="0">
                <a:solidFill>
                  <a:srgbClr val="FF0000"/>
                </a:solidFill>
              </a:rPr>
              <a:t>              1 117 тис людей</a:t>
            </a:r>
          </a:p>
          <a:p>
            <a:r>
              <a:rPr lang="uk-UA" sz="4000" dirty="0" err="1" smtClean="0">
                <a:solidFill>
                  <a:srgbClr val="FF0000"/>
                </a:solidFill>
              </a:rPr>
              <a:t>Едмонтон</a:t>
            </a:r>
            <a:r>
              <a:rPr lang="uk-UA" sz="4000" dirty="0" smtClean="0">
                <a:solidFill>
                  <a:srgbClr val="FF0000"/>
                </a:solidFill>
              </a:rPr>
              <a:t>         1 о24 тис людей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686700" cy="6617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Найбільші міста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57298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hlinkClick r:id="rId2" tooltip="Торонто"/>
              </a:rPr>
              <a:t>Торонто</a:t>
            </a:r>
            <a:r>
              <a:rPr lang="ru-RU" sz="3600" b="1" dirty="0" smtClean="0">
                <a:solidFill>
                  <a:srgbClr val="FF0000"/>
                </a:solidFill>
              </a:rPr>
              <a:t> (5 993 000 </a:t>
            </a:r>
            <a:r>
              <a:rPr lang="ru-RU" sz="3600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sz="3600" b="1" dirty="0" smtClean="0">
                <a:solidFill>
                  <a:srgbClr val="FF0000"/>
                </a:solidFill>
              </a:rPr>
              <a:t> (</a:t>
            </a:r>
            <a:r>
              <a:rPr lang="ru-RU" sz="3600" b="1" smtClean="0">
                <a:solidFill>
                  <a:srgbClr val="FF0000"/>
                </a:solidFill>
              </a:rPr>
              <a:t>2015)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  <a:hlinkClick r:id="rId3" tooltip="Монреаль"/>
              </a:rPr>
              <a:t>Монреаль</a:t>
            </a:r>
            <a:r>
              <a:rPr lang="ru-RU" sz="3600" b="1" dirty="0" smtClean="0">
                <a:solidFill>
                  <a:srgbClr val="FF0000"/>
                </a:solidFill>
              </a:rPr>
              <a:t> (3 981 000 </a:t>
            </a:r>
            <a:r>
              <a:rPr lang="ru-RU" sz="3600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sz="3600" b="1" dirty="0" smtClean="0">
                <a:solidFill>
                  <a:srgbClr val="FF0000"/>
                </a:solidFill>
              </a:rPr>
              <a:t> (2015)</a:t>
            </a:r>
          </a:p>
          <a:p>
            <a:r>
              <a:rPr lang="ru-RU" sz="3600" b="1" dirty="0" smtClean="0">
                <a:solidFill>
                  <a:srgbClr val="FF0000"/>
                </a:solidFill>
                <a:hlinkClick r:id="rId4" tooltip="Ванкувер"/>
              </a:rPr>
              <a:t>Ванкувер</a:t>
            </a:r>
            <a:r>
              <a:rPr lang="ru-RU" sz="3600" b="1" dirty="0" smtClean="0">
                <a:solidFill>
                  <a:srgbClr val="FF0000"/>
                </a:solidFill>
              </a:rPr>
              <a:t> (2 485 000 </a:t>
            </a:r>
            <a:r>
              <a:rPr lang="ru-RU" sz="3600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sz="3600" b="1" dirty="0" smtClean="0">
                <a:solidFill>
                  <a:srgbClr val="FF0000"/>
                </a:solidFill>
              </a:rPr>
              <a:t> (2015)</a:t>
            </a:r>
          </a:p>
          <a:p>
            <a:r>
              <a:rPr lang="ru-RU" sz="3600" b="1" dirty="0" smtClean="0">
                <a:solidFill>
                  <a:srgbClr val="FF0000"/>
                </a:solidFill>
                <a:hlinkClick r:id="rId5" tooltip="Оттава"/>
              </a:rPr>
              <a:t>Оттава</a:t>
            </a:r>
            <a:r>
              <a:rPr lang="ru-RU" sz="3600" b="1" dirty="0" smtClean="0">
                <a:solidFill>
                  <a:srgbClr val="FF0000"/>
                </a:solidFill>
              </a:rPr>
              <a:t> — </a:t>
            </a:r>
            <a:r>
              <a:rPr lang="ru-RU" sz="3600" b="1" dirty="0" err="1" smtClean="0">
                <a:solidFill>
                  <a:srgbClr val="FF0000"/>
                </a:solidFill>
              </a:rPr>
              <a:t>Гатіно</a:t>
            </a:r>
            <a:r>
              <a:rPr lang="ru-RU" sz="3600" b="1" dirty="0" smtClean="0">
                <a:solidFill>
                  <a:srgbClr val="FF0000"/>
                </a:solidFill>
              </a:rPr>
              <a:t> (1 326 000 </a:t>
            </a:r>
            <a:r>
              <a:rPr lang="ru-RU" sz="3600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sz="3600" b="1" dirty="0" smtClean="0">
                <a:solidFill>
                  <a:srgbClr val="FF0000"/>
                </a:solidFill>
              </a:rPr>
              <a:t> (2015)</a:t>
            </a:r>
          </a:p>
          <a:p>
            <a:r>
              <a:rPr lang="ru-RU" sz="3600" b="1" dirty="0" err="1" smtClean="0">
                <a:solidFill>
                  <a:srgbClr val="FF0000"/>
                </a:solidFill>
                <a:hlinkClick r:id="rId6" tooltip="Калгарі"/>
              </a:rPr>
              <a:t>Калгарі</a:t>
            </a:r>
            <a:r>
              <a:rPr lang="ru-RU" sz="3600" b="1" dirty="0" smtClean="0">
                <a:solidFill>
                  <a:srgbClr val="FF0000"/>
                </a:solidFill>
              </a:rPr>
              <a:t> (1 337 000 </a:t>
            </a:r>
            <a:r>
              <a:rPr lang="ru-RU" sz="3600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sz="3600" b="1" dirty="0" smtClean="0">
                <a:solidFill>
                  <a:srgbClr val="FF0000"/>
                </a:solidFill>
              </a:rPr>
              <a:t> (2015))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Торонто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avcrealestate.ru/cms/content/countries/canada/realestates/can-ah3100-chc228/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96752"/>
            <a:ext cx="9468544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193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Монреаль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travel.canada2day.com/wp-content/uploads/2009/12/montreal2-4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438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72452" cy="9475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Ванкувер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ruspo.ru/images/hotels_new/52/776/93632/main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10" y="1142984"/>
            <a:ext cx="9221609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Оттава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vali.ru/pic/pictures/43/r_p_d02bdd3a6ae6531d81d0d76fbb9728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2777"/>
            <a:ext cx="957706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953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27v8envyltg3v.cloudfront.net/tackk/9681287/14455390372862/co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786742" cy="5840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43512"/>
            <a:ext cx="9501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Англійці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воювали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кольорами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ланкастерської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червоної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троянди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лілії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Білий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червоний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стали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офіційними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кольорами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Канади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затвердження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королем 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Георг V"/>
              </a:rPr>
              <a:t>Георгом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Георг V"/>
              </a:rPr>
              <a:t>V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 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1921"/>
              </a:rPr>
              <a:t>1921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то калгари кан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00298" y="0"/>
            <a:ext cx="6643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КАЛГАРІ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78647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Канаді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розвинена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ринкова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 err="1" smtClean="0">
                <a:solidFill>
                  <a:srgbClr val="FF0000"/>
                </a:solidFill>
              </a:rPr>
              <a:t>минуле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десятиріччя,,економіка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країни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зростає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швидкими</a:t>
            </a:r>
            <a:r>
              <a:rPr lang="ru-RU" dirty="0" smtClean="0">
                <a:solidFill>
                  <a:srgbClr val="FF0000"/>
                </a:solidFill>
              </a:rPr>
              <a:t> темпами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Канада — одна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небагатьох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країн-експортерів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енергоносіїв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великі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поклади</a:t>
            </a:r>
            <a:r>
              <a:rPr lang="ru-RU" dirty="0" smtClean="0">
                <a:solidFill>
                  <a:srgbClr val="FF0000"/>
                </a:solidFill>
              </a:rPr>
              <a:t> природного газу </a:t>
            </a:r>
            <a:r>
              <a:rPr lang="ru-RU" dirty="0" err="1" smtClean="0">
                <a:solidFill>
                  <a:srgbClr val="FF0000"/>
                </a:solidFill>
              </a:rPr>
              <a:t>знаходяться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східному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узбережжі</a:t>
            </a:r>
            <a:r>
              <a:rPr lang="ru-RU" dirty="0" smtClean="0">
                <a:solidFill>
                  <a:srgbClr val="FF0000"/>
                </a:solidFill>
              </a:rPr>
              <a:t>, а </a:t>
            </a:r>
            <a:r>
              <a:rPr lang="ru-RU" dirty="0" err="1" smtClean="0">
                <a:solidFill>
                  <a:srgbClr val="FF0000"/>
                </a:solidFill>
              </a:rPr>
              <a:t>нафти</a:t>
            </a:r>
            <a:r>
              <a:rPr lang="ru-RU" dirty="0" smtClean="0">
                <a:solidFill>
                  <a:srgbClr val="FF0000"/>
                </a:solidFill>
              </a:rPr>
              <a:t> — </a:t>
            </a:r>
            <a:r>
              <a:rPr lang="ru-RU" dirty="0" err="1" smtClean="0">
                <a:solidFill>
                  <a:srgbClr val="FF0000"/>
                </a:solidFill>
              </a:rPr>
              <a:t>в</a:t>
            </a:r>
            <a:r>
              <a:rPr lang="ru-RU" dirty="0" err="1" smtClean="0">
                <a:solidFill>
                  <a:srgbClr val="FF0000"/>
                </a:solidFill>
                <a:hlinkClick r:id="rId2" tooltip="Альберта"/>
              </a:rPr>
              <a:t>Альберті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гідроелектроенергія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найпоширеніша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найдешевша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Канада — одна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найбільших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виро</a:t>
            </a:r>
            <a:r>
              <a:rPr lang="uk-UA" dirty="0" err="1" smtClean="0">
                <a:solidFill>
                  <a:srgbClr val="FF0000"/>
                </a:solidFill>
              </a:rPr>
              <a:t>бників</a:t>
            </a:r>
            <a:r>
              <a:rPr lang="uk-UA" dirty="0" smtClean="0">
                <a:solidFill>
                  <a:srgbClr val="FF0000"/>
                </a:solidFill>
              </a:rPr>
              <a:t>   с</a:t>
            </a:r>
            <a:r>
              <a:rPr lang="ru-RU" dirty="0" err="1" smtClean="0">
                <a:solidFill>
                  <a:srgbClr val="FF0000"/>
                </a:solidFill>
              </a:rPr>
              <a:t>ільськогосподарської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продукції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одними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найбільших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постачальників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  <a:hlinkClick r:id="rId3" tooltip="Пшениця"/>
              </a:rPr>
              <a:t>пшениці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інших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зернових</a:t>
            </a:r>
            <a:r>
              <a:rPr lang="ru-RU" dirty="0" smtClean="0">
                <a:solidFill>
                  <a:srgbClr val="FF0000"/>
                </a:solidFill>
              </a:rPr>
              <a:t> культур. Канада, </a:t>
            </a:r>
            <a:r>
              <a:rPr lang="ru-RU" dirty="0" err="1" smtClean="0">
                <a:solidFill>
                  <a:srgbClr val="FF0000"/>
                </a:solidFill>
              </a:rPr>
              <a:t>найбільший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виробник</a:t>
            </a:r>
            <a:r>
              <a:rPr lang="ru-RU" dirty="0" smtClean="0">
                <a:solidFill>
                  <a:srgbClr val="FF0000"/>
                </a:solidFill>
              </a:rPr>
              <a:t> цинку </a:t>
            </a:r>
            <a:r>
              <a:rPr lang="ru-RU" dirty="0" err="1" smtClean="0">
                <a:solidFill>
                  <a:srgbClr val="FF0000"/>
                </a:solidFill>
              </a:rPr>
              <a:t>й</a:t>
            </a:r>
            <a:r>
              <a:rPr lang="ru-RU" dirty="0" smtClean="0">
                <a:solidFill>
                  <a:srgbClr val="FF0000"/>
                </a:solidFill>
              </a:rPr>
              <a:t> урану, </a:t>
            </a:r>
            <a:r>
              <a:rPr lang="ru-RU" dirty="0" err="1" smtClean="0">
                <a:solidFill>
                  <a:srgbClr val="FF0000"/>
                </a:solidFill>
              </a:rPr>
              <a:t>також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великі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родовища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інших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природних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ресурсів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як-от</a:t>
            </a:r>
            <a:r>
              <a:rPr lang="ru-RU" dirty="0" smtClean="0">
                <a:solidFill>
                  <a:srgbClr val="FF0000"/>
                </a:solidFill>
              </a:rPr>
              <a:t>: </a:t>
            </a:r>
            <a:r>
              <a:rPr lang="ru-RU" dirty="0" smtClean="0">
                <a:solidFill>
                  <a:srgbClr val="FF0000"/>
                </a:solidFill>
                <a:hlinkClick r:id="rId4" tooltip="Золото"/>
              </a:rPr>
              <a:t>золото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r>
              <a:rPr lang="ru-RU" dirty="0" err="1" smtClean="0">
                <a:solidFill>
                  <a:srgbClr val="FF0000"/>
                </a:solidFill>
                <a:hlinkClick r:id="rId5" tooltip="Нікель"/>
              </a:rPr>
              <a:t>нікель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r>
              <a:rPr lang="ru-RU" dirty="0" err="1" smtClean="0">
                <a:solidFill>
                  <a:srgbClr val="FF0000"/>
                </a:solidFill>
                <a:hlinkClick r:id="rId6" tooltip="Алюміній"/>
              </a:rPr>
              <a:t>алюміній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r>
              <a:rPr lang="ru-RU" dirty="0" err="1" smtClean="0">
                <a:solidFill>
                  <a:srgbClr val="FF0000"/>
                </a:solidFill>
                <a:hlinkClick r:id="rId7" tooltip="Свинець"/>
              </a:rPr>
              <a:t>свинець</a:t>
            </a:r>
            <a:r>
              <a:rPr lang="ru-RU" dirty="0" smtClean="0">
                <a:solidFill>
                  <a:srgbClr val="FF0000"/>
                </a:solidFill>
              </a:rPr>
              <a:t>. Є в </a:t>
            </a:r>
            <a:r>
              <a:rPr lang="ru-RU" dirty="0" err="1" smtClean="0">
                <a:solidFill>
                  <a:srgbClr val="FF0000"/>
                </a:solidFill>
              </a:rPr>
              <a:t>країні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високорозвинена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переробна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промисловість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південному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  <a:hlinkClick r:id="rId8" tooltip="Онтаріо"/>
              </a:rPr>
              <a:t>Онтаріо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  <a:hlinkClick r:id="rId9" tooltip="Квебек (провінція)"/>
              </a:rPr>
              <a:t>Квебеку</a:t>
            </a:r>
            <a:r>
              <a:rPr lang="ru-RU" dirty="0" smtClean="0">
                <a:solidFill>
                  <a:srgbClr val="FF0000"/>
                </a:solidFill>
              </a:rPr>
              <a:t>; тут же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знаходяться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автобудівні</a:t>
            </a:r>
            <a:r>
              <a:rPr lang="ru-RU" dirty="0" smtClean="0">
                <a:solidFill>
                  <a:srgbClr val="FF0000"/>
                </a:solidFill>
              </a:rPr>
              <a:t> заводи, </a:t>
            </a:r>
            <a:r>
              <a:rPr lang="ru-RU" dirty="0" err="1" smtClean="0">
                <a:solidFill>
                  <a:srgbClr val="FF0000"/>
                </a:solidFill>
              </a:rPr>
              <a:t>філіали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багатьох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американських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японських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автомобільних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компаній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ключовими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економіці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провінцій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86766" cy="902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Економіка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38328"/>
            <a:ext cx="7572428" cy="37602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Видобуток</a:t>
            </a:r>
            <a:r>
              <a:rPr lang="ru-RU" dirty="0" smtClean="0">
                <a:solidFill>
                  <a:srgbClr val="FF0000"/>
                </a:solidFill>
              </a:rPr>
              <a:t> газу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min\Мои документы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1000108"/>
            <a:ext cx="10737176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38328"/>
            <a:ext cx="7400948" cy="73321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Автомоб</a:t>
            </a:r>
            <a:r>
              <a:rPr lang="uk-UA" dirty="0" smtClean="0">
                <a:solidFill>
                  <a:srgbClr val="FF0000"/>
                </a:solidFill>
              </a:rPr>
              <a:t>і</a:t>
            </a:r>
            <a:r>
              <a:rPr lang="ru-RU" dirty="0" err="1" smtClean="0">
                <a:solidFill>
                  <a:srgbClr val="FF0000"/>
                </a:solidFill>
              </a:rPr>
              <a:t>льний</a:t>
            </a:r>
            <a:r>
              <a:rPr lang="ru-RU" dirty="0" smtClean="0">
                <a:solidFill>
                  <a:srgbClr val="FF0000"/>
                </a:solidFill>
              </a:rPr>
              <a:t> завод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Admin\Мои документы\i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92" y="1209674"/>
            <a:ext cx="8484610" cy="5648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29576" cy="80465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Фермери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4" name="AutoShape 2" descr="https://www.turkaramamotoru.com/ru/image/intensivnoe-selskoe-hozyajstvo-196855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www.turkaramamotoru.com/ru/image/intensivnoe-selskoe-hozyajstvo-196855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Мои документы\intensivnoe-selskoe-hozyajstvo-196855-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4413"/>
            <a:ext cx="9144000" cy="58979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хоккей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.championat.com/i/article/53/57/1392935357_b_20-fevralja-2014-goda-sochi-xxii-zimnie-olimpijskie-igry-khokkej-zhenshiny-final-kanada-ssha-3-2-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8892480" cy="54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251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214554"/>
            <a:ext cx="8408465" cy="4071966"/>
          </a:xfrm>
        </p:spPr>
        <p:txBody>
          <a:bodyPr>
            <a:normAutofit/>
          </a:bodyPr>
          <a:lstStyle/>
          <a:p>
            <a:pPr lvl="8"/>
            <a:r>
              <a:rPr lang="en-US" sz="8000" dirty="0" smtClean="0">
                <a:solidFill>
                  <a:srgbClr val="FF0000"/>
                </a:solidFill>
              </a:rPr>
              <a:t>THE END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15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зташування Канади">
            <a:hlinkClick r:id="rId2" tooltip="&quot;Розташування Канади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71480"/>
            <a:ext cx="6929486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5286412"/>
          </a:xfrm>
        </p:spPr>
        <p:txBody>
          <a:bodyPr>
            <a:noAutofit/>
          </a:bodyPr>
          <a:lstStyle/>
          <a:p>
            <a:pPr lvl="6">
              <a:buNone/>
            </a:pPr>
            <a:r>
              <a:rPr lang="uk-UA" sz="2800" b="1" dirty="0" err="1" smtClean="0">
                <a:solidFill>
                  <a:srgbClr val="C00000"/>
                </a:solidFill>
              </a:rPr>
              <a:t>Площа-</a:t>
            </a:r>
            <a:r>
              <a:rPr lang="uk-UA" sz="2800" b="1" dirty="0" smtClean="0">
                <a:solidFill>
                  <a:srgbClr val="C00000"/>
                </a:solidFill>
              </a:rPr>
              <a:t>  9 984 тис км </a:t>
            </a:r>
            <a:r>
              <a:rPr lang="uk-UA" sz="2800" b="1" dirty="0" err="1" smtClean="0">
                <a:solidFill>
                  <a:srgbClr val="C00000"/>
                </a:solidFill>
              </a:rPr>
              <a:t>кв</a:t>
            </a:r>
            <a:r>
              <a:rPr lang="uk-UA" sz="2800" b="1" dirty="0" smtClean="0">
                <a:solidFill>
                  <a:srgbClr val="C00000"/>
                </a:solidFill>
              </a:rPr>
              <a:t> (2 місце в світі)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Населення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r>
              <a:rPr lang="uk-UA" sz="2800" b="1" dirty="0" smtClean="0">
                <a:solidFill>
                  <a:srgbClr val="C00000"/>
                </a:solidFill>
              </a:rPr>
              <a:t>  35 266 тис. </a:t>
            </a:r>
            <a:r>
              <a:rPr lang="uk-UA" sz="2800" b="1" dirty="0" err="1" smtClean="0">
                <a:solidFill>
                  <a:srgbClr val="C00000"/>
                </a:solidFill>
              </a:rPr>
              <a:t>чол</a:t>
            </a:r>
            <a:r>
              <a:rPr lang="uk-UA" sz="2800" b="1" dirty="0" smtClean="0">
                <a:solidFill>
                  <a:srgbClr val="C00000"/>
                </a:solidFill>
              </a:rPr>
              <a:t> (38 місце)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Державний устрій </a:t>
            </a:r>
            <a:r>
              <a:rPr lang="uk-UA" sz="2800" b="1" dirty="0" err="1" smtClean="0">
                <a:solidFill>
                  <a:srgbClr val="C00000"/>
                </a:solidFill>
              </a:rPr>
              <a:t>–Коституційна</a:t>
            </a:r>
            <a:r>
              <a:rPr lang="uk-UA" sz="2800" b="1" dirty="0" smtClean="0">
                <a:solidFill>
                  <a:srgbClr val="C00000"/>
                </a:solidFill>
              </a:rPr>
              <a:t> монархія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Столиця-Оттава,  адміністративний </a:t>
            </a:r>
            <a:r>
              <a:rPr lang="uk-UA" sz="2800" b="1" dirty="0" err="1" smtClean="0">
                <a:solidFill>
                  <a:srgbClr val="C00000"/>
                </a:solidFill>
              </a:rPr>
              <a:t>устрій-</a:t>
            </a:r>
            <a:r>
              <a:rPr lang="en-US" sz="2800" b="1" dirty="0" smtClean="0">
                <a:solidFill>
                  <a:srgbClr val="C00000"/>
                </a:solidFill>
              </a:rPr>
              <a:t>10</a:t>
            </a:r>
            <a:r>
              <a:rPr lang="uk-UA" sz="2800" b="1" dirty="0" smtClean="0">
                <a:solidFill>
                  <a:srgbClr val="C00000"/>
                </a:solidFill>
              </a:rPr>
              <a:t>   провінцій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і 3 території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ВВН ном.-1 821 </a:t>
            </a:r>
            <a:r>
              <a:rPr lang="uk-UA" sz="2800" b="1" dirty="0" err="1" smtClean="0">
                <a:solidFill>
                  <a:srgbClr val="C00000"/>
                </a:solidFill>
              </a:rPr>
              <a:t>млрд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дол</a:t>
            </a:r>
            <a:r>
              <a:rPr lang="uk-UA" sz="2800" b="1" dirty="0" smtClean="0">
                <a:solidFill>
                  <a:srgbClr val="C00000"/>
                </a:solidFill>
              </a:rPr>
              <a:t>  США (11 місце)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ВВП на душу населення-50 436 </a:t>
            </a:r>
            <a:r>
              <a:rPr lang="uk-UA" sz="2800" b="1" dirty="0" err="1" smtClean="0">
                <a:solidFill>
                  <a:srgbClr val="C00000"/>
                </a:solidFill>
              </a:rPr>
              <a:t>дол</a:t>
            </a:r>
            <a:r>
              <a:rPr lang="uk-UA" sz="2800" b="1" dirty="0" smtClean="0">
                <a:solidFill>
                  <a:srgbClr val="C00000"/>
                </a:solidFill>
              </a:rPr>
              <a:t> США (11 місце)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Національна </a:t>
            </a:r>
            <a:r>
              <a:rPr lang="uk-UA" sz="2800" b="1" dirty="0" err="1" smtClean="0">
                <a:solidFill>
                  <a:srgbClr val="C00000"/>
                </a:solidFill>
              </a:rPr>
              <a:t>валюта-</a:t>
            </a:r>
            <a:r>
              <a:rPr lang="uk-UA" sz="2800" b="1" dirty="0" smtClean="0">
                <a:solidFill>
                  <a:srgbClr val="C00000"/>
                </a:solidFill>
              </a:rPr>
              <a:t> канадський долар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ІЛР-  0,913 –(9 місце)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Країна член Великої сімки,член НАТО, НАФТА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543824" cy="3760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Основні дані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27v8envyltg3v.cloudfront.net/tackk/11100914/14603067283669/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5726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Територію</a:t>
            </a:r>
            <a:r>
              <a:rPr lang="ru-RU" sz="2800" dirty="0" smtClean="0"/>
              <a:t>, на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зараз </a:t>
            </a:r>
            <a:r>
              <a:rPr lang="ru-RU" sz="2800" dirty="0" err="1" smtClean="0"/>
              <a:t>розташована</a:t>
            </a:r>
            <a:r>
              <a:rPr lang="ru-RU" sz="2800" dirty="0" smtClean="0"/>
              <a:t> Канада,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заселено </a:t>
            </a:r>
            <a:r>
              <a:rPr lang="ru-RU" sz="2800" dirty="0" err="1" smtClean="0"/>
              <a:t>корінним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25 тис.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тому. </a:t>
            </a:r>
            <a:r>
              <a:rPr lang="ru-RU" sz="2800" dirty="0" err="1" smtClean="0"/>
              <a:t>Починаючи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15-го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британські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французькі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експедиції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спершу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досліджували</a:t>
            </a:r>
            <a:r>
              <a:rPr lang="ru-RU" sz="2800" dirty="0" smtClean="0"/>
              <a:t>, а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одночасно</a:t>
            </a:r>
            <a:r>
              <a:rPr lang="ru-RU" sz="2800" dirty="0" smtClean="0"/>
              <a:t> заселяли </a:t>
            </a:r>
            <a:r>
              <a:rPr lang="ru-RU" sz="2800" dirty="0" err="1" smtClean="0"/>
              <a:t>атлантичне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узбережжя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 в </a:t>
            </a:r>
            <a:r>
              <a:rPr lang="ru-RU" sz="2800" dirty="0" smtClean="0">
                <a:hlinkClick r:id="rId2" tooltip="1763"/>
              </a:rPr>
              <a:t>1763</a:t>
            </a:r>
            <a:r>
              <a:rPr lang="ru-RU" sz="2800" dirty="0" smtClean="0"/>
              <a:t> 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,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семи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позбулася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володінь</a:t>
            </a:r>
            <a:r>
              <a:rPr lang="ru-RU" sz="2800" dirty="0" smtClean="0"/>
              <a:t> у </a:t>
            </a:r>
            <a:r>
              <a:rPr lang="ru-RU" sz="2800" dirty="0" err="1" smtClean="0">
                <a:hlinkClick r:id="rId3" tooltip="Північна Америка"/>
              </a:rPr>
              <a:t>Північній</a:t>
            </a:r>
            <a:r>
              <a:rPr lang="ru-RU" sz="2800" dirty="0" smtClean="0">
                <a:hlinkClick r:id="rId3" tooltip="Північна Америка"/>
              </a:rPr>
              <a:t> </a:t>
            </a:r>
            <a:r>
              <a:rPr lang="ru-RU" sz="2800" dirty="0" err="1" smtClean="0">
                <a:hlinkClick r:id="rId3" tooltip="Північна Америка"/>
              </a:rPr>
              <a:t>Америці</a:t>
            </a:r>
            <a:r>
              <a:rPr lang="ru-RU" sz="2800" dirty="0" smtClean="0"/>
              <a:t>, </a:t>
            </a:r>
            <a:r>
              <a:rPr lang="ru-RU" sz="2800" dirty="0" err="1" smtClean="0"/>
              <a:t>включаючи</a:t>
            </a:r>
            <a:r>
              <a:rPr lang="ru-RU" sz="2800" dirty="0" smtClean="0"/>
              <a:t> Канаду. У </a:t>
            </a:r>
            <a:r>
              <a:rPr lang="ru-RU" sz="2800" dirty="0" smtClean="0">
                <a:hlinkClick r:id="rId4" tooltip="1867"/>
              </a:rPr>
              <a:t>1867</a:t>
            </a:r>
            <a:r>
              <a:rPr lang="ru-RU" sz="2800" dirty="0" smtClean="0"/>
              <a:t> </a:t>
            </a:r>
            <a:r>
              <a:rPr lang="ru-RU" sz="2800" dirty="0" err="1" smtClean="0"/>
              <a:t>роціКанада</a:t>
            </a:r>
            <a:r>
              <a:rPr lang="ru-RU" sz="2800" dirty="0" smtClean="0"/>
              <a:t> </a:t>
            </a:r>
            <a:r>
              <a:rPr lang="ru-RU" sz="2800" dirty="0" err="1" smtClean="0"/>
              <a:t>сформувалася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федеральне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чотирьох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провінцій</a:t>
            </a:r>
            <a:r>
              <a:rPr lang="ru-RU" sz="2800" dirty="0" smtClean="0"/>
              <a:t> у </a:t>
            </a:r>
            <a:r>
              <a:rPr lang="ru-RU" sz="2800" dirty="0" err="1" smtClean="0"/>
              <a:t>статусі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британського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5" tooltip="Домініон"/>
              </a:rPr>
              <a:t>домініону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</a:t>
            </a:r>
            <a:r>
              <a:rPr lang="uk-UA" sz="2800" dirty="0" smtClean="0"/>
              <a:t>р</a:t>
            </a:r>
            <a:r>
              <a:rPr lang="ru-RU" sz="2800" dirty="0" err="1" smtClean="0"/>
              <a:t>іальне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розширення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Канади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здобуття</a:t>
            </a:r>
            <a:r>
              <a:rPr lang="ru-RU" sz="2800" dirty="0" smtClean="0"/>
              <a:t> нею статусу </a:t>
            </a:r>
            <a:r>
              <a:rPr lang="ru-RU" sz="2800" dirty="0" err="1" smtClean="0"/>
              <a:t>автономії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6" tooltip="Велика Британія"/>
              </a:rPr>
              <a:t>Сполученого</a:t>
            </a:r>
            <a:r>
              <a:rPr lang="ru-RU" sz="2800" dirty="0" smtClean="0">
                <a:hlinkClick r:id="rId6" tooltip="Велика Британія"/>
              </a:rPr>
              <a:t> </a:t>
            </a:r>
            <a:r>
              <a:rPr lang="ru-RU" sz="2800" dirty="0" err="1" smtClean="0">
                <a:hlinkClick r:id="rId6" tooltip="Велика Британія"/>
              </a:rPr>
              <a:t>Королівства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до </a:t>
            </a:r>
            <a:r>
              <a:rPr lang="ru-RU" sz="2800" dirty="0" err="1" smtClean="0">
                <a:hlinkClick r:id="rId7" tooltip="Вестмінстерський статут (1931)"/>
              </a:rPr>
              <a:t>Вестмінстерського</a:t>
            </a:r>
            <a:r>
              <a:rPr lang="ru-RU" sz="2800" dirty="0" smtClean="0">
                <a:hlinkClick r:id="rId7" tooltip="Вестмінстерський статут (1931)"/>
              </a:rPr>
              <a:t> статуту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8" tooltip="1931"/>
              </a:rPr>
              <a:t>1931</a:t>
            </a:r>
            <a:r>
              <a:rPr lang="ru-RU" sz="2800" dirty="0" smtClean="0"/>
              <a:t> року. </a:t>
            </a:r>
            <a:r>
              <a:rPr lang="ru-RU" sz="2800" dirty="0" err="1" smtClean="0"/>
              <a:t>Автономію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закріплено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9" tooltip="Канадський акт"/>
              </a:rPr>
              <a:t>Канадським</a:t>
            </a:r>
            <a:r>
              <a:rPr lang="ru-RU" sz="2800" dirty="0" smtClean="0">
                <a:hlinkClick r:id="rId9" tooltip="Канадський акт"/>
              </a:rPr>
              <a:t> актом 1982 року</a:t>
            </a:r>
            <a:r>
              <a:rPr lang="ru-RU" sz="2800" dirty="0" smtClean="0"/>
              <a:t>, </a:t>
            </a:r>
            <a:r>
              <a:rPr lang="ru-RU" sz="2800" dirty="0" err="1" smtClean="0"/>
              <a:t>котрим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розірвано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10" tooltip="Парламент Сполученого Королівства"/>
              </a:rPr>
              <a:t>Британського</a:t>
            </a:r>
            <a:r>
              <a:rPr lang="ru-RU" sz="2800" dirty="0" smtClean="0">
                <a:hlinkClick r:id="rId10" tooltip="Парламент Сполученого Королівства"/>
              </a:rPr>
              <a:t> парламенту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Ніагарський</a:t>
            </a:r>
            <a:r>
              <a:rPr lang="ru-RU" dirty="0" smtClean="0">
                <a:solidFill>
                  <a:srgbClr val="FF0000"/>
                </a:solidFill>
              </a:rPr>
              <a:t> водопад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review-planet.ru/wp-content/uploads/2010/12/niagara-160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340768"/>
            <a:ext cx="9684568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625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86766" cy="94753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1888 рік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ААА ГЕО\АМЕРИКА\сев америка\канада\10a298adcd621a4640e3f5bdcee223a0_w750_h440_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758" y="1214422"/>
            <a:ext cx="941676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Ньюфаундленд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Ньюфаундленд, Кана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32452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16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243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КАНАДА</vt:lpstr>
      <vt:lpstr>Слайд 2</vt:lpstr>
      <vt:lpstr>Слайд 3</vt:lpstr>
      <vt:lpstr>Основні дані</vt:lpstr>
      <vt:lpstr>Слайд 5</vt:lpstr>
      <vt:lpstr>Слайд 6</vt:lpstr>
      <vt:lpstr>Ніагарський водопад</vt:lpstr>
      <vt:lpstr>1888 рік</vt:lpstr>
      <vt:lpstr>Ньюфаундленд</vt:lpstr>
      <vt:lpstr>Лабрадор</vt:lpstr>
      <vt:lpstr> Ріка Св. Лаврентія</vt:lpstr>
      <vt:lpstr>Джастин Трюдо</vt:lpstr>
      <vt:lpstr>Населення</vt:lpstr>
      <vt:lpstr>Найбільші міста</vt:lpstr>
      <vt:lpstr>Слайд 15</vt:lpstr>
      <vt:lpstr>Торонто</vt:lpstr>
      <vt:lpstr>Монреаль</vt:lpstr>
      <vt:lpstr>Ванкувер</vt:lpstr>
      <vt:lpstr>Оттава</vt:lpstr>
      <vt:lpstr>Слайд 20</vt:lpstr>
      <vt:lpstr>Економіка</vt:lpstr>
      <vt:lpstr>Видобуток газу</vt:lpstr>
      <vt:lpstr>Автомобільний завод</vt:lpstr>
      <vt:lpstr>Фермери</vt:lpstr>
      <vt:lpstr>хоккей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Женя</dc:creator>
  <cp:lastModifiedBy>Admin</cp:lastModifiedBy>
  <cp:revision>57</cp:revision>
  <dcterms:created xsi:type="dcterms:W3CDTF">2016-10-10T18:15:01Z</dcterms:created>
  <dcterms:modified xsi:type="dcterms:W3CDTF">2019-08-29T06:48:10Z</dcterms:modified>
</cp:coreProperties>
</file>