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8" r:id="rId4"/>
    <p:sldId id="269" r:id="rId5"/>
    <p:sldId id="271" r:id="rId6"/>
    <p:sldId id="272" r:id="rId7"/>
    <p:sldId id="258" r:id="rId8"/>
    <p:sldId id="273" r:id="rId9"/>
    <p:sldId id="261" r:id="rId10"/>
    <p:sldId id="262" r:id="rId11"/>
    <p:sldId id="263" r:id="rId12"/>
    <p:sldId id="264" r:id="rId13"/>
    <p:sldId id="259" r:id="rId14"/>
    <p:sldId id="266" r:id="rId15"/>
    <p:sldId id="265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B7B72-8723-4EC5-832A-10492DFD9949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D9076-3D60-4733-BCC5-A56341759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D9076-3D60-4733-BCC5-A563417597D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D9076-3D60-4733-BCC5-A563417597D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Загальна</a:t>
            </a:r>
            <a:r>
              <a:rPr lang="ru-RU" b="1" dirty="0" smtClean="0">
                <a:solidFill>
                  <a:srgbClr val="FF0000"/>
                </a:solidFill>
              </a:rPr>
              <a:t> характеристика </a:t>
            </a:r>
            <a:r>
              <a:rPr lang="ru-RU" b="1" dirty="0" err="1" smtClean="0">
                <a:solidFill>
                  <a:srgbClr val="FF0000"/>
                </a:solidFill>
              </a:rPr>
              <a:t>Європи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Розпад</a:t>
            </a:r>
            <a:r>
              <a:rPr lang="ru-RU" sz="2800" dirty="0" smtClean="0">
                <a:solidFill>
                  <a:srgbClr val="FF0000"/>
                </a:solidFill>
              </a:rPr>
              <a:t> СРСР </a:t>
            </a:r>
            <a:r>
              <a:rPr lang="ru-RU" sz="2800" dirty="0" err="1" smtClean="0">
                <a:solidFill>
                  <a:srgbClr val="FF0000"/>
                </a:solidFill>
              </a:rPr>
              <a:t>відбувався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менш</a:t>
            </a:r>
            <a:r>
              <a:rPr lang="ru-RU" sz="2800" dirty="0" smtClean="0">
                <a:solidFill>
                  <a:srgbClr val="FF0000"/>
                </a:solidFill>
              </a:rPr>
              <a:t> драматично</a:t>
            </a:r>
            <a:r>
              <a:rPr lang="ru-RU" sz="2800" dirty="0" smtClean="0"/>
              <a:t>, </a:t>
            </a:r>
            <a:r>
              <a:rPr lang="ru-RU" sz="2800" dirty="0" err="1" smtClean="0"/>
              <a:t>проте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державотворення</a:t>
            </a:r>
            <a:r>
              <a:rPr lang="ru-RU" sz="2800" dirty="0" smtClean="0"/>
              <a:t> у </a:t>
            </a:r>
            <a:r>
              <a:rPr lang="ru-RU" sz="2800" dirty="0" err="1" smtClean="0"/>
              <a:t>низці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колишніх</a:t>
            </a:r>
            <a:r>
              <a:rPr lang="ru-RU" sz="2800" dirty="0" smtClean="0"/>
              <a:t> </a:t>
            </a:r>
            <a:r>
              <a:rPr lang="ru-RU" sz="2800" dirty="0" err="1" smtClean="0"/>
              <a:t>радянських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республік</a:t>
            </a:r>
            <a:r>
              <a:rPr lang="ru-RU" sz="2800" dirty="0" smtClean="0"/>
              <a:t> </a:t>
            </a:r>
            <a:r>
              <a:rPr lang="ru-RU" sz="2800" dirty="0" err="1" smtClean="0"/>
              <a:t>супроводжувався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конфліктами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внаслідок</a:t>
            </a:r>
            <a:r>
              <a:rPr lang="ru-RU" sz="2800" dirty="0" smtClean="0"/>
              <a:t>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утворили</a:t>
            </a:r>
            <a:r>
              <a:rPr lang="ru-RU" sz="2800" dirty="0" smtClean="0"/>
              <a:t>-</a:t>
            </a:r>
          </a:p>
          <a:p>
            <a:r>
              <a:rPr lang="ru-RU" sz="2800" dirty="0" err="1" smtClean="0"/>
              <a:t>ся</a:t>
            </a:r>
            <a:r>
              <a:rPr lang="ru-RU" sz="2800" dirty="0" smtClean="0"/>
              <a:t> </a:t>
            </a:r>
            <a:r>
              <a:rPr lang="ru-RU" sz="2800" dirty="0" err="1" smtClean="0"/>
              <a:t>невизнані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самопроголошені</a:t>
            </a:r>
            <a:r>
              <a:rPr lang="ru-RU" sz="2800" dirty="0" smtClean="0"/>
              <a:t> </a:t>
            </a:r>
            <a:r>
              <a:rPr lang="ru-RU" sz="2800" dirty="0" err="1" smtClean="0"/>
              <a:t>республіки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на </a:t>
            </a:r>
            <a:r>
              <a:rPr lang="ru-RU" sz="2800" dirty="0" err="1" smtClean="0">
                <a:solidFill>
                  <a:srgbClr val="FF0000"/>
                </a:solidFill>
              </a:rPr>
              <a:t>території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Молдови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Грузії</a:t>
            </a:r>
            <a:r>
              <a:rPr lang="ru-RU" sz="2800" i="1" dirty="0" smtClean="0">
                <a:solidFill>
                  <a:srgbClr val="FF0000"/>
                </a:solidFill>
              </a:rPr>
              <a:t> та Азербайджану. У </a:t>
            </a:r>
            <a:r>
              <a:rPr lang="ru-RU" sz="2800" i="1" dirty="0" err="1" smtClean="0">
                <a:solidFill>
                  <a:srgbClr val="FF0000"/>
                </a:solidFill>
              </a:rPr>
              <a:t>більшості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випадків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такі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автономії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підтримувалися</a:t>
            </a:r>
            <a:r>
              <a:rPr lang="ru-RU" sz="2800" i="1" dirty="0" smtClean="0">
                <a:solidFill>
                  <a:srgbClr val="FF0000"/>
                </a:solidFill>
              </a:rPr>
              <a:t> спецс</a:t>
            </a:r>
            <a:r>
              <a:rPr lang="ru-RU" sz="2800" dirty="0" smtClean="0">
                <a:solidFill>
                  <a:srgbClr val="FF0000"/>
                </a:solidFill>
              </a:rPr>
              <a:t>лужбами та </a:t>
            </a:r>
            <a:r>
              <a:rPr lang="ru-RU" sz="2800" dirty="0" err="1" smtClean="0"/>
              <a:t>збройними</a:t>
            </a:r>
            <a:r>
              <a:rPr lang="ru-RU" sz="2800" dirty="0" smtClean="0"/>
              <a:t> силами </a:t>
            </a:r>
            <a:r>
              <a:rPr lang="ru-RU" sz="2800" dirty="0" err="1" smtClean="0"/>
              <a:t>Російської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Федерації</a:t>
            </a:r>
            <a:r>
              <a:rPr lang="ru-RU" sz="2800" dirty="0" smtClean="0"/>
              <a:t>, яка у </a:t>
            </a:r>
            <a:r>
              <a:rPr lang="ru-RU" sz="2800" dirty="0" err="1" smtClean="0"/>
              <a:t>такий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спосіб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прагне</a:t>
            </a:r>
            <a:r>
              <a:rPr lang="ru-RU" sz="2800" dirty="0" smtClean="0"/>
              <a:t> </a:t>
            </a:r>
            <a:r>
              <a:rPr lang="ru-RU" sz="2800" dirty="0" err="1" smtClean="0"/>
              <a:t>зберегти</a:t>
            </a:r>
            <a:r>
              <a:rPr lang="ru-RU" sz="2800" dirty="0" smtClean="0"/>
              <a:t> </a:t>
            </a:r>
            <a:r>
              <a:rPr lang="ru-RU" sz="2800" dirty="0" err="1" smtClean="0"/>
              <a:t>свій</a:t>
            </a:r>
            <a:r>
              <a:rPr lang="ru-RU" sz="2800" dirty="0" smtClean="0"/>
              <a:t> </a:t>
            </a:r>
            <a:r>
              <a:rPr lang="ru-RU" sz="2800" dirty="0" err="1" smtClean="0"/>
              <a:t>геополітичний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пострадянському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просторі</a:t>
            </a:r>
            <a:r>
              <a:rPr lang="ru-RU" sz="2800" dirty="0" smtClean="0"/>
              <a:t> </a:t>
            </a:r>
            <a:r>
              <a:rPr lang="ru-RU" sz="2800" dirty="0" err="1" smtClean="0"/>
              <a:t>Важливою</a:t>
            </a:r>
            <a:r>
              <a:rPr lang="ru-RU" sz="2800" dirty="0" smtClean="0"/>
              <a:t> стала </a:t>
            </a:r>
            <a:r>
              <a:rPr lang="ru-RU" sz="2800" dirty="0" err="1" smtClean="0"/>
              <a:t>активізація</a:t>
            </a:r>
            <a:r>
              <a:rPr lang="ru-RU" sz="2800" dirty="0" smtClean="0"/>
              <a:t> </a:t>
            </a:r>
            <a:r>
              <a:rPr lang="ru-RU" sz="2800" b="1" dirty="0" err="1" smtClean="0"/>
              <a:t>європейської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інтеграції</a:t>
            </a:r>
            <a:r>
              <a:rPr lang="ru-RU" sz="2800" b="1" dirty="0" smtClean="0"/>
              <a:t>. У </a:t>
            </a:r>
            <a:r>
              <a:rPr lang="ru-RU" sz="2800" b="1" dirty="0" smtClean="0">
                <a:solidFill>
                  <a:srgbClr val="FF0000"/>
                </a:solidFill>
              </a:rPr>
              <a:t>1993р 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Європейське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співто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вариство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перетворилося</a:t>
            </a:r>
            <a:r>
              <a:rPr lang="ru-RU" sz="2800" dirty="0" smtClean="0">
                <a:solidFill>
                  <a:srgbClr val="FF0000"/>
                </a:solidFill>
              </a:rPr>
              <a:t> на </a:t>
            </a:r>
            <a:r>
              <a:rPr lang="ru-RU" sz="2800" dirty="0" err="1" smtClean="0">
                <a:solidFill>
                  <a:srgbClr val="FF0000"/>
                </a:solidFill>
              </a:rPr>
              <a:t>Європейський</a:t>
            </a:r>
            <a:r>
              <a:rPr lang="ru-RU" sz="2800" dirty="0" smtClean="0">
                <a:solidFill>
                  <a:srgbClr val="FF0000"/>
                </a:solidFill>
              </a:rPr>
              <a:t> Союз (ЄС),</a:t>
            </a:r>
          </a:p>
          <a:p>
            <a:r>
              <a:rPr lang="ru-RU" sz="2800" dirty="0" err="1" smtClean="0">
                <a:solidFill>
                  <a:srgbClr val="FF0000"/>
                </a:solidFill>
              </a:rPr>
              <a:t>що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розширився</a:t>
            </a:r>
            <a:r>
              <a:rPr lang="ru-RU" sz="2800" dirty="0" smtClean="0">
                <a:solidFill>
                  <a:srgbClr val="FF0000"/>
                </a:solidFill>
              </a:rPr>
              <a:t> у 1995 р. до 15, у 2004 – до 25, у 2007 – до 27, а у 2013 до 28 </a:t>
            </a:r>
            <a:r>
              <a:rPr lang="ru-RU" sz="2800" dirty="0" err="1" smtClean="0">
                <a:solidFill>
                  <a:srgbClr val="FF0000"/>
                </a:solidFill>
              </a:rPr>
              <a:t>країн-учасниць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dirty="0" err="1" smtClean="0">
                <a:solidFill>
                  <a:srgbClr val="FF0000"/>
                </a:solidFill>
              </a:rPr>
              <a:t>Європейська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інтеграція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– </a:t>
            </a:r>
            <a:r>
              <a:rPr lang="ru-RU" sz="2800" dirty="0" err="1" smtClean="0"/>
              <a:t>це</a:t>
            </a:r>
            <a:r>
              <a:rPr lang="ru-RU" sz="2800" dirty="0" smtClean="0"/>
              <a:t> перший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надзвичайно</a:t>
            </a:r>
            <a:r>
              <a:rPr lang="ru-RU" sz="2800" dirty="0" smtClean="0"/>
              <a:t> </a:t>
            </a:r>
            <a:r>
              <a:rPr lang="ru-RU" sz="2800" dirty="0" err="1" smtClean="0"/>
              <a:t>масштабний</a:t>
            </a:r>
            <a:r>
              <a:rPr lang="ru-RU" sz="2800" dirty="0" smtClean="0"/>
              <a:t> приклад </a:t>
            </a:r>
            <a:r>
              <a:rPr lang="ru-RU" sz="2800" dirty="0" err="1" smtClean="0"/>
              <a:t>добровільної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відмови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багатьох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розвинених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політично</a:t>
            </a:r>
            <a:r>
              <a:rPr lang="ru-RU" sz="2800" dirty="0" smtClean="0"/>
              <a:t> </a:t>
            </a:r>
            <a:r>
              <a:rPr lang="ru-RU" sz="2800" dirty="0" err="1" smtClean="0"/>
              <a:t>зрілих</a:t>
            </a:r>
            <a:r>
              <a:rPr lang="ru-RU" sz="2800" dirty="0" smtClean="0"/>
              <a:t> держав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частини</a:t>
            </a:r>
            <a:r>
              <a:rPr lang="ru-RU" sz="2800" dirty="0" smtClean="0"/>
              <a:t> </a:t>
            </a:r>
            <a:r>
              <a:rPr lang="ru-RU" sz="2800" dirty="0" err="1" smtClean="0"/>
              <a:t>національного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суверенітету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З </a:t>
            </a:r>
            <a:r>
              <a:rPr lang="ru-RU" sz="2800" dirty="0" err="1" smtClean="0"/>
              <a:t>розширенням</a:t>
            </a:r>
            <a:r>
              <a:rPr lang="ru-RU" sz="2800" dirty="0" smtClean="0"/>
              <a:t> ЄС </a:t>
            </a:r>
            <a:r>
              <a:rPr lang="ru-RU" sz="2800" dirty="0" err="1" smtClean="0"/>
              <a:t>стає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складніше</a:t>
            </a:r>
            <a:r>
              <a:rPr lang="ru-RU" sz="2800" dirty="0" smtClean="0"/>
              <a:t> </a:t>
            </a:r>
            <a:r>
              <a:rPr lang="ru-RU" sz="2800" dirty="0" err="1" smtClean="0"/>
              <a:t>ефективно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реагувати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такі</a:t>
            </a:r>
            <a:r>
              <a:rPr lang="ru-RU" sz="2800" dirty="0" smtClean="0"/>
              <a:t> </a:t>
            </a:r>
            <a:r>
              <a:rPr lang="ru-RU" sz="2800" dirty="0" err="1" smtClean="0"/>
              <a:t>гострі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виклики</a:t>
            </a:r>
            <a:r>
              <a:rPr lang="ru-RU" sz="2800" dirty="0" smtClean="0"/>
              <a:t> </a:t>
            </a:r>
            <a:r>
              <a:rPr lang="ru-RU" sz="2800" dirty="0" err="1" smtClean="0"/>
              <a:t>сучасності</a:t>
            </a:r>
            <a:r>
              <a:rPr lang="ru-RU" sz="2800" dirty="0" smtClean="0"/>
              <a:t>, як </a:t>
            </a:r>
            <a:r>
              <a:rPr lang="ru-RU" sz="2800" dirty="0" err="1" smtClean="0"/>
              <a:t>тероризм</a:t>
            </a:r>
            <a:r>
              <a:rPr lang="ru-RU" sz="2800" dirty="0" smtClean="0"/>
              <a:t>, </a:t>
            </a:r>
            <a:r>
              <a:rPr lang="ru-RU" sz="2800" dirty="0" err="1" smtClean="0"/>
              <a:t>міграційний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тиск</a:t>
            </a:r>
            <a:r>
              <a:rPr lang="ru-RU" sz="2800" dirty="0" smtClean="0"/>
              <a:t> та </a:t>
            </a:r>
            <a:r>
              <a:rPr lang="ru-RU" sz="2800" dirty="0" err="1" smtClean="0"/>
              <a:t>економічний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застій</a:t>
            </a:r>
            <a:r>
              <a:rPr lang="ru-RU" sz="2800" dirty="0" smtClean="0"/>
              <a:t> </a:t>
            </a:r>
            <a:r>
              <a:rPr lang="ru-RU" sz="2800" dirty="0" err="1" smtClean="0"/>
              <a:t>окремих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країн-членів.Як</a:t>
            </a:r>
            <a:r>
              <a:rPr lang="ru-RU" sz="2800" dirty="0" smtClean="0"/>
              <a:t> нас</a:t>
            </a:r>
          </a:p>
          <a:p>
            <a:r>
              <a:rPr lang="ru-RU" sz="2800" dirty="0" err="1" smtClean="0"/>
              <a:t>лідок</a:t>
            </a:r>
            <a:r>
              <a:rPr lang="ru-RU" sz="2800" dirty="0" smtClean="0"/>
              <a:t>, </a:t>
            </a:r>
            <a:r>
              <a:rPr lang="ru-RU" sz="2800" dirty="0" err="1" smtClean="0"/>
              <a:t>серед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населення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популярними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євроскептич</a:t>
            </a:r>
            <a:endParaRPr lang="ru-RU" sz="2800" dirty="0" smtClean="0"/>
          </a:p>
          <a:p>
            <a:r>
              <a:rPr lang="ru-RU" sz="2800" dirty="0" err="1" smtClean="0"/>
              <a:t>ні</a:t>
            </a:r>
            <a:r>
              <a:rPr lang="ru-RU" sz="2800" dirty="0" smtClean="0"/>
              <a:t> </a:t>
            </a:r>
            <a:r>
              <a:rPr lang="ru-RU" sz="2800" dirty="0" err="1" smtClean="0"/>
              <a:t>рухи</a:t>
            </a:r>
            <a:r>
              <a:rPr lang="ru-RU" sz="2800" dirty="0" smtClean="0"/>
              <a:t>. </a:t>
            </a:r>
            <a:r>
              <a:rPr lang="ru-RU" sz="2800" dirty="0" smtClean="0">
                <a:solidFill>
                  <a:srgbClr val="FF0000"/>
                </a:solidFill>
              </a:rPr>
              <a:t>Так, у 2016 р. </a:t>
            </a:r>
            <a:r>
              <a:rPr lang="ru-RU" sz="2800" dirty="0" err="1" smtClean="0">
                <a:solidFill>
                  <a:srgbClr val="FF0000"/>
                </a:solidFill>
              </a:rPr>
              <a:t>мешканці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Великої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Британії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висловилися</a:t>
            </a:r>
            <a:r>
              <a:rPr lang="ru-RU" sz="2800" i="1" dirty="0" smtClean="0">
                <a:solidFill>
                  <a:srgbClr val="FF0000"/>
                </a:solidFill>
              </a:rPr>
              <a:t> на </a:t>
            </a:r>
            <a:r>
              <a:rPr lang="ru-RU" sz="2800" i="1" dirty="0" err="1" smtClean="0">
                <a:solidFill>
                  <a:srgbClr val="FF0000"/>
                </a:solidFill>
              </a:rPr>
              <a:t>референдумі</a:t>
            </a:r>
            <a:r>
              <a:rPr lang="ru-RU" sz="2800" i="1" dirty="0" smtClean="0">
                <a:solidFill>
                  <a:srgbClr val="FF0000"/>
                </a:solidFill>
              </a:rPr>
              <a:t> з</a:t>
            </a:r>
            <a:r>
              <a:rPr lang="ru-RU" sz="2800" dirty="0" smtClean="0">
                <a:solidFill>
                  <a:srgbClr val="FF0000"/>
                </a:solidFill>
              </a:rPr>
              <a:t>а </a:t>
            </a:r>
            <a:r>
              <a:rPr lang="ru-RU" sz="2800" dirty="0" err="1" smtClean="0">
                <a:solidFill>
                  <a:srgbClr val="FF0000"/>
                </a:solidFill>
              </a:rPr>
              <a:t>вихід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зі</a:t>
            </a:r>
            <a:r>
              <a:rPr lang="ru-RU" sz="2800" dirty="0" smtClean="0">
                <a:solidFill>
                  <a:srgbClr val="FF0000"/>
                </a:solidFill>
              </a:rPr>
              <a:t> складу ЄС.</a:t>
            </a:r>
          </a:p>
          <a:p>
            <a:r>
              <a:rPr lang="ru-RU" sz="2800" dirty="0" err="1" smtClean="0"/>
              <a:t>Гострою</a:t>
            </a:r>
            <a:r>
              <a:rPr lang="ru-RU" sz="2800" dirty="0" smtClean="0"/>
              <a:t> проблемою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активізація</a:t>
            </a:r>
            <a:r>
              <a:rPr lang="ru-RU" sz="2800" dirty="0" smtClean="0"/>
              <a:t> </a:t>
            </a:r>
            <a:r>
              <a:rPr lang="ru-RU" sz="2800" dirty="0" err="1" smtClean="0"/>
              <a:t>сепаратистських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рухів</a:t>
            </a:r>
            <a:r>
              <a:rPr lang="ru-RU" sz="2800" dirty="0" smtClean="0"/>
              <a:t>.  У </a:t>
            </a:r>
            <a:r>
              <a:rPr lang="ru-RU" sz="2800" dirty="0" err="1" smtClean="0"/>
              <a:t>м’яких</a:t>
            </a:r>
            <a:r>
              <a:rPr lang="ru-RU" sz="2800" dirty="0" smtClean="0"/>
              <a:t> формах </a:t>
            </a:r>
            <a:r>
              <a:rPr lang="ru-RU" sz="2800" dirty="0" err="1" smtClean="0"/>
              <a:t>сепаратистські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рухи</a:t>
            </a:r>
            <a:r>
              <a:rPr lang="ru-RU" sz="2800" dirty="0" smtClean="0"/>
              <a:t> </a:t>
            </a:r>
            <a:r>
              <a:rPr lang="ru-RU" sz="2800" dirty="0" err="1" smtClean="0"/>
              <a:t>вимагають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окремих</a:t>
            </a:r>
            <a:r>
              <a:rPr lang="ru-RU" sz="2800" dirty="0" smtClean="0"/>
              <a:t> прав для </a:t>
            </a:r>
            <a:r>
              <a:rPr lang="ru-RU" sz="2800" dirty="0" err="1" smtClean="0"/>
              <a:t>своєї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спільноти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часткової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автономії</a:t>
            </a:r>
            <a:r>
              <a:rPr lang="ru-RU" sz="2800" dirty="0" smtClean="0"/>
              <a:t>.</a:t>
            </a:r>
          </a:p>
          <a:p>
            <a:r>
              <a:rPr lang="ru-RU" sz="2800" dirty="0" err="1" smtClean="0"/>
              <a:t>Найбільш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гострий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прояв</a:t>
            </a:r>
            <a:r>
              <a:rPr lang="ru-RU" sz="2800" dirty="0" smtClean="0"/>
              <a:t> сепаратизму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місце</a:t>
            </a:r>
            <a:r>
              <a:rPr lang="ru-RU" sz="2800" dirty="0" smtClean="0"/>
              <a:t> в </a:t>
            </a:r>
            <a:r>
              <a:rPr lang="ru-RU" sz="2800" dirty="0" err="1" smtClean="0"/>
              <a:t>автономній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області</a:t>
            </a:r>
            <a:r>
              <a:rPr lang="ru-RU" sz="2800" dirty="0" smtClean="0"/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Іспанії</a:t>
            </a:r>
            <a:r>
              <a:rPr lang="ru-RU" sz="2800" b="1" i="1" dirty="0" smtClean="0">
                <a:solidFill>
                  <a:srgbClr val="FF0000"/>
                </a:solidFill>
              </a:rPr>
              <a:t> –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Каталонії</a:t>
            </a:r>
            <a:r>
              <a:rPr lang="ru-RU" sz="2800" b="1" i="1" dirty="0" smtClean="0">
                <a:solidFill>
                  <a:srgbClr val="FF0000"/>
                </a:solidFill>
              </a:rPr>
              <a:t>, парламент</a:t>
            </a:r>
          </a:p>
          <a:p>
            <a:r>
              <a:rPr lang="ru-RU" sz="2800" dirty="0" err="1" smtClean="0">
                <a:solidFill>
                  <a:srgbClr val="FF0000"/>
                </a:solidFill>
              </a:rPr>
              <a:t>якої</a:t>
            </a:r>
            <a:r>
              <a:rPr lang="ru-RU" sz="2800" dirty="0" smtClean="0">
                <a:solidFill>
                  <a:srgbClr val="FF0000"/>
                </a:solidFill>
              </a:rPr>
              <a:t> у 2017 р.проголосив </a:t>
            </a:r>
            <a:r>
              <a:rPr lang="ru-RU" sz="2800" dirty="0" err="1" smtClean="0">
                <a:solidFill>
                  <a:srgbClr val="FF0000"/>
                </a:solidFill>
              </a:rPr>
              <a:t>незалежність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від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коро</a:t>
            </a:r>
            <a:r>
              <a:rPr lang="ru-RU" sz="2800" dirty="0" err="1" smtClean="0"/>
              <a:t>лівства</a:t>
            </a:r>
            <a:r>
              <a:rPr lang="ru-RU" sz="2800" dirty="0" smtClean="0"/>
              <a:t>. У </a:t>
            </a:r>
            <a:r>
              <a:rPr lang="ru-RU" sz="2800" dirty="0" err="1" smtClean="0"/>
              <a:t>відповідь</a:t>
            </a:r>
            <a:r>
              <a:rPr lang="ru-RU" sz="2800" dirty="0" smtClean="0"/>
              <a:t> </a:t>
            </a:r>
            <a:r>
              <a:rPr lang="ru-RU" sz="2800" dirty="0" err="1" smtClean="0"/>
              <a:t>іспанський</a:t>
            </a:r>
            <a:r>
              <a:rPr lang="ru-RU" sz="2800" dirty="0" smtClean="0"/>
              <a:t> уряд </a:t>
            </a:r>
            <a:r>
              <a:rPr lang="ru-RU" sz="2800" dirty="0" err="1" smtClean="0"/>
              <a:t>визнав</a:t>
            </a:r>
            <a:r>
              <a:rPr lang="ru-RU" sz="2800" dirty="0" smtClean="0"/>
              <a:t> </a:t>
            </a:r>
            <a:r>
              <a:rPr lang="ru-RU" sz="2800" dirty="0" err="1" smtClean="0"/>
              <a:t>ці</a:t>
            </a:r>
            <a:r>
              <a:rPr lang="ru-RU" sz="2800" dirty="0" smtClean="0"/>
              <a:t> </a:t>
            </a:r>
            <a:r>
              <a:rPr lang="ru-RU" sz="2800" dirty="0" err="1" smtClean="0"/>
              <a:t>дії</a:t>
            </a:r>
            <a:r>
              <a:rPr lang="ru-RU" sz="2800" dirty="0" smtClean="0"/>
              <a:t> </a:t>
            </a:r>
            <a:r>
              <a:rPr lang="ru-RU" sz="2800" dirty="0" err="1" smtClean="0"/>
              <a:t>незаконними</a:t>
            </a:r>
            <a:r>
              <a:rPr lang="ru-RU" sz="2800" dirty="0" smtClean="0"/>
              <a:t>, такими,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суперечать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конституції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країни</a:t>
            </a:r>
            <a:r>
              <a:rPr lang="ru-RU" sz="2800" dirty="0" smtClean="0"/>
              <a:t> .</a:t>
            </a:r>
            <a:r>
              <a:rPr lang="ru-RU" sz="2800" dirty="0" err="1" smtClean="0">
                <a:solidFill>
                  <a:srgbClr val="FF0000"/>
                </a:solidFill>
              </a:rPr>
              <a:t>Сепаратистські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настрої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існують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</a:t>
            </a:r>
            <a:r>
              <a:rPr lang="ru-RU" sz="2800" dirty="0" smtClean="0">
                <a:solidFill>
                  <a:srgbClr val="FF0000"/>
                </a:solidFill>
              </a:rPr>
              <a:t> в </a:t>
            </a:r>
            <a:r>
              <a:rPr lang="ru-RU" sz="2800" dirty="0" err="1" smtClean="0">
                <a:solidFill>
                  <a:srgbClr val="FF0000"/>
                </a:solidFill>
              </a:rPr>
              <a:t>інших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іспанських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регіонах</a:t>
            </a:r>
            <a:r>
              <a:rPr lang="ru-RU" sz="2800" dirty="0" smtClean="0">
                <a:solidFill>
                  <a:srgbClr val="FF0000"/>
                </a:solidFill>
              </a:rPr>
              <a:t> – </a:t>
            </a:r>
            <a:r>
              <a:rPr lang="ru-RU" sz="2800" i="1" dirty="0" err="1" smtClean="0">
                <a:solidFill>
                  <a:srgbClr val="FF0000"/>
                </a:solidFill>
              </a:rPr>
              <a:t>Країні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Басків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Андалусії</a:t>
            </a:r>
            <a:r>
              <a:rPr lang="ru-RU" sz="2800" i="1" dirty="0" smtClean="0">
                <a:solidFill>
                  <a:srgbClr val="FF0000"/>
                </a:solidFill>
              </a:rPr>
              <a:t>, та </a:t>
            </a:r>
            <a:r>
              <a:rPr lang="ru-RU" sz="2800" i="1" dirty="0" err="1" smtClean="0">
                <a:solidFill>
                  <a:srgbClr val="FF0000"/>
                </a:solidFill>
              </a:rPr>
              <a:t>Балеарських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Канарських</a:t>
            </a:r>
            <a:r>
              <a:rPr lang="ru-RU" sz="2800" i="1" dirty="0" smtClean="0">
                <a:solidFill>
                  <a:srgbClr val="FF0000"/>
                </a:solidFill>
              </a:rPr>
              <a:t> островах.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2971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Високий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ризик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відокремлення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території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існує</a:t>
            </a:r>
            <a:r>
              <a:rPr lang="ru-RU" sz="2800" dirty="0" smtClean="0"/>
              <a:t> у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Великій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Британії</a:t>
            </a:r>
            <a:r>
              <a:rPr lang="ru-RU" sz="2800" b="1" i="1" dirty="0" err="1" smtClean="0"/>
              <a:t>.П</a:t>
            </a:r>
            <a:r>
              <a:rPr lang="ru-RU" sz="2800" dirty="0" err="1" smtClean="0"/>
              <a:t>рагнення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виходу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складу – </a:t>
            </a:r>
            <a:r>
              <a:rPr lang="ru-RU" sz="2800" i="1" dirty="0" err="1" smtClean="0">
                <a:solidFill>
                  <a:srgbClr val="FF0000"/>
                </a:solidFill>
              </a:rPr>
              <a:t>Шотландії</a:t>
            </a:r>
            <a:r>
              <a:rPr lang="ru-RU" sz="2800" i="1" dirty="0" smtClean="0">
                <a:solidFill>
                  <a:srgbClr val="FF0000"/>
                </a:solidFill>
              </a:rPr>
              <a:t> та </a:t>
            </a:r>
            <a:r>
              <a:rPr lang="ru-RU" sz="2800" i="1" dirty="0" err="1" smtClean="0">
                <a:solidFill>
                  <a:srgbClr val="FF0000"/>
                </a:solidFill>
              </a:rPr>
              <a:t>Північної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Ірландії</a:t>
            </a:r>
            <a:r>
              <a:rPr lang="ru-RU" sz="2800" i="1" dirty="0" smtClean="0">
                <a:solidFill>
                  <a:srgbClr val="FF0000"/>
                </a:solidFill>
              </a:rPr>
              <a:t> особ</a:t>
            </a:r>
            <a:r>
              <a:rPr lang="ru-RU" sz="2800" dirty="0" smtClean="0">
                <a:solidFill>
                  <a:srgbClr val="FF0000"/>
                </a:solidFill>
              </a:rPr>
              <a:t>ливо </a:t>
            </a:r>
            <a:r>
              <a:rPr lang="ru-RU" sz="2800" dirty="0" err="1" smtClean="0">
                <a:solidFill>
                  <a:srgbClr val="FF0000"/>
                </a:solidFill>
              </a:rPr>
              <a:t>загострилися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після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/>
              <a:t>результатів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британського</a:t>
            </a:r>
            <a:r>
              <a:rPr lang="ru-RU" sz="2800" dirty="0" smtClean="0"/>
              <a:t> референдуму про </a:t>
            </a:r>
            <a:r>
              <a:rPr lang="ru-RU" sz="2800" dirty="0" err="1" smtClean="0"/>
              <a:t>вихід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ЄС. </a:t>
            </a:r>
            <a:r>
              <a:rPr lang="ru-RU" sz="2800" dirty="0" err="1" smtClean="0"/>
              <a:t>Шотландія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Північна</a:t>
            </a:r>
            <a:r>
              <a:rPr lang="ru-RU" sz="2800" dirty="0" smtClean="0"/>
              <a:t> </a:t>
            </a:r>
            <a:r>
              <a:rPr lang="ru-RU" sz="2800" dirty="0" err="1" smtClean="0"/>
              <a:t>Ірландія</a:t>
            </a:r>
            <a:r>
              <a:rPr lang="ru-RU" sz="2800" dirty="0" smtClean="0"/>
              <a:t> </a:t>
            </a:r>
            <a:r>
              <a:rPr lang="ru-RU" sz="2800" dirty="0" err="1" smtClean="0"/>
              <a:t>хочуть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залишатися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частиною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європейського</a:t>
            </a:r>
            <a:r>
              <a:rPr lang="ru-RU" sz="2800" dirty="0" smtClean="0"/>
              <a:t> Союзу,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ще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більше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посилило</a:t>
            </a:r>
            <a:r>
              <a:rPr lang="ru-RU" sz="2800" dirty="0" smtClean="0"/>
              <a:t> в них </a:t>
            </a:r>
            <a:r>
              <a:rPr lang="ru-RU" sz="2800" dirty="0" err="1" smtClean="0"/>
              <a:t>сепаратистські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настрої</a:t>
            </a:r>
            <a:r>
              <a:rPr lang="ru-RU" sz="2800" dirty="0" smtClean="0"/>
              <a:t>. </a:t>
            </a:r>
            <a:r>
              <a:rPr lang="ru-RU" sz="2800" dirty="0" err="1" smtClean="0"/>
              <a:t>Преблему</a:t>
            </a:r>
            <a:r>
              <a:rPr lang="ru-RU" sz="2800" dirty="0" smtClean="0"/>
              <a:t> </a:t>
            </a:r>
            <a:r>
              <a:rPr lang="ru-RU" sz="2800" dirty="0" err="1" smtClean="0"/>
              <a:t>збереженя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територіальної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цілісності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Бельгія</a:t>
            </a:r>
            <a:r>
              <a:rPr lang="ru-RU" sz="2800" b="1" i="1" dirty="0" smtClean="0">
                <a:solidFill>
                  <a:srgbClr val="FF0000"/>
                </a:solidFill>
              </a:rPr>
              <a:t>.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Країна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має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дві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великі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громади</a:t>
            </a:r>
            <a:r>
              <a:rPr lang="ru-RU" sz="2800" dirty="0" smtClean="0">
                <a:solidFill>
                  <a:srgbClr val="FF0000"/>
                </a:solidFill>
              </a:rPr>
              <a:t> – </a:t>
            </a:r>
            <a:r>
              <a:rPr lang="ru-RU" sz="2800" i="1" dirty="0" err="1" smtClean="0">
                <a:solidFill>
                  <a:srgbClr val="FF0000"/>
                </a:solidFill>
              </a:rPr>
              <a:t>Валлонію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Фландрію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що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мають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історичні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е</a:t>
            </a:r>
            <a:r>
              <a:rPr lang="ru-RU" sz="2800" dirty="0" err="1" smtClean="0">
                <a:solidFill>
                  <a:srgbClr val="FF0000"/>
                </a:solidFill>
              </a:rPr>
              <a:t>тнічні</a:t>
            </a:r>
            <a:r>
              <a:rPr lang="ru-RU" sz="2800" dirty="0" smtClean="0">
                <a:solidFill>
                  <a:srgbClr val="FF0000"/>
                </a:solidFill>
              </a:rPr>
              <a:t> та </a:t>
            </a:r>
            <a:r>
              <a:rPr lang="ru-RU" sz="2800" dirty="0" err="1" smtClean="0">
                <a:solidFill>
                  <a:srgbClr val="FF0000"/>
                </a:solidFill>
              </a:rPr>
              <a:t>культурні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відмінності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говорять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/>
              <a:t>різними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мовами</a:t>
            </a:r>
            <a:r>
              <a:rPr lang="ru-RU" sz="2800" dirty="0" smtClean="0"/>
              <a:t> — </a:t>
            </a:r>
            <a:r>
              <a:rPr lang="ru-RU" sz="2800" dirty="0" err="1" smtClean="0"/>
              <a:t>французькою</a:t>
            </a:r>
            <a:r>
              <a:rPr lang="ru-RU" sz="2800" dirty="0" smtClean="0"/>
              <a:t> та </a:t>
            </a:r>
            <a:r>
              <a:rPr lang="ru-RU" sz="2800" dirty="0" err="1" smtClean="0"/>
              <a:t>фламандською</a:t>
            </a:r>
            <a:r>
              <a:rPr lang="ru-RU" sz="2800" dirty="0" smtClean="0"/>
              <a:t> (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близька</a:t>
            </a:r>
            <a:r>
              <a:rPr lang="ru-RU" sz="2800" dirty="0" smtClean="0"/>
              <a:t> до </a:t>
            </a:r>
            <a:r>
              <a:rPr lang="ru-RU" sz="2800" dirty="0" err="1" smtClean="0"/>
              <a:t>голландської</a:t>
            </a:r>
            <a:r>
              <a:rPr lang="ru-RU" sz="2800" dirty="0" smtClean="0"/>
              <a:t>). </a:t>
            </a:r>
            <a:r>
              <a:rPr lang="ru-RU" sz="2800" dirty="0" err="1" smtClean="0">
                <a:solidFill>
                  <a:srgbClr val="FF0000"/>
                </a:solidFill>
              </a:rPr>
              <a:t>Потенційні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вогнища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сепара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тизму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є</a:t>
            </a:r>
            <a:r>
              <a:rPr lang="ru-RU" sz="2800" dirty="0" smtClean="0">
                <a:solidFill>
                  <a:srgbClr val="FF0000"/>
                </a:solidFill>
              </a:rPr>
              <a:t> у </a:t>
            </a:r>
            <a:r>
              <a:rPr lang="ru-RU" sz="2800" dirty="0" err="1" smtClean="0">
                <a:solidFill>
                  <a:srgbClr val="FF0000"/>
                </a:solidFill>
              </a:rPr>
              <a:t>Франції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Італії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Німеччині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Польщі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Чехії</a:t>
            </a:r>
            <a:r>
              <a:rPr lang="ru-RU" sz="2800" dirty="0" smtClean="0">
                <a:solidFill>
                  <a:srgbClr val="FF0000"/>
                </a:solidFill>
              </a:rPr>
              <a:t> та </a:t>
            </a:r>
            <a:r>
              <a:rPr lang="ru-RU" sz="2800" dirty="0" err="1" smtClean="0">
                <a:solidFill>
                  <a:srgbClr val="FF0000"/>
                </a:solidFill>
              </a:rPr>
              <a:t>інших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країнах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3196" y="0"/>
            <a:ext cx="5101943" cy="591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428597" y="5857891"/>
            <a:ext cx="76438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Сепаратистські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рухи</a:t>
            </a:r>
            <a:r>
              <a:rPr lang="ru-RU" sz="2800" dirty="0" smtClean="0">
                <a:solidFill>
                  <a:srgbClr val="FF0000"/>
                </a:solidFill>
              </a:rPr>
              <a:t> у </a:t>
            </a:r>
            <a:r>
              <a:rPr lang="ru-RU" sz="2800" dirty="0" err="1" smtClean="0">
                <a:solidFill>
                  <a:srgbClr val="FF0000"/>
                </a:solidFill>
              </a:rPr>
              <a:t>Великій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Британії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715404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                            Е</a:t>
            </a:r>
            <a:r>
              <a:rPr lang="ru-RU" sz="2400" b="1" dirty="0" err="1" smtClean="0">
                <a:solidFill>
                  <a:srgbClr val="FF0000"/>
                </a:solidFill>
              </a:rPr>
              <a:t>кономічно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розвинені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Країни</a:t>
            </a:r>
            <a:r>
              <a:rPr lang="uk-UA" sz="2800" dirty="0" smtClean="0">
                <a:solidFill>
                  <a:srgbClr val="FF0000"/>
                </a:solidFill>
              </a:rPr>
              <a:t>”</a:t>
            </a:r>
            <a:r>
              <a:rPr lang="ru-RU" sz="2800" dirty="0" err="1" smtClean="0">
                <a:solidFill>
                  <a:srgbClr val="FF0000"/>
                </a:solidFill>
              </a:rPr>
              <a:t>Великої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сімки</a:t>
            </a:r>
            <a:r>
              <a:rPr lang="ru-RU" sz="2800" dirty="0" smtClean="0">
                <a:solidFill>
                  <a:srgbClr val="FF0000"/>
                </a:solidFill>
              </a:rPr>
              <a:t>» -</a:t>
            </a:r>
            <a:r>
              <a:rPr lang="ru-RU" sz="2800" i="1" dirty="0" err="1" smtClean="0">
                <a:solidFill>
                  <a:srgbClr val="FF0000"/>
                </a:solidFill>
              </a:rPr>
              <a:t>Німеччина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Франція,Велика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Британія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Італія</a:t>
            </a:r>
            <a:r>
              <a:rPr lang="ru-RU" sz="2800" i="1" dirty="0" smtClean="0">
                <a:solidFill>
                  <a:srgbClr val="FF0000"/>
                </a:solidFill>
              </a:rPr>
              <a:t> 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потужні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економіки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обсягами</a:t>
            </a:r>
            <a:r>
              <a:rPr lang="ru-RU" sz="2800" dirty="0" smtClean="0"/>
              <a:t> ВВП </a:t>
            </a:r>
            <a:r>
              <a:rPr lang="ru-RU" sz="2800" dirty="0" err="1" smtClean="0"/>
              <a:t>більш</a:t>
            </a:r>
            <a:r>
              <a:rPr lang="ru-RU" sz="2800" dirty="0" smtClean="0"/>
              <a:t> як 1,5 </a:t>
            </a:r>
            <a:r>
              <a:rPr lang="ru-RU" sz="2800" dirty="0" err="1" smtClean="0"/>
              <a:t>трлн</a:t>
            </a:r>
            <a:r>
              <a:rPr lang="ru-RU" sz="2800" dirty="0" smtClean="0"/>
              <a:t> дол. США </a:t>
            </a:r>
            <a:r>
              <a:rPr lang="ru-RU" sz="2800" dirty="0" err="1" smtClean="0"/>
              <a:t>кожна</a:t>
            </a:r>
            <a:r>
              <a:rPr lang="ru-RU" sz="2800" dirty="0" smtClean="0"/>
              <a:t>. </a:t>
            </a:r>
            <a:r>
              <a:rPr lang="ru-RU" sz="2800" dirty="0" err="1" smtClean="0"/>
              <a:t>Відіграють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визначальну</a:t>
            </a:r>
            <a:r>
              <a:rPr lang="ru-RU" sz="2800" dirty="0" smtClean="0"/>
              <a:t> роль у </a:t>
            </a:r>
            <a:r>
              <a:rPr lang="ru-RU" sz="2800" dirty="0" err="1" smtClean="0"/>
              <a:t>світовому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господарстві</a:t>
            </a:r>
            <a:endParaRPr lang="ru-RU" sz="2800" dirty="0" smtClean="0"/>
          </a:p>
          <a:p>
            <a:r>
              <a:rPr lang="ru-RU" sz="2800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dirty="0" smtClean="0">
                <a:solidFill>
                  <a:srgbClr val="FF0000"/>
                </a:solidFill>
              </a:rPr>
              <a:t> ЄС —15(</a:t>
            </a:r>
            <a:r>
              <a:rPr lang="ru-RU" sz="2800" dirty="0" err="1" smtClean="0">
                <a:solidFill>
                  <a:srgbClr val="FF0000"/>
                </a:solidFill>
              </a:rPr>
              <a:t>приєдналися</a:t>
            </a:r>
            <a:r>
              <a:rPr lang="ru-RU" sz="2800" dirty="0" smtClean="0">
                <a:solidFill>
                  <a:srgbClr val="FF0000"/>
                </a:solidFill>
              </a:rPr>
              <a:t> до 1995 р. </a:t>
            </a:r>
            <a:r>
              <a:rPr lang="ru-RU" sz="2800" dirty="0" err="1" smtClean="0">
                <a:solidFill>
                  <a:srgbClr val="FF0000"/>
                </a:solidFill>
              </a:rPr>
              <a:t>включно</a:t>
            </a:r>
            <a:r>
              <a:rPr lang="ru-RU" sz="2800" dirty="0" smtClean="0"/>
              <a:t>)-</a:t>
            </a:r>
            <a:r>
              <a:rPr lang="ru-RU" sz="2400" i="1" dirty="0" err="1" smtClean="0"/>
              <a:t>Австрія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Бельгія,Велика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Британія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Греція,Данія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Ірландія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Іспанія</a:t>
            </a:r>
            <a:r>
              <a:rPr lang="ru-RU" sz="2400" i="1" dirty="0" smtClean="0"/>
              <a:t>,</a:t>
            </a:r>
          </a:p>
          <a:p>
            <a:r>
              <a:rPr lang="ru-RU" sz="2400" i="1" dirty="0" err="1" smtClean="0"/>
              <a:t>Італія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Люксембург,Нідерланди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Німеччина,Португалія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Фінляндія,Франція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Швеція</a:t>
            </a:r>
            <a:r>
              <a:rPr lang="ru-RU" sz="2400" i="1" dirty="0" smtClean="0"/>
              <a:t> </a:t>
            </a:r>
            <a:r>
              <a:rPr lang="ru-RU" sz="2400" dirty="0" smtClean="0"/>
              <a:t>У </a:t>
            </a:r>
            <a:r>
              <a:rPr lang="ru-RU" sz="2400" dirty="0" err="1" smtClean="0"/>
              <a:t>часи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поділу</a:t>
            </a:r>
            <a:r>
              <a:rPr lang="ru-RU" sz="2400" dirty="0" smtClean="0"/>
              <a:t> </a:t>
            </a:r>
            <a:r>
              <a:rPr lang="ru-RU" sz="2400" dirty="0" err="1" smtClean="0"/>
              <a:t>Європи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дві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належали до </a:t>
            </a:r>
            <a:r>
              <a:rPr lang="ru-RU" sz="2400" dirty="0" err="1" smtClean="0"/>
              <a:t>капіталістичних</a:t>
            </a:r>
            <a:r>
              <a:rPr lang="ru-RU" sz="2400" dirty="0" smtClean="0"/>
              <a:t>. </a:t>
            </a:r>
          </a:p>
          <a:p>
            <a:r>
              <a:rPr lang="ru-RU" sz="2400" dirty="0" err="1" smtClean="0">
                <a:solidFill>
                  <a:srgbClr val="FF0000"/>
                </a:solidFill>
              </a:rPr>
              <a:t>Країни</a:t>
            </a:r>
            <a:r>
              <a:rPr lang="ru-RU" sz="2400" dirty="0" smtClean="0">
                <a:solidFill>
                  <a:srgbClr val="FF0000"/>
                </a:solidFill>
              </a:rPr>
              <a:t> ЄС —13(</a:t>
            </a:r>
            <a:r>
              <a:rPr lang="ru-RU" sz="2400" dirty="0" err="1" smtClean="0">
                <a:solidFill>
                  <a:srgbClr val="FF0000"/>
                </a:solidFill>
              </a:rPr>
              <a:t>приєдналися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після</a:t>
            </a:r>
            <a:r>
              <a:rPr lang="ru-RU" sz="2400" dirty="0" smtClean="0">
                <a:solidFill>
                  <a:srgbClr val="FF0000"/>
                </a:solidFill>
              </a:rPr>
              <a:t> 2004 р.) </a:t>
            </a:r>
            <a:r>
              <a:rPr lang="ru-RU" sz="2400" i="1" dirty="0" err="1" smtClean="0"/>
              <a:t>Болгарія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Естонія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Кіпр,Латвія</a:t>
            </a:r>
            <a:r>
              <a:rPr lang="ru-RU" sz="2400" i="1" dirty="0" smtClean="0"/>
              <a:t>, Литва, </a:t>
            </a:r>
            <a:r>
              <a:rPr lang="ru-RU" sz="2400" i="1" dirty="0" err="1" smtClean="0"/>
              <a:t>Мальта,Польща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Румунія,Словаччина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Словенія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Угорщина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Хорватія,Чехія</a:t>
            </a: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досягли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значних</a:t>
            </a:r>
            <a:endParaRPr lang="ru-RU" sz="2400" dirty="0" smtClean="0"/>
          </a:p>
          <a:p>
            <a:r>
              <a:rPr lang="ru-RU" sz="2400" dirty="0" err="1" smtClean="0"/>
              <a:t>соціальних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успіхів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перебувають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дещо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нижчому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порівняно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15 </a:t>
            </a:r>
            <a:r>
              <a:rPr lang="ru-RU" sz="2400" dirty="0" err="1" smtClean="0"/>
              <a:t>країнами</a:t>
            </a:r>
            <a:r>
              <a:rPr lang="ru-RU" sz="2400" dirty="0" smtClean="0"/>
              <a:t> ЄС</a:t>
            </a:r>
          </a:p>
          <a:p>
            <a:r>
              <a:rPr lang="ru-RU" sz="2400" dirty="0" err="1" smtClean="0">
                <a:solidFill>
                  <a:srgbClr val="FF0000"/>
                </a:solidFill>
              </a:rPr>
              <a:t>Інші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розвинені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країни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Європи-</a:t>
            </a:r>
            <a:r>
              <a:rPr lang="ru-RU" sz="2400" i="1" dirty="0" err="1" smtClean="0"/>
              <a:t>Ісландія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Норвегія,Швейцарія</a:t>
            </a:r>
            <a:endParaRPr lang="ru-RU" sz="2400" i="1" dirty="0" smtClean="0"/>
          </a:p>
          <a:p>
            <a:r>
              <a:rPr lang="ru-RU" sz="2400" dirty="0" err="1" smtClean="0">
                <a:solidFill>
                  <a:srgbClr val="FF0000"/>
                </a:solidFill>
              </a:rPr>
              <a:t>Карликові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країни-</a:t>
            </a:r>
            <a:r>
              <a:rPr lang="ru-RU" sz="2400" i="1" dirty="0" err="1" smtClean="0"/>
              <a:t>Андорра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Ватикан,Ліхтенштейн</a:t>
            </a:r>
            <a:r>
              <a:rPr lang="ru-RU" sz="2400" i="1" dirty="0" smtClean="0"/>
              <a:t>, Мальта,</a:t>
            </a:r>
          </a:p>
          <a:p>
            <a:r>
              <a:rPr lang="ru-RU" sz="2400" i="1" dirty="0" smtClean="0"/>
              <a:t>Монако, Сан-Марино</a:t>
            </a:r>
            <a:endParaRPr lang="ru-RU" sz="2400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              </a:t>
            </a:r>
            <a:r>
              <a:rPr lang="ru-RU" sz="2800" b="1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з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перехідною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економікою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err="1" smtClean="0">
                <a:solidFill>
                  <a:srgbClr val="FF0000"/>
                </a:solidFill>
              </a:rPr>
              <a:t>К</a:t>
            </a:r>
            <a:r>
              <a:rPr lang="ru-RU" sz="2800" dirty="0" err="1" smtClean="0">
                <a:solidFill>
                  <a:srgbClr val="FF0000"/>
                </a:solidFill>
              </a:rPr>
              <a:t>олишні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республіки</a:t>
            </a:r>
            <a:r>
              <a:rPr lang="ru-RU" sz="2800" dirty="0" smtClean="0">
                <a:solidFill>
                  <a:srgbClr val="FF0000"/>
                </a:solidFill>
              </a:rPr>
              <a:t> СРСР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у </a:t>
            </a:r>
            <a:r>
              <a:rPr lang="ru-RU" sz="2800" dirty="0" err="1" smtClean="0">
                <a:solidFill>
                  <a:srgbClr val="FF0000"/>
                </a:solidFill>
              </a:rPr>
              <a:t>Європі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крім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балтійських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</a:t>
            </a:r>
            <a:r>
              <a:rPr lang="ru-RU" sz="2800" dirty="0" smtClean="0"/>
              <a:t>)</a:t>
            </a:r>
          </a:p>
          <a:p>
            <a:r>
              <a:rPr lang="ru-RU" sz="2800" i="1" dirty="0" err="1" smtClean="0"/>
              <a:t>Білорусь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Молдова,Україна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Росія</a:t>
            </a:r>
            <a:r>
              <a:rPr lang="ru-RU" sz="2800" i="1" dirty="0" smtClean="0"/>
              <a:t>-</a:t>
            </a:r>
          </a:p>
          <a:p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відносно</a:t>
            </a:r>
            <a:r>
              <a:rPr lang="ru-RU" sz="2800" dirty="0" smtClean="0"/>
              <a:t> </a:t>
            </a:r>
            <a:r>
              <a:rPr lang="ru-RU" sz="2800" dirty="0" err="1" smtClean="0"/>
              <a:t>невисокі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показники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соціально-еконо</a:t>
            </a:r>
            <a:endParaRPr lang="ru-RU" sz="2800" dirty="0" smtClean="0"/>
          </a:p>
          <a:p>
            <a:r>
              <a:rPr lang="ru-RU" sz="2800" dirty="0" err="1" smtClean="0"/>
              <a:t>мічного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 </a:t>
            </a:r>
            <a:r>
              <a:rPr lang="ru-RU" sz="2800" dirty="0" err="1" smtClean="0"/>
              <a:t>реформування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реструктуризації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економіки</a:t>
            </a:r>
            <a:r>
              <a:rPr lang="ru-RU" sz="2800" dirty="0" smtClean="0"/>
              <a:t> 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Постсоціалістичні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Балканського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півострова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(</a:t>
            </a:r>
            <a:r>
              <a:rPr lang="ru-RU" sz="2800" dirty="0" err="1" smtClean="0">
                <a:solidFill>
                  <a:srgbClr val="FF0000"/>
                </a:solidFill>
              </a:rPr>
              <a:t>крім</a:t>
            </a:r>
            <a:r>
              <a:rPr lang="ru-RU" sz="2800" dirty="0" smtClean="0">
                <a:solidFill>
                  <a:srgbClr val="FF0000"/>
                </a:solidFill>
              </a:rPr>
              <a:t> тих, </a:t>
            </a:r>
            <a:r>
              <a:rPr lang="ru-RU" sz="2800" dirty="0" err="1" smtClean="0">
                <a:solidFill>
                  <a:srgbClr val="FF0000"/>
                </a:solidFill>
              </a:rPr>
              <a:t>що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увійшли</a:t>
            </a:r>
            <a:r>
              <a:rPr lang="ru-RU" sz="2800" dirty="0" smtClean="0">
                <a:solidFill>
                  <a:srgbClr val="FF0000"/>
                </a:solidFill>
              </a:rPr>
              <a:t> до складу ЄС)- </a:t>
            </a:r>
          </a:p>
          <a:p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Албаныя,Боснія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Герцеговина,Македонія,Сербія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Чорногорія</a:t>
            </a:r>
            <a:endParaRPr lang="ru-RU" sz="28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відносно</a:t>
            </a:r>
            <a:r>
              <a:rPr lang="ru-RU" sz="2800" dirty="0" smtClean="0"/>
              <a:t> </a:t>
            </a:r>
            <a:r>
              <a:rPr lang="ru-RU" sz="2800" dirty="0" err="1" smtClean="0"/>
              <a:t>невеликі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показники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соціально-економічного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та </a:t>
            </a:r>
            <a:r>
              <a:rPr lang="ru-RU" sz="2800" dirty="0" err="1" smtClean="0"/>
              <a:t>структурні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проблеми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економіки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перебуває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стадії</a:t>
            </a:r>
            <a:r>
              <a:rPr lang="ru-RU" sz="2800" dirty="0" smtClean="0"/>
              <a:t> </a:t>
            </a:r>
            <a:r>
              <a:rPr lang="ru-RU" sz="2800" dirty="0" err="1" smtClean="0"/>
              <a:t>реформування</a:t>
            </a:r>
            <a:endParaRPr lang="ru-RU" sz="28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запитання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завдання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1. </a:t>
            </a:r>
            <a:r>
              <a:rPr lang="ru-RU" sz="2800" dirty="0" err="1" smtClean="0">
                <a:solidFill>
                  <a:srgbClr val="FF0000"/>
                </a:solidFill>
              </a:rPr>
              <a:t>Користуючись</a:t>
            </a:r>
            <a:r>
              <a:rPr lang="ru-RU" sz="2800" dirty="0" smtClean="0">
                <a:solidFill>
                  <a:srgbClr val="FF0000"/>
                </a:solidFill>
              </a:rPr>
              <a:t> картою, охарактеризуйте </a:t>
            </a:r>
            <a:r>
              <a:rPr lang="ru-RU" sz="2800" dirty="0" err="1" smtClean="0">
                <a:solidFill>
                  <a:srgbClr val="FF0000"/>
                </a:solidFill>
              </a:rPr>
              <a:t>економіко-географічне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положення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Європи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2. У </a:t>
            </a:r>
            <a:r>
              <a:rPr lang="ru-RU" sz="2800" dirty="0" err="1" smtClean="0">
                <a:solidFill>
                  <a:srgbClr val="FF0000"/>
                </a:solidFill>
              </a:rPr>
              <a:t>чому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полягають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особливості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політичної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карти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Європи</a:t>
            </a:r>
            <a:r>
              <a:rPr lang="ru-RU" sz="2800" dirty="0" smtClean="0">
                <a:solidFill>
                  <a:srgbClr val="FF0000"/>
                </a:solidFill>
              </a:rPr>
              <a:t>? </a:t>
            </a:r>
            <a:r>
              <a:rPr lang="ru-RU" sz="2800" dirty="0" err="1" smtClean="0">
                <a:solidFill>
                  <a:srgbClr val="FF0000"/>
                </a:solidFill>
              </a:rPr>
              <a:t>Наведіть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приклади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суверенних</a:t>
            </a:r>
            <a:r>
              <a:rPr lang="ru-RU" sz="2800" dirty="0" smtClean="0">
                <a:solidFill>
                  <a:srgbClr val="FF0000"/>
                </a:solidFill>
              </a:rPr>
              <a:t> держав, </a:t>
            </a:r>
            <a:r>
              <a:rPr lang="ru-RU" sz="2800" dirty="0" err="1" smtClean="0">
                <a:solidFill>
                  <a:srgbClr val="FF0000"/>
                </a:solidFill>
              </a:rPr>
              <a:t>залежних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територій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невизнаних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державних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утворень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dirty="0" err="1" smtClean="0">
                <a:solidFill>
                  <a:srgbClr val="FF0000"/>
                </a:solidFill>
              </a:rPr>
              <a:t>Покажіть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їх</a:t>
            </a:r>
            <a:r>
              <a:rPr lang="ru-RU" sz="2800" dirty="0" smtClean="0">
                <a:solidFill>
                  <a:srgbClr val="FF0000"/>
                </a:solidFill>
              </a:rPr>
              <a:t> на </a:t>
            </a:r>
            <a:r>
              <a:rPr lang="ru-RU" sz="2800" dirty="0" err="1" smtClean="0">
                <a:solidFill>
                  <a:srgbClr val="FF0000"/>
                </a:solidFill>
              </a:rPr>
              <a:t>карті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3. </a:t>
            </a:r>
            <a:r>
              <a:rPr lang="ru-RU" sz="2800" dirty="0" err="1" smtClean="0">
                <a:solidFill>
                  <a:srgbClr val="FF0000"/>
                </a:solidFill>
              </a:rPr>
              <a:t>Британський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політолог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Вернон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Богданор</a:t>
            </a:r>
            <a:r>
              <a:rPr lang="ru-RU" sz="2800" dirty="0" smtClean="0">
                <a:solidFill>
                  <a:srgbClr val="FF0000"/>
                </a:solidFill>
              </a:rPr>
              <a:t> назвав </a:t>
            </a:r>
            <a:r>
              <a:rPr lang="ru-RU" sz="2800" dirty="0" err="1" smtClean="0">
                <a:solidFill>
                  <a:srgbClr val="FF0000"/>
                </a:solidFill>
              </a:rPr>
              <a:t>конституційного</a:t>
            </a:r>
            <a:r>
              <a:rPr lang="ru-RU" sz="2800" dirty="0" smtClean="0">
                <a:solidFill>
                  <a:srgbClr val="FF0000"/>
                </a:solidFill>
              </a:rPr>
              <a:t> монарха «сувереном, </a:t>
            </a:r>
            <a:r>
              <a:rPr lang="ru-RU" sz="2800" dirty="0" err="1" smtClean="0">
                <a:solidFill>
                  <a:srgbClr val="FF0000"/>
                </a:solidFill>
              </a:rPr>
              <a:t>який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царює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але</a:t>
            </a:r>
            <a:r>
              <a:rPr lang="ru-RU" sz="2800" dirty="0" smtClean="0">
                <a:solidFill>
                  <a:srgbClr val="FF0000"/>
                </a:solidFill>
              </a:rPr>
              <a:t> не </a:t>
            </a:r>
            <a:r>
              <a:rPr lang="ru-RU" sz="2800" dirty="0" err="1" smtClean="0">
                <a:solidFill>
                  <a:srgbClr val="FF0000"/>
                </a:solidFill>
              </a:rPr>
              <a:t>управляє</a:t>
            </a:r>
            <a:r>
              <a:rPr lang="ru-RU" sz="2800" dirty="0" smtClean="0">
                <a:solidFill>
                  <a:srgbClr val="FF0000"/>
                </a:solidFill>
              </a:rPr>
              <a:t>». Як </a:t>
            </a:r>
            <a:r>
              <a:rPr lang="ru-RU" sz="2800" dirty="0" err="1" smtClean="0">
                <a:solidFill>
                  <a:srgbClr val="FF0000"/>
                </a:solidFill>
              </a:rPr>
              <a:t>ви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розумієте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такий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вислів</a:t>
            </a:r>
            <a:r>
              <a:rPr lang="ru-RU" sz="28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4. Яку форму </a:t>
            </a:r>
            <a:r>
              <a:rPr lang="ru-RU" sz="2800" dirty="0" err="1" smtClean="0">
                <a:solidFill>
                  <a:srgbClr val="FF0000"/>
                </a:solidFill>
              </a:rPr>
              <a:t>правління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має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Україна</a:t>
            </a:r>
            <a:r>
              <a:rPr lang="ru-RU" sz="2800" dirty="0" smtClean="0">
                <a:solidFill>
                  <a:srgbClr val="FF0000"/>
                </a:solidFill>
              </a:rPr>
              <a:t>? </a:t>
            </a:r>
            <a:r>
              <a:rPr lang="ru-RU" sz="2800" dirty="0" err="1" smtClean="0">
                <a:solidFill>
                  <a:srgbClr val="FF0000"/>
                </a:solidFill>
              </a:rPr>
              <a:t>Якою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є</a:t>
            </a:r>
            <a:r>
              <a:rPr lang="ru-RU" sz="2800" dirty="0" smtClean="0">
                <a:solidFill>
                  <a:srgbClr val="FF0000"/>
                </a:solidFill>
              </a:rPr>
              <a:t> форма </a:t>
            </a:r>
            <a:r>
              <a:rPr lang="ru-RU" sz="2800" dirty="0" err="1" smtClean="0">
                <a:solidFill>
                  <a:srgbClr val="FF0000"/>
                </a:solidFill>
              </a:rPr>
              <a:t>державно-територіального</a:t>
            </a:r>
            <a:r>
              <a:rPr lang="ru-RU" sz="2800" dirty="0" smtClean="0">
                <a:solidFill>
                  <a:srgbClr val="FF0000"/>
                </a:solidFill>
              </a:rPr>
              <a:t> устрою </a:t>
            </a:r>
            <a:r>
              <a:rPr lang="ru-RU" sz="2800" dirty="0" err="1" smtClean="0">
                <a:solidFill>
                  <a:srgbClr val="FF0000"/>
                </a:solidFill>
              </a:rPr>
              <a:t>нашої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5</a:t>
            </a:r>
            <a:r>
              <a:rPr lang="ru-RU" sz="2800" b="1" dirty="0" smtClean="0">
                <a:solidFill>
                  <a:srgbClr val="FF0000"/>
                </a:solidFill>
              </a:rPr>
              <a:t>*. До </a:t>
            </a:r>
            <a:r>
              <a:rPr lang="ru-RU" sz="2800" b="1" dirty="0" err="1" smtClean="0">
                <a:solidFill>
                  <a:srgbClr val="FF0000"/>
                </a:solidFill>
              </a:rPr>
              <a:t>якого</a:t>
            </a:r>
            <a:r>
              <a:rPr lang="ru-RU" sz="2800" b="1" dirty="0" smtClean="0">
                <a:solidFill>
                  <a:srgbClr val="FF0000"/>
                </a:solidFill>
              </a:rPr>
              <a:t> типу </a:t>
            </a:r>
            <a:r>
              <a:rPr lang="ru-RU" sz="2800" b="1" dirty="0" err="1" smtClean="0">
                <a:solidFill>
                  <a:srgbClr val="FF0000"/>
                </a:solidFill>
              </a:rPr>
              <a:t>країн</a:t>
            </a:r>
            <a:r>
              <a:rPr lang="ru-RU" sz="2800" b="1" dirty="0" smtClean="0">
                <a:solidFill>
                  <a:srgbClr val="FF0000"/>
                </a:solidFill>
              </a:rPr>
              <a:t> за </a:t>
            </a:r>
            <a:r>
              <a:rPr lang="ru-RU" sz="2800" b="1" dirty="0" err="1" smtClean="0">
                <a:solidFill>
                  <a:srgbClr val="FF0000"/>
                </a:solidFill>
              </a:rPr>
              <a:t>рівнем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економічного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розвитку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належить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Україн</a:t>
            </a:r>
            <a:r>
              <a:rPr lang="ru-RU" sz="2800" dirty="0" err="1" smtClean="0">
                <a:solidFill>
                  <a:srgbClr val="FF0000"/>
                </a:solidFill>
              </a:rPr>
              <a:t>а</a:t>
            </a:r>
            <a:r>
              <a:rPr lang="ru-RU" sz="2800" dirty="0" smtClean="0">
                <a:solidFill>
                  <a:srgbClr val="FF0000"/>
                </a:solidFill>
              </a:rPr>
              <a:t>? </a:t>
            </a:r>
            <a:r>
              <a:rPr lang="ru-RU" sz="2800" dirty="0" err="1" smtClean="0">
                <a:solidFill>
                  <a:srgbClr val="FF0000"/>
                </a:solidFill>
              </a:rPr>
              <a:t>Які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ще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dirty="0" smtClean="0">
                <a:solidFill>
                  <a:srgbClr val="FF0000"/>
                </a:solidFill>
              </a:rPr>
              <a:t> разом </a:t>
            </a:r>
            <a:r>
              <a:rPr lang="ru-RU" sz="2800" dirty="0" err="1" smtClean="0">
                <a:solidFill>
                  <a:srgbClr val="FF0000"/>
                </a:solidFill>
              </a:rPr>
              <a:t>з</a:t>
            </a:r>
            <a:r>
              <a:rPr lang="ru-RU" sz="2800" dirty="0" smtClean="0">
                <a:solidFill>
                  <a:srgbClr val="FF0000"/>
                </a:solidFill>
              </a:rPr>
              <a:t> нею </a:t>
            </a:r>
            <a:r>
              <a:rPr lang="ru-RU" sz="2800" dirty="0" err="1" smtClean="0">
                <a:solidFill>
                  <a:srgbClr val="FF0000"/>
                </a:solidFill>
              </a:rPr>
              <a:t>утворюють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цю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групу</a:t>
            </a:r>
            <a:r>
              <a:rPr lang="ru-RU" sz="2800" dirty="0" smtClean="0">
                <a:solidFill>
                  <a:srgbClr val="FF0000"/>
                </a:solidFill>
              </a:rPr>
              <a:t>? У </a:t>
            </a:r>
            <a:r>
              <a:rPr lang="ru-RU" sz="2800" dirty="0" err="1" smtClean="0">
                <a:solidFill>
                  <a:srgbClr val="FF0000"/>
                </a:solidFill>
              </a:rPr>
              <a:t>чому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полягають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особливості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розвитку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цих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</a:t>
            </a:r>
            <a:r>
              <a:rPr lang="ru-RU" sz="2800" dirty="0" smtClean="0">
                <a:solidFill>
                  <a:srgbClr val="FF0000"/>
                </a:solidFill>
              </a:rPr>
              <a:t>?</a:t>
            </a:r>
          </a:p>
          <a:p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ПЛАН УРОКУ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i="1" dirty="0" smtClean="0">
                <a:solidFill>
                  <a:srgbClr val="FF0000"/>
                </a:solidFill>
              </a:rPr>
              <a:t>1</a:t>
            </a:r>
            <a:r>
              <a:rPr lang="ru-RU" sz="2800" b="1" i="1" dirty="0" smtClean="0">
                <a:solidFill>
                  <a:srgbClr val="FF0000"/>
                </a:solidFill>
              </a:rPr>
              <a:t>ЕКОНОМІКО-ГЕОГРАФІЧНЕ РОЗМІЩЕННЯ.СКЛАД РЕГІОНУ ТА ЙОГО ПОЛІТИЧНА КАРТА.</a:t>
            </a:r>
          </a:p>
          <a:p>
            <a:r>
              <a:rPr lang="uk-UA" sz="2800" b="1" i="1" dirty="0" smtClean="0">
                <a:solidFill>
                  <a:srgbClr val="FF0000"/>
                </a:solidFill>
              </a:rPr>
              <a:t>2 </a:t>
            </a:r>
            <a:r>
              <a:rPr lang="ru-RU" sz="2800" b="1" i="1" dirty="0" smtClean="0">
                <a:solidFill>
                  <a:srgbClr val="FF0000"/>
                </a:solidFill>
              </a:rPr>
              <a:t>ДЕРЖАВНИЙ ЛАД. ЗМІНИ НА ПОЛІТИЧНІЙ КАРТІ ЄВРОПИ.</a:t>
            </a:r>
          </a:p>
          <a:p>
            <a:r>
              <a:rPr lang="en-US" sz="2800" b="1" i="1" smtClean="0">
                <a:solidFill>
                  <a:srgbClr val="FF0000"/>
                </a:solidFill>
              </a:rPr>
              <a:t>3 </a:t>
            </a:r>
            <a:r>
              <a:rPr lang="ru-RU" sz="2800" b="1" i="1" smtClean="0">
                <a:solidFill>
                  <a:srgbClr val="FF0000"/>
                </a:solidFill>
              </a:rPr>
              <a:t>ТИПИ </a:t>
            </a:r>
            <a:r>
              <a:rPr lang="ru-RU" sz="2800" b="1" i="1" dirty="0" smtClean="0">
                <a:solidFill>
                  <a:srgbClr val="FF0000"/>
                </a:solidFill>
              </a:rPr>
              <a:t>КРАЇН.</a:t>
            </a:r>
            <a:endParaRPr lang="ru-RU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ЕКОНОМІКО-ГЕОГРАФІЧНЕ РОЗМІЩЕННЯ. </a:t>
            </a:r>
            <a:r>
              <a:rPr lang="ru-RU" sz="2800" b="1" dirty="0" err="1" smtClean="0">
                <a:solidFill>
                  <a:srgbClr val="FF0000"/>
                </a:solidFill>
              </a:rPr>
              <a:t>Європа</a:t>
            </a:r>
            <a:r>
              <a:rPr lang="ru-RU" sz="2800" b="1" dirty="0" smtClean="0">
                <a:solidFill>
                  <a:srgbClr val="FF0000"/>
                </a:solidFill>
              </a:rPr>
              <a:t> – </a:t>
            </a:r>
            <a:r>
              <a:rPr lang="ru-RU" sz="2800" b="1" dirty="0" err="1" smtClean="0">
                <a:solidFill>
                  <a:srgbClr val="FF0000"/>
                </a:solidFill>
              </a:rPr>
              <a:t>суспільно-геогра</a:t>
            </a:r>
            <a:r>
              <a:rPr lang="uk-UA" sz="2800" b="1" dirty="0" smtClean="0">
                <a:solidFill>
                  <a:srgbClr val="FF0000"/>
                </a:solidFill>
              </a:rPr>
              <a:t>ф</a:t>
            </a:r>
            <a:r>
              <a:rPr lang="ru-RU" sz="2800" dirty="0" err="1" smtClean="0">
                <a:solidFill>
                  <a:srgbClr val="FF0000"/>
                </a:solidFill>
              </a:rPr>
              <a:t>ічний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регіон</a:t>
            </a:r>
            <a:r>
              <a:rPr lang="ru-RU" sz="2800" dirty="0" smtClean="0"/>
              <a:t>, </a:t>
            </a:r>
            <a:r>
              <a:rPr lang="ru-RU" sz="2800" dirty="0" err="1" smtClean="0"/>
              <a:t>розташований</a:t>
            </a:r>
            <a:r>
              <a:rPr lang="ru-RU" sz="2800" dirty="0" smtClean="0"/>
              <a:t> на </a:t>
            </a:r>
            <a:r>
              <a:rPr lang="ru-RU" sz="2800" dirty="0" err="1" smtClean="0"/>
              <a:t>заході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Євразії</a:t>
            </a:r>
            <a:r>
              <a:rPr lang="ru-RU" sz="2800" dirty="0" smtClean="0"/>
              <a:t>.  </a:t>
            </a:r>
            <a:r>
              <a:rPr lang="ru-RU" sz="2800" dirty="0" err="1" smtClean="0"/>
              <a:t>Омивається</a:t>
            </a:r>
            <a:r>
              <a:rPr lang="ru-RU" sz="2800" dirty="0" smtClean="0"/>
              <a:t> водами </a:t>
            </a:r>
            <a:r>
              <a:rPr lang="ru-RU" sz="2800" dirty="0" err="1" smtClean="0">
                <a:solidFill>
                  <a:srgbClr val="FF0000"/>
                </a:solidFill>
              </a:rPr>
              <a:t>Північного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Льодовитого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/>
              <a:t> океану на </a:t>
            </a:r>
            <a:r>
              <a:rPr lang="ru-RU" sz="2800" dirty="0" err="1" smtClean="0"/>
              <a:t>півночі</a:t>
            </a:r>
            <a:r>
              <a:rPr lang="ru-RU" sz="2800" dirty="0" smtClean="0"/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Атлантичного</a:t>
            </a:r>
            <a:r>
              <a:rPr lang="ru-RU" sz="2800" dirty="0" smtClean="0">
                <a:solidFill>
                  <a:srgbClr val="FF0000"/>
                </a:solidFill>
              </a:rPr>
              <a:t> океану </a:t>
            </a:r>
            <a:r>
              <a:rPr lang="ru-RU" sz="2800" dirty="0" smtClean="0"/>
              <a:t>– на </a:t>
            </a:r>
            <a:r>
              <a:rPr lang="ru-RU" sz="2800" dirty="0" err="1" smtClean="0"/>
              <a:t>заході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Середземного</a:t>
            </a:r>
            <a:r>
              <a:rPr lang="ru-RU" sz="2800" dirty="0" smtClean="0"/>
              <a:t> моря – на </a:t>
            </a:r>
            <a:r>
              <a:rPr lang="ru-RU" sz="2800" dirty="0" err="1" smtClean="0">
                <a:solidFill>
                  <a:srgbClr val="FF0000"/>
                </a:solidFill>
              </a:rPr>
              <a:t>півдні.</a:t>
            </a:r>
            <a:r>
              <a:rPr lang="ru-RU" sz="2800" i="1" dirty="0" err="1" smtClean="0">
                <a:solidFill>
                  <a:srgbClr val="FF0000"/>
                </a:solidFill>
              </a:rPr>
              <a:t>Гібралтарська</a:t>
            </a:r>
            <a:r>
              <a:rPr lang="ru-RU" sz="2800" i="1" dirty="0" smtClean="0">
                <a:solidFill>
                  <a:srgbClr val="FF0000"/>
                </a:solidFill>
              </a:rPr>
              <a:t> протока</a:t>
            </a:r>
            <a:r>
              <a:rPr lang="ru-RU" sz="2800" i="1" dirty="0" smtClean="0"/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відокремлює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Європу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від</a:t>
            </a:r>
            <a:r>
              <a:rPr lang="ru-RU" sz="2800" i="1" dirty="0" smtClean="0">
                <a:solidFill>
                  <a:srgbClr val="FF0000"/>
                </a:solidFill>
              </a:rPr>
              <a:t> Африки</a:t>
            </a:r>
            <a:r>
              <a:rPr lang="ru-RU" sz="2800" i="1" dirty="0" smtClean="0"/>
              <a:t>.  </a:t>
            </a:r>
            <a:r>
              <a:rPr lang="ru-RU" sz="2800" i="1" dirty="0" err="1" smtClean="0"/>
              <a:t>Середземне</a:t>
            </a:r>
            <a:r>
              <a:rPr lang="ru-RU" sz="2800" i="1" dirty="0" smtClean="0"/>
              <a:t> море </a:t>
            </a:r>
            <a:r>
              <a:rPr lang="ru-RU" sz="2800" dirty="0" err="1" smtClean="0"/>
              <a:t>Європа</a:t>
            </a:r>
            <a:r>
              <a:rPr lang="ru-RU" sz="2800" dirty="0" smtClean="0"/>
              <a:t> </a:t>
            </a:r>
            <a:r>
              <a:rPr lang="ru-RU" sz="2800" dirty="0" err="1" smtClean="0"/>
              <a:t>охоплює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порівняно</a:t>
            </a:r>
            <a:r>
              <a:rPr lang="ru-RU" sz="2800" dirty="0" smtClean="0"/>
              <a:t> </a:t>
            </a:r>
            <a:r>
              <a:rPr lang="ru-RU" sz="2800" dirty="0" err="1" smtClean="0"/>
              <a:t>невелику</a:t>
            </a:r>
            <a:r>
              <a:rPr lang="ru-RU" sz="2800" dirty="0" smtClean="0"/>
              <a:t> </a:t>
            </a:r>
            <a:r>
              <a:rPr lang="ru-RU" sz="2800" dirty="0" err="1" smtClean="0"/>
              <a:t>площу</a:t>
            </a:r>
            <a:r>
              <a:rPr lang="ru-RU" sz="2800" dirty="0" smtClean="0"/>
              <a:t> (7 % земного суходолу) </a:t>
            </a:r>
            <a:r>
              <a:rPr lang="ru-RU" sz="2800" dirty="0" err="1" smtClean="0"/>
              <a:t>Протяжність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Європи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півночі</a:t>
            </a:r>
            <a:r>
              <a:rPr lang="ru-RU" sz="2800" dirty="0" smtClean="0">
                <a:solidFill>
                  <a:srgbClr val="FF0000"/>
                </a:solidFill>
              </a:rPr>
              <a:t> на </a:t>
            </a:r>
            <a:r>
              <a:rPr lang="ru-RU" sz="2800" dirty="0" err="1" smtClean="0">
                <a:solidFill>
                  <a:srgbClr val="FF0000"/>
                </a:solidFill>
              </a:rPr>
              <a:t>південь</a:t>
            </a:r>
            <a:r>
              <a:rPr lang="ru-RU" sz="2800" dirty="0" smtClean="0">
                <a:solidFill>
                  <a:srgbClr val="FF0000"/>
                </a:solidFill>
              </a:rPr>
              <a:t> – 4300 км, </a:t>
            </a:r>
            <a:r>
              <a:rPr lang="ru-RU" sz="2800" dirty="0" err="1" smtClean="0">
                <a:solidFill>
                  <a:srgbClr val="FF0000"/>
                </a:solidFill>
              </a:rPr>
              <a:t>із</a:t>
            </a:r>
            <a:r>
              <a:rPr lang="ru-RU" sz="2800" dirty="0" smtClean="0">
                <a:solidFill>
                  <a:srgbClr val="FF0000"/>
                </a:solidFill>
              </a:rPr>
              <a:t> заходу на </a:t>
            </a:r>
            <a:r>
              <a:rPr lang="ru-RU" sz="2800" dirty="0" err="1" smtClean="0">
                <a:solidFill>
                  <a:srgbClr val="FF0000"/>
                </a:solidFill>
              </a:rPr>
              <a:t>схід</a:t>
            </a:r>
            <a:r>
              <a:rPr lang="ru-RU" sz="2800" dirty="0" smtClean="0">
                <a:solidFill>
                  <a:srgbClr val="FF0000"/>
                </a:solidFill>
              </a:rPr>
              <a:t> – 5000 км. </a:t>
            </a:r>
            <a:r>
              <a:rPr lang="ru-RU" sz="2800" dirty="0" err="1" smtClean="0"/>
              <a:t>Особливістю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Європи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порізаність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берегової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лінії</a:t>
            </a:r>
            <a:r>
              <a:rPr lang="ru-RU" sz="2800" dirty="0" smtClean="0"/>
              <a:t>, </a:t>
            </a:r>
            <a:r>
              <a:rPr lang="ru-RU" sz="2800" dirty="0" err="1" smtClean="0"/>
              <a:t>завдяки</a:t>
            </a:r>
            <a:r>
              <a:rPr lang="ru-RU" sz="2800" dirty="0" smtClean="0"/>
              <a:t> </a:t>
            </a:r>
            <a:r>
              <a:rPr lang="ru-RU" sz="2800" dirty="0" err="1" smtClean="0"/>
              <a:t>чому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</a:t>
            </a:r>
            <a:r>
              <a:rPr lang="ru-RU" sz="2800" dirty="0" smtClean="0"/>
              <a:t> </a:t>
            </a:r>
            <a:r>
              <a:rPr lang="ru-RU" sz="2800" dirty="0" err="1" smtClean="0"/>
              <a:t>регіону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вихід</a:t>
            </a:r>
            <a:r>
              <a:rPr lang="ru-RU" sz="2800" dirty="0" smtClean="0"/>
              <a:t> до </a:t>
            </a:r>
            <a:r>
              <a:rPr lang="ru-RU" sz="2800" dirty="0" err="1" smtClean="0"/>
              <a:t>морів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океанів</a:t>
            </a:r>
            <a:r>
              <a:rPr lang="ru-RU" sz="2800" dirty="0" smtClean="0"/>
              <a:t>. </a:t>
            </a:r>
            <a:r>
              <a:rPr lang="ru-RU" sz="2800" dirty="0" err="1" smtClean="0">
                <a:solidFill>
                  <a:srgbClr val="FF0000"/>
                </a:solidFill>
              </a:rPr>
              <a:t>Середня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відда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леність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від</a:t>
            </a:r>
            <a:r>
              <a:rPr lang="ru-RU" sz="2800" dirty="0" smtClean="0">
                <a:solidFill>
                  <a:srgbClr val="FF0000"/>
                </a:solidFill>
              </a:rPr>
              <a:t> моря становить 300 км</a:t>
            </a:r>
            <a:r>
              <a:rPr lang="ru-RU" sz="2800" dirty="0" smtClean="0"/>
              <a:t>. </a:t>
            </a:r>
            <a:r>
              <a:rPr lang="ru-RU" sz="2800" dirty="0" err="1" smtClean="0"/>
              <a:t>П’ять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європейських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острівними</a:t>
            </a:r>
            <a:r>
              <a:rPr lang="ru-RU" sz="2800" dirty="0" smtClean="0"/>
              <a:t>. </a:t>
            </a:r>
            <a:r>
              <a:rPr lang="ru-RU" sz="2800" dirty="0" err="1" smtClean="0"/>
              <a:t>Державні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кордони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пролягають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природними</a:t>
            </a:r>
            <a:r>
              <a:rPr lang="ru-RU" sz="2800" dirty="0" smtClean="0"/>
              <a:t> рубежами, та </a:t>
            </a:r>
            <a:r>
              <a:rPr lang="ru-RU" sz="2800" dirty="0" err="1" smtClean="0"/>
              <a:t>сусідське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розміщення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них не </a:t>
            </a:r>
            <a:r>
              <a:rPr lang="ru-RU" sz="2800" dirty="0" err="1" smtClean="0"/>
              <a:t>створюють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перепон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зв’язків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СКЛАД РЕГІОНУ ТА ЙОГО ПОЛІТИЧНА КАРТА. </a:t>
            </a:r>
            <a:r>
              <a:rPr lang="ru-RU" sz="2800" b="1" dirty="0" err="1" smtClean="0">
                <a:solidFill>
                  <a:srgbClr val="FF0000"/>
                </a:solidFill>
              </a:rPr>
              <a:t>Політична</a:t>
            </a:r>
            <a:r>
              <a:rPr lang="ru-RU" sz="2800" b="1" dirty="0" smtClean="0">
                <a:solidFill>
                  <a:srgbClr val="FF0000"/>
                </a:solidFill>
              </a:rPr>
              <a:t> карта </a:t>
            </a:r>
            <a:r>
              <a:rPr lang="ru-RU" sz="2800" b="1" dirty="0" err="1" smtClean="0">
                <a:solidFill>
                  <a:srgbClr val="FF0000"/>
                </a:solidFill>
              </a:rPr>
              <a:t>Європ</a:t>
            </a:r>
            <a:r>
              <a:rPr lang="ru-RU" sz="2800" dirty="0" err="1" smtClean="0">
                <a:solidFill>
                  <a:srgbClr val="FF0000"/>
                </a:solidFill>
              </a:rPr>
              <a:t>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надзвичайно</a:t>
            </a:r>
            <a:r>
              <a:rPr lang="ru-RU" sz="2800" dirty="0" smtClean="0"/>
              <a:t> складною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динамічною</a:t>
            </a:r>
            <a:r>
              <a:rPr lang="ru-RU" sz="2800" dirty="0" smtClean="0"/>
              <a:t>. На </a:t>
            </a:r>
            <a:r>
              <a:rPr lang="ru-RU" sz="2800" dirty="0" err="1" smtClean="0"/>
              <a:t>ній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налічують</a:t>
            </a:r>
            <a:r>
              <a:rPr lang="ru-RU" sz="2800" dirty="0" smtClean="0">
                <a:solidFill>
                  <a:srgbClr val="FF0000"/>
                </a:solidFill>
              </a:rPr>
              <a:t> 54 </a:t>
            </a:r>
            <a:r>
              <a:rPr lang="ru-RU" sz="2800" dirty="0" err="1" smtClean="0">
                <a:solidFill>
                  <a:srgbClr val="FF0000"/>
                </a:solidFill>
              </a:rPr>
              <a:t>об’єкти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із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яких</a:t>
            </a:r>
            <a:r>
              <a:rPr lang="ru-RU" sz="2800" dirty="0" smtClean="0">
                <a:solidFill>
                  <a:srgbClr val="FF0000"/>
                </a:solidFill>
              </a:rPr>
              <a:t> 43 </a:t>
            </a:r>
            <a:r>
              <a:rPr lang="ru-RU" sz="2800" dirty="0" err="1" smtClean="0">
                <a:solidFill>
                  <a:srgbClr val="FF0000"/>
                </a:solidFill>
              </a:rPr>
              <a:t>мають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основні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території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повністю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розташовані</a:t>
            </a:r>
            <a:r>
              <a:rPr lang="ru-RU" sz="2800" dirty="0" smtClean="0">
                <a:solidFill>
                  <a:srgbClr val="FF0000"/>
                </a:solidFill>
              </a:rPr>
              <a:t> у межах </a:t>
            </a:r>
            <a:r>
              <a:rPr lang="ru-RU" sz="2800" dirty="0" err="1" smtClean="0">
                <a:solidFill>
                  <a:srgbClr val="FF0000"/>
                </a:solidFill>
              </a:rPr>
              <a:t>Європи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Три </a:t>
            </a:r>
            <a:r>
              <a:rPr lang="ru-RU" sz="2800" dirty="0" err="1" smtClean="0">
                <a:solidFill>
                  <a:srgbClr val="FF0000"/>
                </a:solidFill>
              </a:rPr>
              <a:t>держави</a:t>
            </a:r>
            <a:r>
              <a:rPr lang="ru-RU" sz="2800" dirty="0" smtClean="0">
                <a:solidFill>
                  <a:srgbClr val="FF0000"/>
                </a:solidFill>
              </a:rPr>
              <a:t> – </a:t>
            </a:r>
            <a:r>
              <a:rPr lang="ru-RU" sz="2800" dirty="0" err="1" smtClean="0">
                <a:solidFill>
                  <a:srgbClr val="FF0000"/>
                </a:solidFill>
              </a:rPr>
              <a:t>Росія</a:t>
            </a:r>
            <a:r>
              <a:rPr lang="ru-RU" sz="2800" dirty="0" smtClean="0">
                <a:solidFill>
                  <a:srgbClr val="FF0000"/>
                </a:solidFill>
              </a:rPr>
              <a:t>, Казахстан, </a:t>
            </a:r>
            <a:r>
              <a:rPr lang="ru-RU" sz="2800" dirty="0" err="1" smtClean="0">
                <a:solidFill>
                  <a:srgbClr val="FF0000"/>
                </a:solidFill>
              </a:rPr>
              <a:t>Туреччина</a:t>
            </a:r>
            <a:r>
              <a:rPr lang="ru-RU" sz="2800" dirty="0" smtClean="0">
                <a:solidFill>
                  <a:srgbClr val="FF0000"/>
                </a:solidFill>
              </a:rPr>
              <a:t> – </a:t>
            </a:r>
            <a:r>
              <a:rPr lang="ru-RU" sz="2800" dirty="0" err="1" smtClean="0">
                <a:solidFill>
                  <a:srgbClr val="FF0000"/>
                </a:solidFill>
              </a:rPr>
              <a:t>є</a:t>
            </a:r>
            <a:r>
              <a:rPr lang="ru-RU" sz="2800" dirty="0" smtClean="0">
                <a:solidFill>
                  <a:srgbClr val="FF0000"/>
                </a:solidFill>
              </a:rPr>
              <a:t> транс</a:t>
            </a:r>
          </a:p>
          <a:p>
            <a:r>
              <a:rPr lang="ru-RU" sz="2800" dirty="0" err="1" smtClean="0">
                <a:solidFill>
                  <a:srgbClr val="FF0000"/>
                </a:solidFill>
              </a:rPr>
              <a:t>Континентальними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країнами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територія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яких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розташована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в </a:t>
            </a:r>
            <a:r>
              <a:rPr lang="ru-RU" sz="2800" dirty="0" err="1" smtClean="0"/>
              <a:t>Європі</a:t>
            </a:r>
            <a:r>
              <a:rPr lang="ru-RU" sz="2800" dirty="0" smtClean="0"/>
              <a:t>,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smtClean="0"/>
              <a:t> </a:t>
            </a:r>
            <a:r>
              <a:rPr lang="ru-RU" sz="2800" dirty="0" err="1" smtClean="0"/>
              <a:t>Азії</a:t>
            </a:r>
            <a:r>
              <a:rPr lang="ru-RU" sz="2800" dirty="0" smtClean="0"/>
              <a:t>. </a:t>
            </a:r>
            <a:r>
              <a:rPr lang="ru-RU" sz="2800" i="1" dirty="0" err="1" smtClean="0"/>
              <a:t>Росію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більшість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д</a:t>
            </a:r>
            <a:r>
              <a:rPr lang="ru-RU" sz="2800" dirty="0" err="1" smtClean="0"/>
              <a:t>ослідників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вважають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європейською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країною</a:t>
            </a:r>
            <a:r>
              <a:rPr lang="ru-RU" sz="2800" dirty="0" smtClean="0"/>
              <a:t>, тому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модернізація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відбува</a:t>
            </a:r>
            <a:endParaRPr lang="ru-RU" sz="2800" dirty="0" smtClean="0"/>
          </a:p>
          <a:p>
            <a:r>
              <a:rPr lang="ru-RU" sz="2800" dirty="0" err="1" smtClean="0"/>
              <a:t>лася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європейському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контексті</a:t>
            </a:r>
            <a:r>
              <a:rPr lang="ru-RU" sz="2800" dirty="0" smtClean="0"/>
              <a:t>. </a:t>
            </a:r>
            <a:r>
              <a:rPr lang="ru-RU" sz="2800" dirty="0" err="1" smtClean="0"/>
              <a:t>Натомість</a:t>
            </a:r>
            <a:r>
              <a:rPr lang="ru-RU" sz="2800" dirty="0" smtClean="0"/>
              <a:t> Казахстан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Туреччина</a:t>
            </a:r>
            <a:r>
              <a:rPr lang="ru-RU" sz="2800" dirty="0" smtClean="0"/>
              <a:t> за </a:t>
            </a:r>
            <a:r>
              <a:rPr lang="ru-RU" sz="2800" dirty="0" err="1" smtClean="0"/>
              <a:t>історичними</a:t>
            </a:r>
            <a:r>
              <a:rPr lang="ru-RU" sz="2800" dirty="0" smtClean="0"/>
              <a:t>, </a:t>
            </a:r>
            <a:r>
              <a:rPr lang="ru-RU" sz="2800" dirty="0" err="1" smtClean="0"/>
              <a:t>економічними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цивілізаційни</a:t>
            </a:r>
            <a:endParaRPr lang="ru-RU" sz="2800" dirty="0" smtClean="0"/>
          </a:p>
          <a:p>
            <a:r>
              <a:rPr lang="ru-RU" sz="2800" dirty="0" smtClean="0"/>
              <a:t>ми </a:t>
            </a:r>
            <a:r>
              <a:rPr lang="ru-RU" sz="2800" dirty="0" err="1" smtClean="0"/>
              <a:t>ознаками</a:t>
            </a:r>
            <a:r>
              <a:rPr lang="ru-RU" sz="2800" dirty="0" smtClean="0"/>
              <a:t> належать до </a:t>
            </a:r>
            <a:r>
              <a:rPr lang="ru-RU" sz="2800" dirty="0" err="1" smtClean="0"/>
              <a:t>Азії</a:t>
            </a:r>
            <a:r>
              <a:rPr lang="ru-RU" sz="2800" dirty="0" smtClean="0"/>
              <a:t>. </a:t>
            </a:r>
            <a:r>
              <a:rPr lang="ru-RU" sz="2800" dirty="0" err="1" smtClean="0">
                <a:solidFill>
                  <a:srgbClr val="FF0000"/>
                </a:solidFill>
              </a:rPr>
              <a:t>Водночас</a:t>
            </a:r>
            <a:r>
              <a:rPr lang="ru-RU" sz="2800" dirty="0" smtClean="0">
                <a:solidFill>
                  <a:srgbClr val="FF0000"/>
                </a:solidFill>
              </a:rPr>
              <a:t> до </a:t>
            </a:r>
            <a:r>
              <a:rPr lang="ru-RU" sz="2800" dirty="0" err="1" smtClean="0">
                <a:solidFill>
                  <a:srgbClr val="FF0000"/>
                </a:solidFill>
              </a:rPr>
              <a:t>Європи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відносять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Кіпр</a:t>
            </a:r>
            <a:r>
              <a:rPr lang="ru-RU" sz="2800" i="1" dirty="0" smtClean="0">
                <a:solidFill>
                  <a:srgbClr val="FF0000"/>
                </a:solidFill>
              </a:rPr>
              <a:t> попри те, </a:t>
            </a:r>
            <a:r>
              <a:rPr lang="ru-RU" sz="2800" i="1" dirty="0" err="1" smtClean="0">
                <a:solidFill>
                  <a:srgbClr val="FF0000"/>
                </a:solidFill>
              </a:rPr>
              <a:t>що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фізико-географічно</a:t>
            </a:r>
            <a:endParaRPr lang="ru-RU" sz="2800" i="1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ця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належить</a:t>
            </a:r>
            <a:r>
              <a:rPr lang="ru-RU" sz="2800" dirty="0" smtClean="0">
                <a:solidFill>
                  <a:srgbClr val="FF0000"/>
                </a:solidFill>
              </a:rPr>
              <a:t> до </a:t>
            </a:r>
            <a:r>
              <a:rPr lang="ru-RU" sz="2800" dirty="0" err="1" smtClean="0">
                <a:solidFill>
                  <a:srgbClr val="FF0000"/>
                </a:solidFill>
              </a:rPr>
              <a:t>Азії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dirty="0" err="1" smtClean="0">
                <a:solidFill>
                  <a:srgbClr val="FF0000"/>
                </a:solidFill>
              </a:rPr>
              <a:t>Кіпр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є</a:t>
            </a:r>
            <a:r>
              <a:rPr lang="ru-RU" sz="2800" dirty="0" smtClean="0">
                <a:solidFill>
                  <a:srgbClr val="FF0000"/>
                </a:solidFill>
              </a:rPr>
              <a:t> членом ЄС, </a:t>
            </a:r>
            <a:r>
              <a:rPr lang="ru-RU" sz="2800" dirty="0" err="1" smtClean="0">
                <a:solidFill>
                  <a:srgbClr val="FF0000"/>
                </a:solidFill>
              </a:rPr>
              <a:t>і</a:t>
            </a:r>
            <a:r>
              <a:rPr lang="ru-RU" sz="2800" dirty="0" smtClean="0">
                <a:solidFill>
                  <a:srgbClr val="FF0000"/>
                </a:solidFill>
              </a:rPr>
              <a:t> 77 % </a:t>
            </a:r>
            <a:r>
              <a:rPr lang="ru-RU" sz="2800" dirty="0" err="1" smtClean="0">
                <a:solidFill>
                  <a:srgbClr val="FF0000"/>
                </a:solidFill>
              </a:rPr>
              <a:t>його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населення</a:t>
            </a:r>
            <a:r>
              <a:rPr lang="ru-RU" sz="2800" dirty="0" smtClean="0">
                <a:solidFill>
                  <a:srgbClr val="FF0000"/>
                </a:solidFill>
              </a:rPr>
              <a:t> – </a:t>
            </a:r>
            <a:r>
              <a:rPr lang="ru-RU" sz="2800" dirty="0" err="1" smtClean="0">
                <a:solidFill>
                  <a:srgbClr val="FF0000"/>
                </a:solidFill>
              </a:rPr>
              <a:t>це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греки-кіпріоти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які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історично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тяжіють</a:t>
            </a:r>
            <a:r>
              <a:rPr lang="ru-RU" sz="2800" dirty="0" smtClean="0">
                <a:solidFill>
                  <a:srgbClr val="FF0000"/>
                </a:solidFill>
              </a:rPr>
              <a:t> до </a:t>
            </a:r>
            <a:r>
              <a:rPr lang="ru-RU" sz="2800" dirty="0" err="1" smtClean="0">
                <a:solidFill>
                  <a:srgbClr val="FF0000"/>
                </a:solidFill>
              </a:rPr>
              <a:t>європейського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геокультурного</a:t>
            </a:r>
            <a:r>
              <a:rPr lang="ru-RU" sz="2800" dirty="0" smtClean="0">
                <a:solidFill>
                  <a:srgbClr val="FF0000"/>
                </a:solidFill>
              </a:rPr>
              <a:t> простору.</a:t>
            </a:r>
          </a:p>
          <a:p>
            <a:endParaRPr lang="ru-RU" b="1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Найбільша</a:t>
            </a:r>
            <a:r>
              <a:rPr lang="ru-RU" sz="2800" dirty="0" smtClean="0">
                <a:solidFill>
                  <a:srgbClr val="FF0000"/>
                </a:solidFill>
              </a:rPr>
              <a:t> за </a:t>
            </a:r>
            <a:r>
              <a:rPr lang="ru-RU" sz="2800" dirty="0" err="1" smtClean="0">
                <a:solidFill>
                  <a:srgbClr val="FF0000"/>
                </a:solidFill>
              </a:rPr>
              <a:t>площею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</a:t>
            </a:r>
            <a:r>
              <a:rPr lang="en-US" sz="2800" dirty="0" smtClean="0">
                <a:solidFill>
                  <a:srgbClr val="FF0000"/>
                </a:solidFill>
              </a:rPr>
              <a:t>]</a:t>
            </a:r>
            <a:r>
              <a:rPr lang="ru-RU" sz="2800" dirty="0" smtClean="0">
                <a:solidFill>
                  <a:srgbClr val="FF0000"/>
                </a:solidFill>
              </a:rPr>
              <a:t>на </a:t>
            </a:r>
            <a:r>
              <a:rPr lang="ru-RU" sz="2800" dirty="0" err="1" smtClean="0"/>
              <a:t>Європи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перебу</a:t>
            </a:r>
            <a:endParaRPr lang="ru-RU" sz="2800" dirty="0" smtClean="0"/>
          </a:p>
          <a:p>
            <a:r>
              <a:rPr lang="ru-RU" sz="2800" dirty="0" err="1" smtClean="0"/>
              <a:t>ває</a:t>
            </a:r>
            <a:r>
              <a:rPr lang="ru-RU" sz="2800" dirty="0" smtClean="0"/>
              <a:t> </a:t>
            </a:r>
            <a:r>
              <a:rPr lang="en-US" sz="2800" dirty="0" smtClean="0"/>
              <a:t> </a:t>
            </a:r>
            <a:r>
              <a:rPr lang="uk-UA" sz="2800" dirty="0" smtClean="0"/>
              <a:t>в її</a:t>
            </a:r>
            <a:r>
              <a:rPr lang="ru-RU" sz="2800" dirty="0" smtClean="0"/>
              <a:t>межах, – </a:t>
            </a:r>
            <a:r>
              <a:rPr lang="ru-RU" sz="2800" i="1" dirty="0" err="1" smtClean="0">
                <a:solidFill>
                  <a:srgbClr val="FF0000"/>
                </a:solidFill>
              </a:rPr>
              <a:t>Україна</a:t>
            </a:r>
            <a:r>
              <a:rPr lang="ru-RU" sz="2800" i="1" dirty="0" smtClean="0">
                <a:solidFill>
                  <a:srgbClr val="FF0000"/>
                </a:solidFill>
              </a:rPr>
              <a:t> (603,7 тис. км2), </a:t>
            </a:r>
            <a:r>
              <a:rPr lang="ru-RU" sz="2800" i="1" dirty="0" err="1" smtClean="0">
                <a:solidFill>
                  <a:srgbClr val="FF0000"/>
                </a:solidFill>
              </a:rPr>
              <a:t>н</a:t>
            </a:r>
            <a:r>
              <a:rPr lang="ru-RU" sz="2800" dirty="0" err="1" smtClean="0">
                <a:solidFill>
                  <a:srgbClr val="FF0000"/>
                </a:solidFill>
              </a:rPr>
              <a:t>айм</a:t>
            </a:r>
            <a:r>
              <a:rPr lang="ru-RU" sz="2800" i="1" dirty="0" err="1" smtClean="0">
                <a:solidFill>
                  <a:srgbClr val="FF0000"/>
                </a:solidFill>
              </a:rPr>
              <a:t>е</a:t>
            </a:r>
            <a:r>
              <a:rPr lang="ru-RU" sz="2800" dirty="0" err="1" smtClean="0">
                <a:solidFill>
                  <a:srgbClr val="FF0000"/>
                </a:solidFill>
              </a:rPr>
              <a:t>нша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– </a:t>
            </a:r>
            <a:r>
              <a:rPr lang="ru-RU" sz="2800" i="1" dirty="0" smtClean="0">
                <a:solidFill>
                  <a:srgbClr val="FF0000"/>
                </a:solidFill>
              </a:rPr>
              <a:t>Ватикан (0,44 км2).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Із</a:t>
            </a:r>
            <a:r>
              <a:rPr lang="ru-RU" sz="2800" dirty="0" smtClean="0">
                <a:solidFill>
                  <a:srgbClr val="FF0000"/>
                </a:solidFill>
              </a:rPr>
              <a:t> 54 </a:t>
            </a:r>
            <a:r>
              <a:rPr lang="ru-RU" sz="2800" dirty="0" err="1" smtClean="0">
                <a:solidFill>
                  <a:srgbClr val="FF0000"/>
                </a:solidFill>
              </a:rPr>
              <a:t>країн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Європи</a:t>
            </a:r>
            <a:r>
              <a:rPr lang="ru-RU" sz="2800" dirty="0" smtClean="0">
                <a:solidFill>
                  <a:srgbClr val="FF0000"/>
                </a:solidFill>
              </a:rPr>
              <a:t> 45 </a:t>
            </a:r>
            <a:r>
              <a:rPr lang="ru-RU" sz="2800" dirty="0" err="1" smtClean="0">
                <a:solidFill>
                  <a:srgbClr val="FF0000"/>
                </a:solidFill>
              </a:rPr>
              <a:t>є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суверенними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державами, </a:t>
            </a:r>
            <a:r>
              <a:rPr lang="ru-RU" sz="2800" dirty="0" smtClean="0">
                <a:solidFill>
                  <a:srgbClr val="FF0000"/>
                </a:solidFill>
              </a:rPr>
              <a:t>3 – </a:t>
            </a:r>
            <a:r>
              <a:rPr lang="ru-RU" sz="2800" dirty="0" err="1" smtClean="0">
                <a:solidFill>
                  <a:srgbClr val="FF0000"/>
                </a:solidFill>
              </a:rPr>
              <a:t>невизнаними</a:t>
            </a:r>
            <a:r>
              <a:rPr lang="ru-RU" sz="2800" dirty="0" smtClean="0">
                <a:solidFill>
                  <a:srgbClr val="FF0000"/>
                </a:solidFill>
              </a:rPr>
              <a:t> державами, 6 – </a:t>
            </a:r>
            <a:r>
              <a:rPr lang="ru-RU" sz="2800" dirty="0" err="1" smtClean="0">
                <a:solidFill>
                  <a:srgbClr val="FF0000"/>
                </a:solidFill>
              </a:rPr>
              <a:t>залежними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територіями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dirty="0" err="1" smtClean="0">
                <a:solidFill>
                  <a:srgbClr val="FF0000"/>
                </a:solidFill>
              </a:rPr>
              <a:t>Найстарішою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європейською</a:t>
            </a:r>
            <a:r>
              <a:rPr lang="ru-RU" sz="2800" dirty="0" smtClean="0"/>
              <a:t> державою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заснована</a:t>
            </a:r>
            <a:r>
              <a:rPr lang="ru-RU" sz="2800" dirty="0" smtClean="0"/>
              <a:t> в 301 р. </a:t>
            </a:r>
            <a:r>
              <a:rPr lang="ru-RU" sz="2800" dirty="0" err="1" smtClean="0"/>
              <a:t>республіка</a:t>
            </a:r>
            <a:r>
              <a:rPr lang="ru-RU" sz="2800" dirty="0" smtClean="0"/>
              <a:t> </a:t>
            </a:r>
            <a:r>
              <a:rPr lang="ru-RU" sz="2800" i="1" dirty="0" smtClean="0">
                <a:solidFill>
                  <a:srgbClr val="FF0000"/>
                </a:solidFill>
              </a:rPr>
              <a:t>Сан-Марино –</a:t>
            </a:r>
            <a:r>
              <a:rPr lang="ru-RU" sz="2800" i="1" dirty="0" err="1" smtClean="0"/>
              <a:t>к</a:t>
            </a:r>
            <a:r>
              <a:rPr lang="ru-RU" sz="2800" dirty="0" err="1" smtClean="0"/>
              <a:t>арликова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країна</a:t>
            </a:r>
            <a:r>
              <a:rPr lang="ru-RU" sz="2800" dirty="0" smtClean="0"/>
              <a:t>, </a:t>
            </a:r>
            <a:r>
              <a:rPr lang="ru-RU" sz="2800" dirty="0" err="1" smtClean="0"/>
              <a:t>площа</a:t>
            </a:r>
            <a:r>
              <a:rPr lang="ru-RU" sz="2800" dirty="0" smtClean="0"/>
              <a:t> </a:t>
            </a:r>
            <a:r>
              <a:rPr lang="ru-RU" sz="2800" dirty="0" err="1" smtClean="0"/>
              <a:t>якої</a:t>
            </a:r>
            <a:r>
              <a:rPr lang="ru-RU" sz="2800" dirty="0" smtClean="0"/>
              <a:t> 61 км2,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розташована</a:t>
            </a:r>
            <a:r>
              <a:rPr lang="ru-RU" sz="2800" dirty="0" smtClean="0"/>
              <a:t> у межах </a:t>
            </a:r>
            <a:r>
              <a:rPr lang="ru-RU" sz="2800" dirty="0" err="1" smtClean="0"/>
              <a:t>Іта</a:t>
            </a:r>
            <a:r>
              <a:rPr lang="ru-RU" sz="2800" dirty="0" smtClean="0"/>
              <a:t>-</a:t>
            </a:r>
          </a:p>
          <a:p>
            <a:r>
              <a:rPr lang="ru-RU" sz="2800" dirty="0" err="1" smtClean="0"/>
              <a:t>лії</a:t>
            </a:r>
            <a:r>
              <a:rPr lang="ru-RU" sz="2800" dirty="0" smtClean="0"/>
              <a:t>; </a:t>
            </a:r>
            <a:r>
              <a:rPr lang="ru-RU" sz="2800" dirty="0" err="1" smtClean="0">
                <a:solidFill>
                  <a:srgbClr val="FF0000"/>
                </a:solidFill>
              </a:rPr>
              <a:t>наймолодшою</a:t>
            </a:r>
            <a:r>
              <a:rPr lang="ru-RU" sz="2800" dirty="0" smtClean="0">
                <a:solidFill>
                  <a:srgbClr val="FF0000"/>
                </a:solidFill>
              </a:rPr>
              <a:t> – </a:t>
            </a:r>
            <a:r>
              <a:rPr lang="ru-RU" sz="2800" i="1" dirty="0" err="1" smtClean="0">
                <a:solidFill>
                  <a:srgbClr val="FF0000"/>
                </a:solidFill>
              </a:rPr>
              <a:t>Чорногорія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що</a:t>
            </a:r>
            <a:r>
              <a:rPr lang="ru-RU" sz="2800" i="1" dirty="0" smtClean="0"/>
              <a:t> п</a:t>
            </a:r>
            <a:r>
              <a:rPr lang="ru-RU" sz="2800" dirty="0" smtClean="0"/>
              <a:t>роголосила </a:t>
            </a:r>
            <a:r>
              <a:rPr lang="ru-RU" sz="2800" dirty="0" err="1" smtClean="0"/>
              <a:t>неза</a:t>
            </a:r>
            <a:endParaRPr lang="ru-RU" sz="2800" dirty="0" smtClean="0"/>
          </a:p>
          <a:p>
            <a:r>
              <a:rPr lang="ru-RU" sz="2800" dirty="0" err="1" smtClean="0"/>
              <a:t>лежність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Сербії</a:t>
            </a:r>
            <a:r>
              <a:rPr lang="ru-RU" sz="2800" dirty="0" smtClean="0"/>
              <a:t> в 2006 р. Статус </a:t>
            </a:r>
            <a:r>
              <a:rPr lang="ru-RU" sz="2800" dirty="0" err="1" smtClean="0"/>
              <a:t>невизнаних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або</a:t>
            </a:r>
            <a:endParaRPr lang="ru-RU" sz="2800" dirty="0" smtClean="0"/>
          </a:p>
          <a:p>
            <a:r>
              <a:rPr lang="ru-RU" sz="2800" dirty="0" err="1" smtClean="0"/>
              <a:t>частково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утворень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Республіка</a:t>
            </a:r>
            <a:r>
              <a:rPr lang="ru-RU" sz="2800" i="1" dirty="0" smtClean="0">
                <a:solidFill>
                  <a:srgbClr val="FF0000"/>
                </a:solidFill>
              </a:rPr>
              <a:t> Косово, </a:t>
            </a:r>
            <a:r>
              <a:rPr lang="ru-RU" sz="2800" i="1" dirty="0" err="1" smtClean="0">
                <a:solidFill>
                  <a:srgbClr val="FF0000"/>
                </a:solidFill>
              </a:rPr>
              <a:t>Турецька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Республіка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Північного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Кіпру</a:t>
            </a:r>
            <a:endParaRPr lang="ru-RU" sz="2800" i="1" dirty="0" smtClean="0">
              <a:solidFill>
                <a:srgbClr val="FF0000"/>
              </a:solidFill>
            </a:endParaRPr>
          </a:p>
          <a:p>
            <a:r>
              <a:rPr lang="ru-RU" sz="2800" i="1" dirty="0" err="1" smtClean="0">
                <a:solidFill>
                  <a:srgbClr val="FF0000"/>
                </a:solidFill>
              </a:rPr>
              <a:t>Придністровська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Молдавська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РеспублікаПридністров’я</a:t>
            </a:r>
            <a:r>
              <a:rPr lang="ru-RU" sz="2800" i="1" dirty="0" smtClean="0">
                <a:solidFill>
                  <a:srgbClr val="FF0000"/>
                </a:solidFill>
              </a:rPr>
              <a:t>).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залежн</a:t>
            </a:r>
            <a:r>
              <a:rPr lang="uk-UA" sz="2800" dirty="0" smtClean="0"/>
              <a:t>і</a:t>
            </a:r>
            <a:r>
              <a:rPr lang="ru-RU" sz="2800" dirty="0" smtClean="0"/>
              <a:t>, </a:t>
            </a:r>
            <a:r>
              <a:rPr lang="ru-RU" sz="2800" i="1" dirty="0" err="1" smtClean="0"/>
              <a:t>Гібралтар</a:t>
            </a:r>
            <a:r>
              <a:rPr lang="ru-RU" sz="2800" i="1" dirty="0" smtClean="0"/>
              <a:t> </a:t>
            </a:r>
            <a:r>
              <a:rPr lang="ru-RU" sz="2800" dirty="0" smtClean="0"/>
              <a:t>, </a:t>
            </a:r>
            <a:r>
              <a:rPr lang="ru-RU" sz="2800" i="1" dirty="0" err="1" smtClean="0"/>
              <a:t>Акротирі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Декелія</a:t>
            </a:r>
            <a:r>
              <a:rPr lang="ru-RU" sz="2800" i="1" dirty="0" smtClean="0"/>
              <a:t> на </a:t>
            </a:r>
            <a:r>
              <a:rPr lang="ru-RU" sz="2800" i="1" dirty="0" err="1" smtClean="0"/>
              <a:t>острові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Кіпр</a:t>
            </a:r>
            <a:r>
              <a:rPr lang="ru-RU" sz="2800" i="1" dirty="0" smtClean="0"/>
              <a:t>,</a:t>
            </a:r>
          </a:p>
          <a:p>
            <a:r>
              <a:rPr lang="ru-RU" sz="2800" i="1" dirty="0" err="1" smtClean="0"/>
              <a:t>острови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Гернсі</a:t>
            </a:r>
            <a:r>
              <a:rPr lang="ru-RU" sz="2800" i="1" dirty="0" smtClean="0"/>
              <a:t> та </a:t>
            </a:r>
            <a:r>
              <a:rPr lang="ru-RU" sz="2800" i="1" dirty="0" err="1" smtClean="0"/>
              <a:t>Джерсі</a:t>
            </a:r>
            <a:r>
              <a:rPr lang="ru-RU" sz="2800" i="1" dirty="0" smtClean="0"/>
              <a:t> у </a:t>
            </a:r>
            <a:r>
              <a:rPr lang="ru-RU" sz="2800" i="1" dirty="0" err="1" smtClean="0"/>
              <a:t>протоці</a:t>
            </a:r>
            <a:r>
              <a:rPr lang="ru-RU" sz="2800" i="1" dirty="0" smtClean="0"/>
              <a:t> Ла-Манш, </a:t>
            </a:r>
            <a:r>
              <a:rPr lang="ru-RU" sz="2800" i="1" dirty="0" err="1" smtClean="0"/>
              <a:t>острів</a:t>
            </a:r>
            <a:r>
              <a:rPr lang="ru-RU" sz="2800" i="1" dirty="0" smtClean="0"/>
              <a:t> Мен у </a:t>
            </a:r>
            <a:r>
              <a:rPr lang="ru-RU" sz="2800" i="1" dirty="0" err="1" smtClean="0"/>
              <a:t>Ірландському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</a:t>
            </a:r>
            <a:r>
              <a:rPr lang="ru-RU" sz="2800" dirty="0" err="1" smtClean="0"/>
              <a:t>орі</a:t>
            </a:r>
            <a:r>
              <a:rPr lang="ru-RU" sz="2800" dirty="0" smtClean="0"/>
              <a:t> (</a:t>
            </a:r>
            <a:r>
              <a:rPr lang="ru-RU" sz="2800" dirty="0" err="1" smtClean="0"/>
              <a:t>залежні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Великої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Британії</a:t>
            </a:r>
            <a:r>
              <a:rPr lang="ru-RU" sz="2800" dirty="0" smtClean="0"/>
              <a:t>), </a:t>
            </a:r>
            <a:r>
              <a:rPr lang="ru-RU" sz="2800" i="1" dirty="0" err="1" smtClean="0"/>
              <a:t>Фарерські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острови</a:t>
            </a:r>
            <a:r>
              <a:rPr lang="ru-RU" sz="2800" i="1" dirty="0" smtClean="0"/>
              <a:t> (</a:t>
            </a:r>
            <a:r>
              <a:rPr lang="ru-RU" sz="2800" i="1" dirty="0" err="1" smtClean="0"/>
              <a:t>перебувають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під</a:t>
            </a:r>
            <a:r>
              <a:rPr lang="ru-RU" sz="2800" i="1" dirty="0" smtClean="0"/>
              <a:t> к</a:t>
            </a:r>
            <a:r>
              <a:rPr lang="ru-RU" sz="2800" dirty="0" smtClean="0"/>
              <a:t>онтролем </a:t>
            </a:r>
            <a:r>
              <a:rPr lang="ru-RU" sz="2800" dirty="0" err="1" smtClean="0"/>
              <a:t>Данії</a:t>
            </a:r>
            <a:r>
              <a:rPr lang="ru-RU" sz="2800" dirty="0" smtClean="0"/>
              <a:t>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77152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Регіональний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поділ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Європи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Західна</a:t>
            </a:r>
            <a:r>
              <a:rPr lang="ru-RU" sz="2800" dirty="0" smtClean="0">
                <a:solidFill>
                  <a:srgbClr val="FF0000"/>
                </a:solidFill>
              </a:rPr>
              <a:t>   </a:t>
            </a:r>
            <a:r>
              <a:rPr lang="ru-RU" sz="2800" i="1" dirty="0" err="1" smtClean="0"/>
              <a:t>Австрія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Бельгія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Ліхтенштейн</a:t>
            </a:r>
            <a:r>
              <a:rPr lang="ru-RU" sz="2800" i="1" dirty="0" smtClean="0"/>
              <a:t>, Люксембург, Монако, </a:t>
            </a:r>
            <a:r>
              <a:rPr lang="ru-RU" sz="2800" i="1" dirty="0" err="1" smtClean="0"/>
              <a:t>Нідерланди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Німеччина</a:t>
            </a:r>
            <a:r>
              <a:rPr lang="ru-RU" sz="2800" i="1" dirty="0" smtClean="0"/>
              <a:t>,</a:t>
            </a:r>
          </a:p>
          <a:p>
            <a:r>
              <a:rPr lang="ru-RU" sz="2800" i="1" dirty="0" err="1" smtClean="0"/>
              <a:t>Франція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Швейцарія</a:t>
            </a:r>
            <a:endParaRPr lang="ru-RU" sz="2800" i="1" dirty="0" smtClean="0"/>
          </a:p>
          <a:p>
            <a:r>
              <a:rPr lang="ru-RU" sz="2800" dirty="0" err="1" smtClean="0">
                <a:solidFill>
                  <a:srgbClr val="FF0000"/>
                </a:solidFill>
              </a:rPr>
              <a:t>Північна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i="1" dirty="0" smtClean="0"/>
              <a:t>Велика </a:t>
            </a:r>
            <a:r>
              <a:rPr lang="ru-RU" sz="2800" i="1" dirty="0" err="1" smtClean="0"/>
              <a:t>Британія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Данія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Ісландія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Ірландія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Естонія,Латвія</a:t>
            </a:r>
            <a:r>
              <a:rPr lang="ru-RU" sz="2800" i="1" dirty="0" smtClean="0"/>
              <a:t>, Литва, </a:t>
            </a:r>
            <a:r>
              <a:rPr lang="ru-RU" sz="2800" i="1" dirty="0" err="1" smtClean="0"/>
              <a:t>Норвегія</a:t>
            </a:r>
            <a:r>
              <a:rPr lang="ru-RU" sz="2800" i="1" dirty="0" smtClean="0"/>
              <a:t>,</a:t>
            </a:r>
          </a:p>
          <a:p>
            <a:r>
              <a:rPr lang="ru-RU" sz="2800" i="1" dirty="0" err="1" smtClean="0"/>
              <a:t>Швеція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Фінляндія</a:t>
            </a:r>
            <a:endParaRPr lang="ru-RU" sz="2800" i="1" dirty="0" smtClean="0"/>
          </a:p>
          <a:p>
            <a:r>
              <a:rPr lang="ru-RU" sz="2800" dirty="0" err="1" smtClean="0">
                <a:solidFill>
                  <a:srgbClr val="FF0000"/>
                </a:solidFill>
              </a:rPr>
              <a:t>Південна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/>
              <a:t>Албанія</a:t>
            </a:r>
            <a:r>
              <a:rPr lang="ru-RU" sz="2800" i="1" dirty="0" smtClean="0"/>
              <a:t>, Андорра, </a:t>
            </a:r>
            <a:r>
              <a:rPr lang="ru-RU" sz="2800" i="1" dirty="0" err="1" smtClean="0"/>
              <a:t>Боснія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і</a:t>
            </a:r>
            <a:r>
              <a:rPr lang="ru-RU" sz="2800" i="1" dirty="0" smtClean="0"/>
              <a:t> Герцеговина, Ватикан, Г </a:t>
            </a:r>
            <a:r>
              <a:rPr lang="ru-RU" sz="2800" i="1" dirty="0" err="1" smtClean="0"/>
              <a:t>реція,спанія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Італія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Північна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Ма</a:t>
            </a:r>
            <a:r>
              <a:rPr lang="ru-RU" sz="2800" i="1" dirty="0" smtClean="0"/>
              <a:t>-</a:t>
            </a:r>
          </a:p>
          <a:p>
            <a:r>
              <a:rPr lang="ru-RU" sz="2800" i="1" dirty="0" err="1" smtClean="0"/>
              <a:t>кедонія</a:t>
            </a:r>
            <a:r>
              <a:rPr lang="ru-RU" sz="2800" i="1" dirty="0" smtClean="0"/>
              <a:t>, Мальта, </a:t>
            </a:r>
            <a:r>
              <a:rPr lang="ru-RU" sz="2800" i="1" dirty="0" err="1" smtClean="0"/>
              <a:t>Португалія,Сан-Марино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Сербія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Словенія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Хорватія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Чорногорія</a:t>
            </a:r>
            <a:endParaRPr lang="ru-RU" sz="2800" i="1" dirty="0" smtClean="0"/>
          </a:p>
          <a:p>
            <a:r>
              <a:rPr lang="ru-RU" sz="2800" dirty="0" err="1" smtClean="0">
                <a:solidFill>
                  <a:srgbClr val="FF0000"/>
                </a:solidFill>
              </a:rPr>
              <a:t>Східна</a:t>
            </a:r>
            <a:r>
              <a:rPr lang="ru-RU" sz="2800" dirty="0" smtClean="0">
                <a:solidFill>
                  <a:srgbClr val="FF0000"/>
                </a:solidFill>
              </a:rPr>
              <a:t> 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Білорусь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Болгарія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Польща,Румунія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Словаччина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Чехія,Угорщина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Україна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Молдова,</a:t>
            </a:r>
          </a:p>
          <a:p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європейська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частина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Росії</a:t>
            </a:r>
            <a:endParaRPr lang="ru-RU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714356"/>
            <a:ext cx="7856439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428728" y="0"/>
            <a:ext cx="5643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Субрегіони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Європи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ДЕРЖАВНИЙ ЛАД. </a:t>
            </a:r>
            <a:r>
              <a:rPr lang="ru-RU" sz="2800" b="1" dirty="0" err="1" smtClean="0">
                <a:solidFill>
                  <a:srgbClr val="FF0000"/>
                </a:solidFill>
              </a:rPr>
              <a:t>Нині</a:t>
            </a:r>
            <a:r>
              <a:rPr lang="ru-RU" sz="2800" b="1" dirty="0" smtClean="0">
                <a:solidFill>
                  <a:srgbClr val="FF0000"/>
                </a:solidFill>
              </a:rPr>
              <a:t> в </a:t>
            </a:r>
            <a:r>
              <a:rPr lang="ru-RU" sz="2800" b="1" dirty="0" err="1" smtClean="0">
                <a:solidFill>
                  <a:srgbClr val="FF0000"/>
                </a:solidFill>
              </a:rPr>
              <a:t>Європі</a:t>
            </a:r>
            <a:r>
              <a:rPr lang="ru-RU" sz="2800" b="1" dirty="0" smtClean="0">
                <a:solidFill>
                  <a:srgbClr val="FF0000"/>
                </a:solidFill>
              </a:rPr>
              <a:t>  </a:t>
            </a:r>
            <a:r>
              <a:rPr lang="ru-RU" sz="2800" b="1" dirty="0" err="1" smtClean="0">
                <a:solidFill>
                  <a:srgbClr val="FF0000"/>
                </a:solidFill>
              </a:rPr>
              <a:t>більшість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країн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є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респу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err="1" smtClean="0">
                <a:solidFill>
                  <a:srgbClr val="FF0000"/>
                </a:solidFill>
              </a:rPr>
              <a:t>бліками</a:t>
            </a:r>
            <a:r>
              <a:rPr lang="ru-RU" sz="2800" b="1" dirty="0" smtClean="0">
                <a:solidFill>
                  <a:srgbClr val="FF0000"/>
                </a:solidFill>
              </a:rPr>
              <a:t>: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парламентські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smtClean="0"/>
              <a:t>— </a:t>
            </a:r>
            <a:r>
              <a:rPr lang="ru-RU" sz="2800" b="1" i="1" dirty="0" err="1" smtClean="0"/>
              <a:t>Італія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Німеччина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Словач</a:t>
            </a:r>
            <a:endParaRPr lang="ru-RU" sz="2800" b="1" i="1" dirty="0" smtClean="0"/>
          </a:p>
          <a:p>
            <a:r>
              <a:rPr lang="ru-RU" sz="2800" b="1" i="1" dirty="0" smtClean="0"/>
              <a:t>чина, </a:t>
            </a:r>
            <a:r>
              <a:rPr lang="ru-RU" sz="2800" b="1" i="1" dirty="0" err="1" smtClean="0"/>
              <a:t>Угорщина,Ш</a:t>
            </a:r>
            <a:r>
              <a:rPr lang="ru-RU" sz="2800" i="1" dirty="0" err="1" smtClean="0"/>
              <a:t>вейцарія</a:t>
            </a:r>
            <a:r>
              <a:rPr lang="ru-RU" sz="2800" i="1" dirty="0" smtClean="0"/>
              <a:t> та </a:t>
            </a:r>
            <a:r>
              <a:rPr lang="ru-RU" sz="2800" i="1" dirty="0" err="1" smtClean="0"/>
              <a:t>ін</a:t>
            </a:r>
            <a:r>
              <a:rPr lang="ru-RU" sz="2800" i="1" dirty="0" smtClean="0"/>
              <a:t>.;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президентські</a:t>
            </a:r>
            <a:r>
              <a:rPr lang="ru-RU" sz="2800" b="1" i="1" dirty="0" smtClean="0">
                <a:solidFill>
                  <a:srgbClr val="FF0000"/>
                </a:solidFill>
              </a:rPr>
              <a:t> — </a:t>
            </a:r>
            <a:r>
              <a:rPr lang="ru-RU" sz="2800" b="1" i="1" dirty="0" err="1" smtClean="0"/>
              <a:t>Білорусь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Кіпр</a:t>
            </a:r>
            <a:r>
              <a:rPr lang="ru-RU" sz="2800" b="1" i="1" dirty="0" smtClean="0"/>
              <a:t>. Прикладами </a:t>
            </a:r>
            <a:r>
              <a:rPr lang="ru-RU" sz="2800" b="1" i="1" dirty="0" err="1" smtClean="0"/>
              <a:t>змішаних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республік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є</a:t>
            </a:r>
            <a:r>
              <a:rPr lang="ru-RU" sz="2800" b="1" i="1" dirty="0" smtClean="0"/>
              <a:t> Литва, </a:t>
            </a:r>
            <a:r>
              <a:rPr lang="ru-RU" sz="2800" b="1" i="1" dirty="0" err="1" smtClean="0"/>
              <a:t>Польща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Португалія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Румунія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Росія</a:t>
            </a:r>
            <a:r>
              <a:rPr lang="ru-RU" sz="2800" b="1" i="1" dirty="0" smtClean="0"/>
              <a:t>, </a:t>
            </a:r>
            <a:r>
              <a:rPr lang="ru-RU" sz="2800" b="1" i="1" dirty="0" err="1" smtClean="0"/>
              <a:t>Україна,Ф</a:t>
            </a:r>
            <a:r>
              <a:rPr lang="ru-RU" sz="2800" i="1" dirty="0" err="1" smtClean="0"/>
              <a:t>ранція</a:t>
            </a:r>
            <a:r>
              <a:rPr lang="ru-RU" sz="2800" i="1" dirty="0" smtClean="0"/>
              <a:t>.</a:t>
            </a:r>
            <a:r>
              <a:rPr lang="ru-RU" sz="2800" dirty="0" smtClean="0"/>
              <a:t> </a:t>
            </a:r>
            <a:r>
              <a:rPr lang="ru-RU" sz="2800" b="1" i="1" dirty="0" smtClean="0"/>
              <a:t>Абсолютною </a:t>
            </a:r>
            <a:r>
              <a:rPr lang="ru-RU" sz="2800" b="1" i="1" dirty="0" err="1" smtClean="0"/>
              <a:t>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водночас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теократичною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монархією</a:t>
            </a:r>
            <a:r>
              <a:rPr lang="ru-RU" sz="2800" b="1" i="1" dirty="0" smtClean="0"/>
              <a:t> в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Європі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є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держава </a:t>
            </a:r>
            <a:r>
              <a:rPr lang="ru-RU" sz="2800" i="1" dirty="0" smtClean="0">
                <a:solidFill>
                  <a:srgbClr val="FF0000"/>
                </a:solidFill>
              </a:rPr>
              <a:t>Ватикан</a:t>
            </a:r>
            <a:r>
              <a:rPr lang="ru-RU" sz="2800" i="1" dirty="0" smtClean="0"/>
              <a:t>, в </a:t>
            </a:r>
            <a:r>
              <a:rPr lang="ru-RU" sz="2800" i="1" dirty="0" err="1" smtClean="0"/>
              <a:t>якій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політична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влада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належить</a:t>
            </a:r>
            <a:r>
              <a:rPr lang="ru-RU" sz="2800" i="1" dirty="0" smtClean="0"/>
              <a:t> духовенс</a:t>
            </a:r>
            <a:r>
              <a:rPr lang="ru-RU" sz="2800" dirty="0" smtClean="0"/>
              <a:t>тву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главі</a:t>
            </a:r>
            <a:r>
              <a:rPr lang="ru-RU" sz="2800" dirty="0" smtClean="0"/>
              <a:t> церкви. </a:t>
            </a:r>
            <a:r>
              <a:rPr lang="ru-RU" sz="2800" dirty="0" err="1" smtClean="0"/>
              <a:t>Більшість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монархій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Європи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є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конституційними</a:t>
            </a:r>
            <a:r>
              <a:rPr lang="ru-RU" sz="2800" b="1" i="1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називають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парламентськи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ми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демократіями</a:t>
            </a:r>
            <a:r>
              <a:rPr lang="ru-RU" sz="2800" b="1" i="1" dirty="0" smtClean="0">
                <a:solidFill>
                  <a:srgbClr val="FF0000"/>
                </a:solidFill>
              </a:rPr>
              <a:t>-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князівства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smtClean="0"/>
              <a:t>Анд</a:t>
            </a:r>
            <a:r>
              <a:rPr lang="ru-RU" sz="2800" i="1" dirty="0" smtClean="0"/>
              <a:t>орра, </a:t>
            </a:r>
            <a:r>
              <a:rPr lang="ru-RU" sz="2800" i="1" dirty="0" err="1" smtClean="0"/>
              <a:t>Ліхтенштейн</a:t>
            </a:r>
            <a:endParaRPr lang="ru-RU" sz="2800" i="1" dirty="0" smtClean="0"/>
          </a:p>
          <a:p>
            <a:r>
              <a:rPr lang="ru-RU" sz="2800" i="1" dirty="0" smtClean="0"/>
              <a:t>Монако та </a:t>
            </a:r>
            <a:r>
              <a:rPr lang="ru-RU" sz="2800" i="1" dirty="0" err="1" smtClean="0"/>
              <a:t>королівства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Бельгія</a:t>
            </a:r>
            <a:r>
              <a:rPr lang="ru-RU" sz="2800" i="1" dirty="0" smtClean="0"/>
              <a:t>, Велика </a:t>
            </a:r>
            <a:r>
              <a:rPr lang="ru-RU" sz="2800" i="1" dirty="0" err="1" smtClean="0"/>
              <a:t>Британія,Данія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Іспанія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Нідерланди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Норвегія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Швеція</a:t>
            </a:r>
            <a:r>
              <a:rPr lang="ru-RU" sz="2800" i="1" dirty="0" smtClean="0"/>
              <a:t>, а </a:t>
            </a:r>
            <a:r>
              <a:rPr lang="ru-RU" sz="2800" i="1" dirty="0" err="1" smtClean="0"/>
              <a:t>також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Велике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ГерцогствоЛюксембург</a:t>
            </a:r>
            <a:r>
              <a:rPr lang="ru-RU" sz="2800" i="1" dirty="0" smtClean="0"/>
              <a:t>.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більшість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країн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Європи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є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унітарними</a:t>
            </a:r>
            <a:r>
              <a:rPr lang="ru-RU" sz="2800" b="1" dirty="0" smtClean="0"/>
              <a:t>. </a:t>
            </a:r>
            <a:r>
              <a:rPr lang="ru-RU" sz="2800" b="1" dirty="0" smtClean="0">
                <a:solidFill>
                  <a:srgbClr val="FF0000"/>
                </a:solidFill>
              </a:rPr>
              <a:t>Але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існує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шість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федеративних</a:t>
            </a:r>
            <a:r>
              <a:rPr lang="ru-RU" sz="2800" b="1" dirty="0" smtClean="0">
                <a:solidFill>
                  <a:srgbClr val="FF0000"/>
                </a:solidFill>
              </a:rPr>
              <a:t> держав: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Австрія</a:t>
            </a:r>
            <a:r>
              <a:rPr lang="ru-RU" sz="2800" b="1" i="1" dirty="0" smtClean="0">
                <a:solidFill>
                  <a:srgbClr val="FF0000"/>
                </a:solidFill>
              </a:rPr>
              <a:t>,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Бельгія</a:t>
            </a:r>
            <a:r>
              <a:rPr lang="ru-RU" sz="2800" b="1" i="1" dirty="0" smtClean="0">
                <a:solidFill>
                  <a:srgbClr val="FF0000"/>
                </a:solidFill>
              </a:rPr>
              <a:t>,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Боснія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і</a:t>
            </a:r>
            <a:r>
              <a:rPr lang="ru-RU" sz="2800" b="1" i="1" dirty="0" smtClean="0">
                <a:solidFill>
                  <a:srgbClr val="FF0000"/>
                </a:solidFill>
              </a:rPr>
              <a:t> Герцегов</a:t>
            </a:r>
            <a:r>
              <a:rPr lang="ru-RU" sz="2800" i="1" dirty="0" smtClean="0">
                <a:solidFill>
                  <a:srgbClr val="FF0000"/>
                </a:solidFill>
              </a:rPr>
              <a:t>ина, </a:t>
            </a:r>
            <a:r>
              <a:rPr lang="ru-RU" sz="2800" i="1" dirty="0" err="1" smtClean="0">
                <a:solidFill>
                  <a:srgbClr val="FF0000"/>
                </a:solidFill>
              </a:rPr>
              <a:t>Німеччина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Швейцарія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Росія</a:t>
            </a:r>
            <a:r>
              <a:rPr lang="ru-RU" sz="2800" i="1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878684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ЗМІНИ НА ПОЛІТИЧНІЙ КАРТІ ЄВРОПИ.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Однією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особливост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ей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політичної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карти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є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динамічність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змінність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Основні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перетворення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політичній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карті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пов’язані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зі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змінами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конфігурації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державних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кордонів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сфер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геополітичного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впливу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провідних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держав,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міжнародною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інтеграцією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дезінтеграцією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Найбільш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значимі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зміни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політичній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карті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Європи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останні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десятиріччя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були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пов’язані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розпадом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соціалістичної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системи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що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супроводжував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b="1" dirty="0" err="1" smtClean="0">
                <a:solidFill>
                  <a:srgbClr val="FF0000"/>
                </a:solidFill>
              </a:rPr>
              <a:t>ся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розпадом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СРСР,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Соціалістичної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Ф</a:t>
            </a:r>
            <a:r>
              <a:rPr lang="ru-RU" sz="2800" i="1" dirty="0" err="1" smtClean="0">
                <a:solidFill>
                  <a:srgbClr val="FF0000"/>
                </a:solidFill>
              </a:rPr>
              <a:t>едеративної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Республіки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Югославії</a:t>
            </a:r>
            <a:r>
              <a:rPr lang="ru-RU" sz="2800" i="1" dirty="0" smtClean="0">
                <a:solidFill>
                  <a:srgbClr val="FF0000"/>
                </a:solidFill>
              </a:rPr>
              <a:t> (СФРЮ) та </a:t>
            </a:r>
            <a:r>
              <a:rPr lang="ru-RU" sz="2800" i="1" dirty="0" err="1" smtClean="0">
                <a:solidFill>
                  <a:srgbClr val="FF0000"/>
                </a:solidFill>
              </a:rPr>
              <a:t>Чехословаччини</a:t>
            </a:r>
            <a:r>
              <a:rPr lang="ru-RU" sz="2800" i="1" dirty="0" smtClean="0">
                <a:solidFill>
                  <a:srgbClr val="FF0000"/>
                </a:solidFill>
              </a:rPr>
              <a:t>, а </a:t>
            </a:r>
            <a:r>
              <a:rPr lang="ru-RU" sz="2800" i="1" dirty="0" err="1" smtClean="0">
                <a:solidFill>
                  <a:srgbClr val="FF0000"/>
                </a:solidFill>
              </a:rPr>
              <a:t>також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о</a:t>
            </a:r>
            <a:r>
              <a:rPr lang="ru-RU" sz="2800" dirty="0" err="1" smtClean="0">
                <a:solidFill>
                  <a:srgbClr val="FF0000"/>
                </a:solidFill>
              </a:rPr>
              <a:t>б’єднанням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Німеччини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Розпад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колишньої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СФРЮ </a:t>
            </a:r>
            <a:r>
              <a:rPr lang="ru-RU" sz="2800" i="1" dirty="0" err="1" smtClean="0">
                <a:solidFill>
                  <a:srgbClr val="FF0000"/>
                </a:solidFill>
              </a:rPr>
              <a:t>був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конфлікт</a:t>
            </a:r>
            <a:r>
              <a:rPr lang="ru-RU" sz="2800" dirty="0" err="1" smtClean="0">
                <a:solidFill>
                  <a:srgbClr val="FF0000"/>
                </a:solidFill>
              </a:rPr>
              <a:t>ним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супроводжувався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низкою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кровопролитних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збройних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протистоянь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Останнім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етапом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цього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процесу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стало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відокремлення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Косова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Сербії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таутворення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частково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визнаної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Республіки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Косово.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1452</Words>
  <PresentationFormat>Экран (4:3)</PresentationFormat>
  <Paragraphs>81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Загальна характеристика Європи</vt:lpstr>
      <vt:lpstr>ПЛАН УРОКУ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Загальна характеристика Європи</dc:title>
  <cp:lastModifiedBy>Admin</cp:lastModifiedBy>
  <cp:revision>10</cp:revision>
  <dcterms:modified xsi:type="dcterms:W3CDTF">2020-09-14T11:46:23Z</dcterms:modified>
</cp:coreProperties>
</file>