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8" d="100"/>
          <a:sy n="48" d="100"/>
        </p:scale>
        <p:origin x="1554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FB19-6935-4366-B606-1E46DC9EFA57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9F129-EBEE-4B03-85D2-D8D7C89513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330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FB19-6935-4366-B606-1E46DC9EFA57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9F129-EBEE-4B03-85D2-D8D7C89513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32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FB19-6935-4366-B606-1E46DC9EFA57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9F129-EBEE-4B03-85D2-D8D7C89513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942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FB19-6935-4366-B606-1E46DC9EFA57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9F129-EBEE-4B03-85D2-D8D7C89513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991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FB19-6935-4366-B606-1E46DC9EFA57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9F129-EBEE-4B03-85D2-D8D7C89513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322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FB19-6935-4366-B606-1E46DC9EFA57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9F129-EBEE-4B03-85D2-D8D7C89513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056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FB19-6935-4366-B606-1E46DC9EFA57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9F129-EBEE-4B03-85D2-D8D7C89513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033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FB19-6935-4366-B606-1E46DC9EFA57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9F129-EBEE-4B03-85D2-D8D7C89513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310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FB19-6935-4366-B606-1E46DC9EFA57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9F129-EBEE-4B03-85D2-D8D7C89513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489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FB19-6935-4366-B606-1E46DC9EFA57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9F129-EBEE-4B03-85D2-D8D7C89513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004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FB19-6935-4366-B606-1E46DC9EFA57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9F129-EBEE-4B03-85D2-D8D7C89513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283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0FB19-6935-4366-B606-1E46DC9EFA57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9F129-EBEE-4B03-85D2-D8D7C89513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066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0"/>
            <a:ext cx="12192001" cy="6047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050"/>
              </a:spcAft>
            </a:pP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Екологічна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криза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грізно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нависла над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усім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світом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вона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схопила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нас за горло". "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Екологічна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бомба"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уповільненої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яку ми,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народи,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посилено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начиняємо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вибухівкою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відходів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виробничої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здатна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спустошити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наш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спільний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дім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планету Земля,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перетворити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безлюдну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пустелю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05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Наше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покоління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практично в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куточках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планети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безсоромно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грабує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коморах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природи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те,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належить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дітям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онукам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050"/>
              </a:spcAft>
            </a:pPr>
            <a:r>
              <a:rPr lang="ru-RU" sz="24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Ліквідація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глобальної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екологічної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кризи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є на </a:t>
            </a:r>
            <a:r>
              <a:rPr lang="ru-RU" sz="24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сьогодні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найважливішим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завданням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людства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Ми - люди  XX1 </a:t>
            </a:r>
            <a:r>
              <a:rPr lang="ru-RU" sz="24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століття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майже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ненароком для себе </a:t>
            </a:r>
            <a:r>
              <a:rPr lang="ru-RU" sz="24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раптом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опинились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подвійній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ролі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свідків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винуватців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катастрофічних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навколишньому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середовищі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Ми </a:t>
            </a:r>
            <a:r>
              <a:rPr lang="ru-RU" sz="24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бачимо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розуміємо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серйозно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24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чому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ж </a:t>
            </a:r>
            <a:r>
              <a:rPr lang="ru-RU" sz="24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припиняється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страшний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"марафон", </a:t>
            </a:r>
            <a:r>
              <a:rPr lang="ru-RU" sz="24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неминуче </a:t>
            </a:r>
            <a:r>
              <a:rPr lang="ru-RU" sz="24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приведе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людство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загибелі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4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   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050"/>
              </a:spcAft>
            </a:pP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\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592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349437"/>
            <a:ext cx="12192000" cy="6631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050"/>
              </a:spcAft>
            </a:pPr>
            <a:r>
              <a:rPr lang="ru-RU" sz="32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Кислотні</a:t>
            </a:r>
            <a:r>
              <a:rPr lang="ru-RU" sz="32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дощі</a:t>
            </a:r>
            <a:r>
              <a:rPr lang="ru-RU" sz="32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Окиси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сірки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й азоту,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потрапляють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атмосферу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ТЕС і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автомобільних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двигунів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сполучаючись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атмосферною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вологою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утворюють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дрібні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капельки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сірчаної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азотної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кислот,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переносяться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вітрами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кислотного туману й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випадають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Землю у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кислотних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дощів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050"/>
              </a:spcAft>
            </a:pPr>
            <a:r>
              <a:rPr lang="ru-RU" sz="20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дощі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шкідливу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дію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фактори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навколишнього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врожайність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багатьох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с/г культур </a:t>
            </a:r>
            <a:r>
              <a:rPr lang="ru-RU" sz="20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знижується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3-8% </a:t>
            </a:r>
            <a:r>
              <a:rPr lang="ru-RU" sz="20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ушкодження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листя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кислотами;</a:t>
            </a:r>
            <a:endParaRPr lang="ru-RU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кислі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опади </a:t>
            </a:r>
            <a:r>
              <a:rPr lang="ru-RU" sz="20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спричинюють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вимивання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ґрунтів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кальцію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калію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магнію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веде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деградації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флори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фауни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деградують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гинуть </a:t>
            </a:r>
            <a:r>
              <a:rPr lang="ru-RU" sz="20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ліси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отруюється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вода озер і </a:t>
            </a:r>
            <a:r>
              <a:rPr lang="ru-RU" sz="20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ставків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20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гине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риба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численні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комах;- </a:t>
            </a:r>
            <a:r>
              <a:rPr lang="ru-RU" sz="20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зникнення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комах у </a:t>
            </a:r>
            <a:r>
              <a:rPr lang="ru-RU" sz="20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водоймах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призводить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щезання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птахів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тварин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ними </a:t>
            </a:r>
            <a:r>
              <a:rPr lang="ru-RU" sz="20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живляться</a:t>
            </a:r>
            <a:r>
              <a:rPr lang="ru-RU" sz="2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000" dirty="0"/>
              <a:t> </a:t>
            </a:r>
            <a:r>
              <a:rPr lang="ru-RU" sz="2000" dirty="0" err="1"/>
              <a:t>зникнення</a:t>
            </a:r>
            <a:r>
              <a:rPr lang="ru-RU" sz="2000" dirty="0"/>
              <a:t> </a:t>
            </a:r>
            <a:r>
              <a:rPr lang="ru-RU" sz="2000" dirty="0" err="1"/>
              <a:t>лісів</a:t>
            </a:r>
            <a:r>
              <a:rPr lang="ru-RU" sz="2000" dirty="0"/>
              <a:t> у </a:t>
            </a:r>
            <a:r>
              <a:rPr lang="ru-RU" sz="2000" dirty="0" err="1"/>
              <a:t>гірських</a:t>
            </a:r>
            <a:r>
              <a:rPr lang="ru-RU" sz="2000" dirty="0"/>
              <a:t> районах </a:t>
            </a:r>
            <a:r>
              <a:rPr lang="ru-RU" sz="2000" dirty="0" err="1"/>
              <a:t>зумовлює</a:t>
            </a:r>
            <a:r>
              <a:rPr lang="ru-RU" sz="2000" dirty="0"/>
              <a:t> </a:t>
            </a:r>
            <a:r>
              <a:rPr lang="ru-RU" sz="2400" dirty="0" err="1">
                <a:solidFill>
                  <a:srgbClr val="FF0000"/>
                </a:solidFill>
              </a:rPr>
              <a:t>збільшення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кількості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гірських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зсувів</a:t>
            </a:r>
            <a:r>
              <a:rPr lang="ru-RU" sz="2400" dirty="0">
                <a:solidFill>
                  <a:srgbClr val="FF0000"/>
                </a:solidFill>
              </a:rPr>
              <a:t> і селей;</a:t>
            </a:r>
          </a:p>
          <a:p>
            <a:pPr lvl="0"/>
            <a:r>
              <a:rPr lang="ru-RU" sz="2400" dirty="0" err="1">
                <a:solidFill>
                  <a:srgbClr val="FF0000"/>
                </a:solidFill>
              </a:rPr>
              <a:t>різко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прискорюється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руйнування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пам’ятників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архітектури</a:t>
            </a:r>
            <a:r>
              <a:rPr lang="ru-RU" sz="2400" dirty="0">
                <a:solidFill>
                  <a:srgbClr val="FF0000"/>
                </a:solidFill>
              </a:rPr>
              <a:t>, </a:t>
            </a:r>
            <a:r>
              <a:rPr lang="ru-RU" sz="2400" dirty="0" err="1">
                <a:solidFill>
                  <a:srgbClr val="FF0000"/>
                </a:solidFill>
              </a:rPr>
              <a:t>житлових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будинків</a:t>
            </a:r>
            <a:r>
              <a:rPr lang="ru-RU" sz="2400" dirty="0">
                <a:solidFill>
                  <a:srgbClr val="FF0000"/>
                </a:solidFill>
              </a:rPr>
              <a:t>;</a:t>
            </a:r>
          </a:p>
          <a:p>
            <a:pPr lvl="0"/>
            <a:r>
              <a:rPr lang="ru-RU" sz="2400" dirty="0" err="1">
                <a:solidFill>
                  <a:srgbClr val="FF0000"/>
                </a:solidFill>
              </a:rPr>
              <a:t>вдихання</a:t>
            </a:r>
            <a:r>
              <a:rPr lang="ru-RU" sz="2400" dirty="0">
                <a:solidFill>
                  <a:srgbClr val="FF0000"/>
                </a:solidFill>
              </a:rPr>
              <a:t> людьми </a:t>
            </a:r>
            <a:r>
              <a:rPr lang="ru-RU" sz="2400" dirty="0" err="1">
                <a:solidFill>
                  <a:srgbClr val="FF0000"/>
                </a:solidFill>
              </a:rPr>
              <a:t>повітря</a:t>
            </a:r>
            <a:r>
              <a:rPr lang="ru-RU" sz="2400" dirty="0">
                <a:solidFill>
                  <a:srgbClr val="FF0000"/>
                </a:solidFill>
              </a:rPr>
              <a:t>, </a:t>
            </a:r>
            <a:r>
              <a:rPr lang="ru-RU" sz="2400" dirty="0" err="1">
                <a:solidFill>
                  <a:srgbClr val="FF0000"/>
                </a:solidFill>
              </a:rPr>
              <a:t>забрудненого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кислотним</a:t>
            </a:r>
            <a:r>
              <a:rPr lang="ru-RU" sz="2400" dirty="0">
                <a:solidFill>
                  <a:srgbClr val="FF0000"/>
                </a:solidFill>
              </a:rPr>
              <a:t> туманом, </a:t>
            </a:r>
            <a:r>
              <a:rPr lang="ru-RU" sz="2400" dirty="0" err="1">
                <a:solidFill>
                  <a:srgbClr val="FF0000"/>
                </a:solidFill>
              </a:rPr>
              <a:t>спричинює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захворювання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дихальних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шляхів</a:t>
            </a:r>
            <a:r>
              <a:rPr lang="ru-RU" sz="2400" dirty="0">
                <a:solidFill>
                  <a:srgbClr val="FF0000"/>
                </a:solidFill>
              </a:rPr>
              <a:t>, </a:t>
            </a:r>
            <a:r>
              <a:rPr lang="ru-RU" sz="2400" dirty="0" err="1">
                <a:solidFill>
                  <a:srgbClr val="FF0000"/>
                </a:solidFill>
              </a:rPr>
              <a:t>подразнення</a:t>
            </a:r>
            <a:r>
              <a:rPr lang="ru-RU" sz="2400" dirty="0">
                <a:solidFill>
                  <a:srgbClr val="FF0000"/>
                </a:solidFill>
              </a:rPr>
              <a:t> очей </a:t>
            </a:r>
            <a:r>
              <a:rPr lang="ru-RU" sz="2400" dirty="0" err="1">
                <a:solidFill>
                  <a:srgbClr val="FF0000"/>
                </a:solidFill>
              </a:rPr>
              <a:t>тощо</a:t>
            </a:r>
            <a:r>
              <a:rPr lang="ru-RU" sz="2400" dirty="0">
                <a:solidFill>
                  <a:srgbClr val="FF0000"/>
                </a:solidFill>
              </a:rPr>
              <a:t>.</a:t>
            </a:r>
          </a:p>
          <a:p>
            <a:pPr marL="342900" lvl="0" indent="-342900">
              <a:lnSpc>
                <a:spcPct val="107000"/>
              </a:lnSpc>
              <a:spcBef>
                <a:spcPts val="150"/>
              </a:spcBef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ru-RU" sz="2400" i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404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9026" y="-357809"/>
            <a:ext cx="12032974" cy="7233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050"/>
              </a:spcAft>
            </a:pPr>
            <a:endParaRPr lang="ru-RU" sz="24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050"/>
              </a:spcAft>
            </a:pP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Забруднення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акваторій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нашому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столітті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забруднення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акваторій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стало проблемою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століття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І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випадково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різко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погіршилась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якість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води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озер,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могло не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відобразитись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навколишнього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здоров’ї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людей.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050"/>
              </a:spcAft>
            </a:pP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Майже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три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четверті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поверхні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Землі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займають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голубі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простори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морів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океанів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Голубі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?..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Прикро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далеко не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Як писав один з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мандрівників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"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океану,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відкритого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Європи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Колумбом,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тепер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занурити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руку в воду,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вимазатись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бруді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".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050"/>
              </a:spcAft>
            </a:pP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Водні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планети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Запаси води на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Землі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величезні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- 1, 39х109 км3,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становить 0,023%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усієї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Землі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абсолютна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більшість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колосальної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гіркувато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-солона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морська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вода,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непридатна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пиття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технічного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Маса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прісної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води на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планеті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- 35х106 км3 (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усього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2%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uk-UA" sz="2400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роблема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людства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питною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водою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нині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надзвичайно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загострилася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Загальносвітове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споживання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води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складає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приблизно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9%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сумарного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стоку на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Але не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викликає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більшості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випадків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нехватку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прісної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води в тих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районах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земної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кулі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забруднення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"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якісне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виснаження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".</a:t>
            </a:r>
            <a:endParaRPr lang="ru-RU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936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8783" y="0"/>
            <a:ext cx="11993217" cy="6302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050"/>
              </a:spcAft>
            </a:pP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Забруднення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земної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поверхні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Людство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давніх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пір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забруднювало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земну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поверхню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відходами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своєї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Але у ХХ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столітті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відбувся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різкий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стрибок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в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характері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і в масштабах, і у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впливі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забруднень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050"/>
              </a:spcAft>
            </a:pP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Ґрунт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є продуктом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створювався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природою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тисячоліть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нині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хижацького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користування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нерозумної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аграрної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розбазарювання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будівництва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кар’єри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полігони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знаходиться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виснаження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вичерпання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гонитві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врожаєм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ґрунти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почали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орати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дедалі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глибше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частіше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завозити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поля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величезні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мінеральних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добрив та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пестицидів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боротьби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шкідниками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величезних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площах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вбирати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пропускати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воду,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структура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деградувала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вони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перенасичені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шкідливими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хімічними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речовинами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Повсюдно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врожайність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ґрунтів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катастрофічно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зменшується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050"/>
              </a:spcAft>
            </a:pP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 сказано в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одній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доповідей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ООН про стан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земельних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подальше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існування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нашої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цивілізації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поставлене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загрозу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широкомасштабну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загибель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родючих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земель,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збільшується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238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1887200" cy="14731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050"/>
              </a:spcAft>
            </a:pP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Однією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найбільших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лих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ерозії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ґрунтів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є,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мабуть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засолення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основна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причина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неправильне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зрошення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Ерозія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засолення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ґрунтів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призводять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опустелювання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земель.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останніх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десятиліть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тисячі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гектарів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посушливих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земель у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степових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районах,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пустелях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напівпустелях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де проводиться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інтенсивне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зрошення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спочатку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значно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підвищилася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врожайність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згодом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стали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непридатними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через "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білу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отруту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", як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місцеві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жителі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сіль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якою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забиті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пори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ґрунту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поверхня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випаровування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зрошувальних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вод.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050"/>
              </a:spcAft>
            </a:pP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Дедалі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відчутнішими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стають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негативні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хімізації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с/г -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погіршення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стану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ґрунтів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накопичення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них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шкідливих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хімічних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речовин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тривалих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інтенсивних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внесень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міндобрив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пестицидів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Адже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внесений у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ґрунт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фосфор практично не </a:t>
            </a:r>
            <a:r>
              <a:rPr lang="ru-RU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вимивається.</a:t>
            </a:r>
            <a:r>
              <a:rPr lang="ru-RU" sz="24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одного з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негативних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властивих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опустелюванню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належать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пилові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бурі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Хоча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поширені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природі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вияснилось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них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виникають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вини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на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деградованих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землях.</a:t>
            </a:r>
            <a:r>
              <a:rPr lang="ru-RU" sz="2400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4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ерегти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землю -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значить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розумно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по-хозяйському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служила вона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довго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багатьом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прийдешнім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поколінням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1050"/>
              </a:spcAft>
            </a:pPr>
            <a:endParaRPr lang="uk-UA" sz="2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050"/>
              </a:spcAft>
            </a:pPr>
            <a:endParaRPr lang="uk-UA" sz="20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050"/>
              </a:spcAft>
            </a:pPr>
            <a:endParaRPr lang="uk-UA" sz="2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050"/>
              </a:spcAft>
            </a:pPr>
            <a:endParaRPr lang="uk-UA" sz="20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050"/>
              </a:spcAft>
            </a:pPr>
            <a:endParaRPr lang="uk-UA" sz="2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050"/>
              </a:spcAft>
            </a:pPr>
            <a:endParaRPr lang="uk-UA" sz="20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050"/>
              </a:spcAft>
            </a:pPr>
            <a:endParaRPr lang="uk-UA" sz="2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050"/>
              </a:spcAft>
            </a:pPr>
            <a:endParaRPr lang="uk-UA" sz="20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050"/>
              </a:spcAft>
            </a:pPr>
            <a:endParaRPr lang="uk-UA" sz="2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050"/>
              </a:spcAft>
            </a:pP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050"/>
              </a:spcAft>
            </a:pP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Знищення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лісів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Одним 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найважливіших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компонентів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рослинного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ліси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енергетична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база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біосфери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відіграють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важливу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роль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житті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планеті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легені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планети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050"/>
              </a:spcAft>
            </a:pP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натиском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ліси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відступають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континентах, практично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країнах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Вони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вирубуються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скоріше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виростають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Але ж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ліс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активно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очищає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атмосферу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Землі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забруднення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Зелені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рослини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вбирають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вуглекислий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газ,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використовуючи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будівельного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матеріалу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клітин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кубометр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деревини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майже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півтони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забраної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повітря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вуглекислоти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050"/>
              </a:spcAft>
            </a:pP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безвідказні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легені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міст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багатьох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регіонах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планети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вимагають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просто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турботи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волають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допомогу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врятування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549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905" y="159025"/>
            <a:ext cx="12013096" cy="6818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050"/>
              </a:spcAft>
            </a:pP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Знищення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лісів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Одним з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найважливіших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компонентів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рослинного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ліси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енергетична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база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біосфери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відіграють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важливу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роль у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житті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планеті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легені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планети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050"/>
              </a:spcAft>
            </a:pP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натиском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ліси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відступають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континентах, практично у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країнах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Вони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вирубуються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скоріше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виростають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Але ж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ліс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активно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очищає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атмосферу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Землі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забруднення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Зелені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рослини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вбирають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вуглекислий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газ,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використовуючи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будівельного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матеріалу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клітин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кубометр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деревини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майже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півтони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забраної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повітря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вуглекислоти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050"/>
              </a:spcAft>
            </a:pP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Нині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безвідказні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легені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міст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багатьох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регіонах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планети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вимагають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просто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турботи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волають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допомогу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врятування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050"/>
              </a:spcAft>
            </a:pP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зазначити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останнім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часом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ліс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перенавантаження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відпочиваючими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дикунське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ставлення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природи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винищення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рідкісних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лікарських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рослин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ягід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грибів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вирубування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дерев,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спричинені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людьми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пожежі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втрачає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оздоровчі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рекреаційні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властивості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витримує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напливів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людей у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густонаселених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регіонах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страждає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гине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промислових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забруднень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нафтовиків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будівельників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гірників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995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3127"/>
            <a:ext cx="12192000" cy="6979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050"/>
              </a:spcAft>
            </a:pP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ХХ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століття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створили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ілюзію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майже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повну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керованість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світом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господарська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людського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екстенсивне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природних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величезні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масштаби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відходів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все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входить 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протиріччя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можливостями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планети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ресурсним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потенціалом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запасами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прісних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вод,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здатністю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самоочищення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атмосфери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вод,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річок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морів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океанів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050"/>
              </a:spcAft>
            </a:pP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виділити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два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аспекти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екологічної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:-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екологічні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кризи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виникають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природних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;- і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кризи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викликані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антропогенною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дією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нераціональним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природокористуванням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050"/>
              </a:spcAft>
            </a:pP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Наступання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льодовиків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виверження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вулканів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утворення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гір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паводки - все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земні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природні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фактори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Вони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ніби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закономірні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нашій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динамічній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планеті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середньому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щорічно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земній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кулі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один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катастрофічний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землетрус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18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сильних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120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середніх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близько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мільйону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слабких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поштовхів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050"/>
              </a:spcAft>
            </a:pPr>
            <a:r>
              <a:rPr lang="ru-RU" sz="2400" b="1" i="1" dirty="0">
                <a:solidFill>
                  <a:srgbClr val="FF0000"/>
                </a:solidFill>
              </a:rPr>
              <a:t>Але </a:t>
            </a:r>
            <a:r>
              <a:rPr lang="ru-RU" sz="2400" b="1" i="1" dirty="0" err="1">
                <a:solidFill>
                  <a:srgbClr val="FF0000"/>
                </a:solidFill>
              </a:rPr>
              <a:t>виникали</a:t>
            </a:r>
            <a:r>
              <a:rPr lang="ru-RU" sz="2400" b="1" i="1" dirty="0">
                <a:solidFill>
                  <a:srgbClr val="FF0000"/>
                </a:solidFill>
              </a:rPr>
              <a:t> і </a:t>
            </a:r>
            <a:r>
              <a:rPr lang="ru-RU" sz="2400" b="1" i="1" dirty="0" err="1">
                <a:solidFill>
                  <a:srgbClr val="FF0000"/>
                </a:solidFill>
              </a:rPr>
              <a:t>інші</a:t>
            </a:r>
            <a:r>
              <a:rPr lang="ru-RU" sz="2400" b="1" i="1" dirty="0">
                <a:solidFill>
                  <a:srgbClr val="FF0000"/>
                </a:solidFill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</a:rPr>
              <a:t>екологічні</a:t>
            </a:r>
            <a:r>
              <a:rPr lang="ru-RU" sz="2400" b="1" i="1" dirty="0">
                <a:solidFill>
                  <a:srgbClr val="FF0000"/>
                </a:solidFill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</a:rPr>
              <a:t>кризи</a:t>
            </a:r>
            <a:r>
              <a:rPr lang="ru-RU" sz="2400" b="1" i="1" dirty="0">
                <a:solidFill>
                  <a:srgbClr val="FF0000"/>
                </a:solidFill>
              </a:rPr>
              <a:t>. На </a:t>
            </a:r>
            <a:r>
              <a:rPr lang="ru-RU" sz="2400" b="1" i="1" dirty="0" err="1">
                <a:solidFill>
                  <a:srgbClr val="FF0000"/>
                </a:solidFill>
              </a:rPr>
              <a:t>протязі</a:t>
            </a:r>
            <a:r>
              <a:rPr lang="ru-RU" sz="2400" b="1" i="1" dirty="0">
                <a:solidFill>
                  <a:srgbClr val="FF0000"/>
                </a:solidFill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</a:rPr>
              <a:t>століть</a:t>
            </a:r>
            <a:r>
              <a:rPr lang="ru-RU" sz="2400" b="1" i="1" dirty="0">
                <a:solidFill>
                  <a:srgbClr val="FF0000"/>
                </a:solidFill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</a:rPr>
              <a:t>людина</a:t>
            </a:r>
            <a:r>
              <a:rPr lang="ru-RU" sz="2400" b="1" i="1" dirty="0">
                <a:solidFill>
                  <a:srgbClr val="FF0000"/>
                </a:solidFill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</a:rPr>
              <a:t>безконтрольно</a:t>
            </a:r>
            <a:r>
              <a:rPr lang="ru-RU" sz="2400" b="1" i="1" dirty="0">
                <a:solidFill>
                  <a:srgbClr val="FF0000"/>
                </a:solidFill>
              </a:rPr>
              <a:t> брала все, </a:t>
            </a:r>
            <a:r>
              <a:rPr lang="ru-RU" sz="2400" b="1" i="1" dirty="0" err="1">
                <a:solidFill>
                  <a:srgbClr val="FF0000"/>
                </a:solidFill>
              </a:rPr>
              <a:t>що</a:t>
            </a:r>
            <a:r>
              <a:rPr lang="ru-RU" sz="2400" b="1" i="1" dirty="0">
                <a:solidFill>
                  <a:srgbClr val="FF0000"/>
                </a:solidFill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</a:rPr>
              <a:t>дає</a:t>
            </a:r>
            <a:r>
              <a:rPr lang="ru-RU" sz="2400" b="1" i="1" dirty="0">
                <a:solidFill>
                  <a:srgbClr val="FF0000"/>
                </a:solidFill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</a:rPr>
              <a:t>їй</a:t>
            </a:r>
            <a:r>
              <a:rPr lang="ru-RU" sz="2400" b="1" i="1" dirty="0">
                <a:solidFill>
                  <a:srgbClr val="FF0000"/>
                </a:solidFill>
              </a:rPr>
              <a:t> природа. Але, </a:t>
            </a:r>
            <a:r>
              <a:rPr lang="ru-RU" sz="2400" b="1" i="1" dirty="0" err="1">
                <a:solidFill>
                  <a:srgbClr val="FF0000"/>
                </a:solidFill>
              </a:rPr>
              <a:t>здається</a:t>
            </a:r>
            <a:r>
              <a:rPr lang="ru-RU" sz="2400" b="1" i="1" dirty="0">
                <a:solidFill>
                  <a:srgbClr val="FF0000"/>
                </a:solidFill>
              </a:rPr>
              <a:t>, природа </a:t>
            </a:r>
            <a:r>
              <a:rPr lang="ru-RU" sz="2400" b="1" i="1" dirty="0" err="1">
                <a:solidFill>
                  <a:srgbClr val="FF0000"/>
                </a:solidFill>
              </a:rPr>
              <a:t>хоче</a:t>
            </a:r>
            <a:r>
              <a:rPr lang="ru-RU" sz="2400" b="1" i="1" dirty="0">
                <a:solidFill>
                  <a:srgbClr val="FF0000"/>
                </a:solidFill>
              </a:rPr>
              <a:t> «</a:t>
            </a:r>
            <a:r>
              <a:rPr lang="ru-RU" sz="2400" b="1" i="1" dirty="0" err="1">
                <a:solidFill>
                  <a:srgbClr val="FF0000"/>
                </a:solidFill>
              </a:rPr>
              <a:t>помститися</a:t>
            </a:r>
            <a:r>
              <a:rPr lang="ru-RU" sz="2400" b="1" i="1" dirty="0">
                <a:solidFill>
                  <a:srgbClr val="FF0000"/>
                </a:solidFill>
              </a:rPr>
              <a:t>» за </a:t>
            </a:r>
            <a:r>
              <a:rPr lang="ru-RU" sz="2400" b="1" i="1" dirty="0" err="1">
                <a:solidFill>
                  <a:srgbClr val="FF0000"/>
                </a:solidFill>
              </a:rPr>
              <a:t>кожний</a:t>
            </a:r>
            <a:r>
              <a:rPr lang="ru-RU" sz="2400" b="1" i="1" dirty="0">
                <a:solidFill>
                  <a:srgbClr val="FF0000"/>
                </a:solidFill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</a:rPr>
              <a:t>невірний</a:t>
            </a:r>
            <a:r>
              <a:rPr lang="ru-RU" sz="2400" b="1" i="1" dirty="0">
                <a:solidFill>
                  <a:srgbClr val="FF0000"/>
                </a:solidFill>
              </a:rPr>
              <a:t>, </a:t>
            </a:r>
            <a:r>
              <a:rPr lang="ru-RU" sz="2400" b="1" i="1" dirty="0" err="1">
                <a:solidFill>
                  <a:srgbClr val="FF0000"/>
                </a:solidFill>
              </a:rPr>
              <a:t>необдуманий</a:t>
            </a:r>
            <a:r>
              <a:rPr lang="ru-RU" sz="2400" b="1" i="1" dirty="0">
                <a:solidFill>
                  <a:srgbClr val="FF0000"/>
                </a:solidFill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</a:rPr>
              <a:t>крок</a:t>
            </a:r>
            <a:r>
              <a:rPr lang="ru-RU" sz="2400" b="1" i="1" dirty="0">
                <a:solidFill>
                  <a:srgbClr val="FF0000"/>
                </a:solidFill>
              </a:rPr>
              <a:t>. </a:t>
            </a:r>
            <a:r>
              <a:rPr lang="ru-RU" sz="2400" b="1" i="1" dirty="0" err="1">
                <a:solidFill>
                  <a:srgbClr val="FF0000"/>
                </a:solidFill>
              </a:rPr>
              <a:t>Досить</a:t>
            </a:r>
            <a:r>
              <a:rPr lang="ru-RU" sz="2400" b="1" i="1" dirty="0">
                <a:solidFill>
                  <a:srgbClr val="FF0000"/>
                </a:solidFill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</a:rPr>
              <a:t>згадати</a:t>
            </a:r>
            <a:r>
              <a:rPr lang="ru-RU" sz="2400" b="1" i="1" dirty="0">
                <a:solidFill>
                  <a:srgbClr val="FF0000"/>
                </a:solidFill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</a:rPr>
              <a:t>лише</a:t>
            </a:r>
            <a:r>
              <a:rPr lang="ru-RU" sz="2400" b="1" i="1" dirty="0">
                <a:solidFill>
                  <a:srgbClr val="FF0000"/>
                </a:solidFill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</a:rPr>
              <a:t>приклади</a:t>
            </a:r>
            <a:r>
              <a:rPr lang="ru-RU" sz="2400" b="1" i="1" dirty="0">
                <a:solidFill>
                  <a:srgbClr val="FF0000"/>
                </a:solidFill>
              </a:rPr>
              <a:t> з </a:t>
            </a:r>
            <a:r>
              <a:rPr lang="ru-RU" sz="2400" b="1" i="1" dirty="0" err="1">
                <a:solidFill>
                  <a:srgbClr val="FF0000"/>
                </a:solidFill>
              </a:rPr>
              <a:t>життя</a:t>
            </a:r>
            <a:r>
              <a:rPr lang="ru-RU" sz="2400" b="1" i="1" dirty="0">
                <a:solidFill>
                  <a:srgbClr val="FF0000"/>
                </a:solidFill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</a:rPr>
              <a:t>Росії</a:t>
            </a:r>
            <a:r>
              <a:rPr lang="ru-RU" sz="2400" b="1" i="1" dirty="0">
                <a:solidFill>
                  <a:srgbClr val="FF0000"/>
                </a:solidFill>
              </a:rPr>
              <a:t> та </a:t>
            </a:r>
            <a:r>
              <a:rPr lang="ru-RU" sz="2400" b="1" i="1" dirty="0" err="1">
                <a:solidFill>
                  <a:srgbClr val="FF0000"/>
                </a:solidFill>
              </a:rPr>
              <a:t>найближчих</a:t>
            </a:r>
            <a:r>
              <a:rPr lang="ru-RU" sz="2400" b="1" i="1" dirty="0">
                <a:solidFill>
                  <a:srgbClr val="FF0000"/>
                </a:solidFill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</a:rPr>
              <a:t>її</a:t>
            </a:r>
            <a:r>
              <a:rPr lang="ru-RU" sz="2400" b="1" i="1" dirty="0">
                <a:solidFill>
                  <a:srgbClr val="FF0000"/>
                </a:solidFill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</a:rPr>
              <a:t>сусідів</a:t>
            </a:r>
            <a:r>
              <a:rPr lang="ru-RU" sz="2400" b="1" i="1" dirty="0">
                <a:solidFill>
                  <a:srgbClr val="FF0000"/>
                </a:solidFill>
              </a:rPr>
              <a:t>: озеро Байкал, </a:t>
            </a:r>
            <a:r>
              <a:rPr lang="ru-RU" sz="2400" b="1" i="1" dirty="0" err="1">
                <a:solidFill>
                  <a:srgbClr val="FF0000"/>
                </a:solidFill>
              </a:rPr>
              <a:t>Аральське</a:t>
            </a:r>
            <a:r>
              <a:rPr lang="ru-RU" sz="2400" b="1" i="1" dirty="0">
                <a:solidFill>
                  <a:srgbClr val="FF0000"/>
                </a:solidFill>
              </a:rPr>
              <a:t> море, </a:t>
            </a:r>
            <a:r>
              <a:rPr lang="ru-RU" sz="2400" b="1" i="1" dirty="0" err="1">
                <a:solidFill>
                  <a:srgbClr val="FF0000"/>
                </a:solidFill>
              </a:rPr>
              <a:t>Ладожське</a:t>
            </a:r>
            <a:r>
              <a:rPr lang="ru-RU" sz="2400" b="1" i="1" dirty="0">
                <a:solidFill>
                  <a:srgbClr val="FF0000"/>
                </a:solidFill>
              </a:rPr>
              <a:t> озеро, </a:t>
            </a:r>
            <a:r>
              <a:rPr lang="ru-RU" sz="2400" b="1" i="1" dirty="0" err="1">
                <a:solidFill>
                  <a:srgbClr val="FF0000"/>
                </a:solidFill>
              </a:rPr>
              <a:t>Чорнобиль</a:t>
            </a:r>
            <a:r>
              <a:rPr lang="ru-RU" sz="2400" b="1" i="1" dirty="0">
                <a:solidFill>
                  <a:srgbClr val="FF0000"/>
                </a:solidFill>
              </a:rPr>
              <a:t>, БАМ, </a:t>
            </a:r>
            <a:r>
              <a:rPr lang="ru-RU" sz="2400" b="1" i="1" dirty="0" err="1">
                <a:solidFill>
                  <a:srgbClr val="FF0000"/>
                </a:solidFill>
              </a:rPr>
              <a:t>меліорація</a:t>
            </a:r>
            <a:r>
              <a:rPr lang="ru-RU" sz="2400" b="1" i="1" dirty="0">
                <a:solidFill>
                  <a:srgbClr val="FF0000"/>
                </a:solidFill>
              </a:rPr>
              <a:t> та </a:t>
            </a:r>
            <a:r>
              <a:rPr lang="ru-RU" sz="2400" b="1" i="1" dirty="0" err="1">
                <a:solidFill>
                  <a:srgbClr val="FF0000"/>
                </a:solidFill>
              </a:rPr>
              <a:t>інші</a:t>
            </a:r>
            <a:r>
              <a:rPr lang="ru-RU" sz="2400" b="1" i="1" dirty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107000"/>
              </a:lnSpc>
              <a:spcAft>
                <a:spcPts val="1050"/>
              </a:spcAft>
            </a:pPr>
            <a:endParaRPr lang="ru-RU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076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6255" y="207606"/>
            <a:ext cx="12025745" cy="4961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050"/>
              </a:spcAft>
            </a:pPr>
            <a:r>
              <a:rPr lang="ru-RU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Головні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можливостях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планети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справитися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відходами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людської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функцією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самоочищення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ремонту. </a:t>
            </a:r>
            <a:r>
              <a:rPr lang="ru-RU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Руйнується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біосфера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великий </a:t>
            </a:r>
            <a:r>
              <a:rPr lang="ru-RU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самознищення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людства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власної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життєдіяльності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05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Природа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переживає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наступним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напрямкам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:-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компонентів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навколишнього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ресурсної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бази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;-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виробничої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людей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навколишнє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природнє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середовище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забруднення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);-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демографічний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тиск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природу (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сільськогосподарське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земель,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ріст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крупних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міст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050"/>
              </a:spcAft>
            </a:pP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Тут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переплітаються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одне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глобальних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проблем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людства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ресурсна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продовольча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демографічна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тій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іншій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мірі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вихід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екологічну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проблематику. Але вона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великий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людства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050"/>
              </a:spcAft>
            </a:pP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Людина -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частина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природи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й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небезпечні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нашої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планети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катастрофи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забруднення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навколишнього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пов'язані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нею.</a:t>
            </a:r>
            <a:endParaRPr lang="ru-RU" sz="2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519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0629" y="95003"/>
            <a:ext cx="11732820" cy="70923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050"/>
              </a:spcAft>
            </a:pP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Найстрашніша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наруга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над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людяністю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війна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відміну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звірів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здатна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неймовірною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жорстокістю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вбивати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подібних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себе.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Вченими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підраховано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останні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 тис.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люди пережили 14513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воєн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загинуло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3640 млн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чоловік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Вдумайтеся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цю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страшну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цифру: по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суті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вбито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майже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десяту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частину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планети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нині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Землі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живе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понад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млрд людей).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Світова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термоядерна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війна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лічені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хвилини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знищити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все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людство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Адже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потужність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ядерних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зарядів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накопичених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людством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200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р. становила 8 тис. Мт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тринітротолуолу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(по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тони на кожного жителя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Землі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400" dirty="0" smtClean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050"/>
              </a:spcAft>
            </a:pPr>
            <a:r>
              <a:rPr lang="ru-RU" sz="2400" dirty="0" err="1"/>
              <a:t>Забруднення</a:t>
            </a:r>
            <a:r>
              <a:rPr lang="ru-RU" sz="2400" dirty="0"/>
              <a:t> </a:t>
            </a:r>
            <a:r>
              <a:rPr lang="ru-RU" sz="2400" dirty="0" err="1"/>
              <a:t>людської</a:t>
            </a:r>
            <a:r>
              <a:rPr lang="ru-RU" sz="2400" dirty="0"/>
              <a:t> </a:t>
            </a:r>
            <a:r>
              <a:rPr lang="ru-RU" sz="2400" dirty="0" err="1"/>
              <a:t>свідомості</a:t>
            </a:r>
            <a:r>
              <a:rPr lang="ru-RU" sz="2400" dirty="0"/>
              <a:t> </a:t>
            </a:r>
            <a:r>
              <a:rPr lang="ru-RU" sz="2400" dirty="0" err="1"/>
              <a:t>ідеєю</a:t>
            </a:r>
            <a:r>
              <a:rPr lang="ru-RU" sz="2400" dirty="0"/>
              <a:t> </a:t>
            </a:r>
            <a:r>
              <a:rPr lang="ru-RU" sz="2400" dirty="0" err="1"/>
              <a:t>війни</a:t>
            </a:r>
            <a:r>
              <a:rPr lang="ru-RU" sz="2400" dirty="0"/>
              <a:t> </a:t>
            </a:r>
            <a:r>
              <a:rPr lang="ru-RU" sz="2400" dirty="0" err="1"/>
              <a:t>триває</a:t>
            </a:r>
            <a:r>
              <a:rPr lang="ru-RU" sz="2400" dirty="0"/>
              <a:t> </a:t>
            </a:r>
            <a:r>
              <a:rPr lang="ru-RU" sz="2400" dirty="0" err="1"/>
              <a:t>віками</a:t>
            </a:r>
            <a:r>
              <a:rPr lang="ru-RU" sz="2400" dirty="0"/>
              <a:t>. </a:t>
            </a:r>
            <a:r>
              <a:rPr lang="ru-RU" sz="2400" dirty="0" err="1"/>
              <a:t>Війна</a:t>
            </a:r>
            <a:r>
              <a:rPr lang="ru-RU" sz="2400" dirty="0"/>
              <a:t> </a:t>
            </a:r>
            <a:r>
              <a:rPr lang="ru-RU" sz="2400" dirty="0" err="1"/>
              <a:t>була</a:t>
            </a:r>
            <a:r>
              <a:rPr lang="ru-RU" sz="2400" dirty="0"/>
              <a:t> </a:t>
            </a:r>
            <a:r>
              <a:rPr lang="ru-RU" sz="2400" dirty="0" err="1"/>
              <a:t>винаходом</a:t>
            </a:r>
            <a:r>
              <a:rPr lang="ru-RU" sz="2400" dirty="0"/>
              <a:t> </a:t>
            </a:r>
            <a:r>
              <a:rPr lang="ru-RU" sz="2400" dirty="0" err="1"/>
              <a:t>нашої</a:t>
            </a:r>
            <a:r>
              <a:rPr lang="ru-RU" sz="2400" dirty="0"/>
              <a:t> </a:t>
            </a:r>
            <a:r>
              <a:rPr lang="ru-RU" sz="2400" dirty="0" err="1"/>
              <a:t>цивілізації</a:t>
            </a:r>
            <a:r>
              <a:rPr lang="ru-RU" sz="2400" dirty="0"/>
              <a:t>. </a:t>
            </a:r>
            <a:r>
              <a:rPr lang="ru-RU" sz="2400" dirty="0" err="1"/>
              <a:t>Чи</a:t>
            </a:r>
            <a:r>
              <a:rPr lang="ru-RU" sz="2400" dirty="0"/>
              <a:t> не буде й </a:t>
            </a:r>
            <a:r>
              <a:rPr lang="ru-RU" sz="2400" dirty="0" err="1"/>
              <a:t>кінець</a:t>
            </a:r>
            <a:r>
              <a:rPr lang="ru-RU" sz="2400" dirty="0"/>
              <a:t> </a:t>
            </a:r>
            <a:r>
              <a:rPr lang="ru-RU" sz="2400" dirty="0" err="1"/>
              <a:t>людства</a:t>
            </a:r>
            <a:r>
              <a:rPr lang="ru-RU" sz="2400" dirty="0"/>
              <a:t> </a:t>
            </a:r>
            <a:r>
              <a:rPr lang="ru-RU" sz="2400" dirty="0" err="1"/>
              <a:t>зумовлений</a:t>
            </a:r>
            <a:r>
              <a:rPr lang="ru-RU" sz="2400" dirty="0"/>
              <a:t> </a:t>
            </a:r>
            <a:r>
              <a:rPr lang="ru-RU" sz="2400" dirty="0" err="1"/>
              <a:t>цим</a:t>
            </a:r>
            <a:r>
              <a:rPr lang="ru-RU" sz="2400" dirty="0"/>
              <a:t> </a:t>
            </a:r>
            <a:r>
              <a:rPr lang="ru-RU" sz="2400" dirty="0" err="1"/>
              <a:t>диявольським</a:t>
            </a:r>
            <a:r>
              <a:rPr lang="ru-RU" sz="2400" dirty="0"/>
              <a:t> </a:t>
            </a:r>
            <a:r>
              <a:rPr lang="ru-RU" sz="2400" dirty="0" err="1"/>
              <a:t>винаходом</a:t>
            </a:r>
            <a:r>
              <a:rPr lang="ru-RU" sz="2400" dirty="0"/>
              <a:t>? </a:t>
            </a:r>
            <a:r>
              <a:rPr lang="ru-RU" sz="2400" dirty="0" err="1"/>
              <a:t>Війна</a:t>
            </a:r>
            <a:r>
              <a:rPr lang="ru-RU" sz="2400" dirty="0"/>
              <a:t> </a:t>
            </a:r>
            <a:r>
              <a:rPr lang="ru-RU" sz="2400" dirty="0" err="1"/>
              <a:t>постійно</a:t>
            </a:r>
            <a:r>
              <a:rPr lang="ru-RU" sz="2400" dirty="0"/>
              <a:t> «</a:t>
            </a:r>
            <a:r>
              <a:rPr lang="ru-RU" sz="2400" dirty="0" err="1"/>
              <a:t>дорожчає</a:t>
            </a:r>
            <a:r>
              <a:rPr lang="ru-RU" sz="2400" dirty="0"/>
              <a:t>». </a:t>
            </a:r>
            <a:r>
              <a:rPr lang="ru-RU" sz="2400" dirty="0" err="1"/>
              <a:t>Якщо</a:t>
            </a:r>
            <a:r>
              <a:rPr lang="ru-RU" sz="2400" dirty="0"/>
              <a:t> </a:t>
            </a:r>
            <a:r>
              <a:rPr lang="ru-RU" sz="2400" dirty="0" err="1"/>
              <a:t>витрати</a:t>
            </a:r>
            <a:r>
              <a:rPr lang="ru-RU" sz="2400" dirty="0"/>
              <a:t> на першу </a:t>
            </a:r>
            <a:r>
              <a:rPr lang="ru-RU" sz="2400" dirty="0" err="1"/>
              <a:t>світову</a:t>
            </a:r>
            <a:r>
              <a:rPr lang="ru-RU" sz="2400" dirty="0"/>
              <a:t> </a:t>
            </a:r>
            <a:r>
              <a:rPr lang="ru-RU" sz="2400" dirty="0" err="1"/>
              <a:t>війну</a:t>
            </a:r>
            <a:r>
              <a:rPr lang="ru-RU" sz="2400" dirty="0"/>
              <a:t> становили 50 млрд </a:t>
            </a:r>
            <a:r>
              <a:rPr lang="ru-RU" sz="2400" dirty="0" err="1"/>
              <a:t>карбованців</a:t>
            </a:r>
            <a:r>
              <a:rPr lang="ru-RU" sz="2400" dirty="0"/>
              <a:t>, то друга </a:t>
            </a:r>
            <a:r>
              <a:rPr lang="ru-RU" sz="2400" dirty="0" err="1"/>
              <a:t>обійшлася</a:t>
            </a:r>
            <a:r>
              <a:rPr lang="ru-RU" sz="2400" dirty="0"/>
              <a:t> </a:t>
            </a:r>
            <a:r>
              <a:rPr lang="ru-RU" sz="2400" dirty="0" err="1"/>
              <a:t>вже</a:t>
            </a:r>
            <a:r>
              <a:rPr lang="ru-RU" sz="2400" dirty="0"/>
              <a:t> в десять </a:t>
            </a:r>
            <a:r>
              <a:rPr lang="ru-RU" sz="2400" dirty="0" err="1"/>
              <a:t>разів</a:t>
            </a:r>
            <a:r>
              <a:rPr lang="ru-RU" sz="2400" dirty="0"/>
              <a:t> </a:t>
            </a:r>
            <a:r>
              <a:rPr lang="ru-RU" sz="2400" dirty="0" err="1" smtClean="0"/>
              <a:t>дорожче</a:t>
            </a:r>
            <a:r>
              <a:rPr lang="ru-RU" sz="2400" dirty="0" smtClean="0"/>
              <a:t>.</a:t>
            </a:r>
            <a:r>
              <a:rPr lang="uk-UA" sz="2400" dirty="0"/>
              <a:t>І</a:t>
            </a:r>
            <a:r>
              <a:rPr lang="ru-RU" sz="2400" dirty="0" err="1" smtClean="0"/>
              <a:t>нше</a:t>
            </a:r>
            <a:r>
              <a:rPr lang="ru-RU" sz="2400" dirty="0" smtClean="0"/>
              <a:t> </a:t>
            </a:r>
            <a:r>
              <a:rPr lang="ru-RU" sz="2400" dirty="0" err="1"/>
              <a:t>забруднення</a:t>
            </a:r>
            <a:r>
              <a:rPr lang="ru-RU" sz="2400" dirty="0"/>
              <a:t> </a:t>
            </a:r>
            <a:r>
              <a:rPr lang="ru-RU" sz="2400" dirty="0" err="1"/>
              <a:t>людської</a:t>
            </a:r>
            <a:r>
              <a:rPr lang="ru-RU" sz="2400" dirty="0"/>
              <a:t> </a:t>
            </a:r>
            <a:r>
              <a:rPr lang="ru-RU" sz="2400" dirty="0" err="1"/>
              <a:t>свідомості</a:t>
            </a:r>
            <a:r>
              <a:rPr lang="ru-RU" sz="2400" dirty="0"/>
              <a:t> -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бездумне</a:t>
            </a:r>
            <a:r>
              <a:rPr lang="ru-RU" sz="2400" dirty="0"/>
              <a:t>, </a:t>
            </a:r>
            <a:r>
              <a:rPr lang="ru-RU" sz="2400" dirty="0" err="1"/>
              <a:t>споживацьке</a:t>
            </a:r>
            <a:r>
              <a:rPr lang="ru-RU" sz="2400" dirty="0"/>
              <a:t> </a:t>
            </a:r>
            <a:r>
              <a:rPr lang="ru-RU" sz="2400" dirty="0" err="1"/>
              <a:t>ставлення</a:t>
            </a:r>
            <a:r>
              <a:rPr lang="ru-RU" sz="2400" dirty="0"/>
              <a:t> до </a:t>
            </a:r>
            <a:r>
              <a:rPr lang="ru-RU" sz="2400" dirty="0" err="1"/>
              <a:t>природи</a:t>
            </a:r>
            <a:r>
              <a:rPr lang="ru-RU" sz="2400" dirty="0"/>
              <a:t> та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багатств</a:t>
            </a:r>
            <a:r>
              <a:rPr lang="ru-RU" sz="2400" dirty="0"/>
              <a:t>. </a:t>
            </a:r>
            <a:r>
              <a:rPr lang="ru-RU" sz="2400" dirty="0">
                <a:solidFill>
                  <a:srgbClr val="FF0000"/>
                </a:solidFill>
              </a:rPr>
              <a:t>Людина </a:t>
            </a:r>
            <a:r>
              <a:rPr lang="ru-RU" sz="2400" dirty="0" err="1">
                <a:solidFill>
                  <a:srgbClr val="FF0000"/>
                </a:solidFill>
              </a:rPr>
              <a:t>влаштована</a:t>
            </a:r>
            <a:r>
              <a:rPr lang="ru-RU" sz="2400" dirty="0">
                <a:solidFill>
                  <a:srgbClr val="FF0000"/>
                </a:solidFill>
              </a:rPr>
              <a:t> так, </a:t>
            </a:r>
            <a:r>
              <a:rPr lang="ru-RU" sz="2400" dirty="0" err="1">
                <a:solidFill>
                  <a:srgbClr val="FF0000"/>
                </a:solidFill>
              </a:rPr>
              <a:t>що</a:t>
            </a:r>
            <a:r>
              <a:rPr lang="ru-RU" sz="2400" dirty="0">
                <a:solidFill>
                  <a:srgbClr val="FF0000"/>
                </a:solidFill>
              </a:rPr>
              <a:t> часто-густо </a:t>
            </a:r>
            <a:r>
              <a:rPr lang="ru-RU" sz="2400" dirty="0" err="1">
                <a:solidFill>
                  <a:srgbClr val="FF0000"/>
                </a:solidFill>
              </a:rPr>
              <a:t>мислить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лише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категоріями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сьогоднішнього</a:t>
            </a:r>
            <a:r>
              <a:rPr lang="ru-RU" sz="2400" dirty="0">
                <a:solidFill>
                  <a:srgbClr val="FF0000"/>
                </a:solidFill>
              </a:rPr>
              <a:t> дня й </a:t>
            </a:r>
            <a:r>
              <a:rPr lang="ru-RU" sz="2400" dirty="0" err="1">
                <a:solidFill>
                  <a:srgbClr val="FF0000"/>
                </a:solidFill>
              </a:rPr>
              <a:t>керується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девізом</a:t>
            </a:r>
            <a:r>
              <a:rPr lang="ru-RU" sz="2400" dirty="0">
                <a:solidFill>
                  <a:srgbClr val="FF0000"/>
                </a:solidFill>
              </a:rPr>
              <a:t> «А </a:t>
            </a:r>
            <a:r>
              <a:rPr lang="ru-RU" sz="2400" dirty="0" err="1">
                <a:solidFill>
                  <a:srgbClr val="FF0000"/>
                </a:solidFill>
              </a:rPr>
              <a:t>мені</a:t>
            </a:r>
            <a:r>
              <a:rPr lang="ru-RU" sz="2400" dirty="0">
                <a:solidFill>
                  <a:srgbClr val="FF0000"/>
                </a:solidFill>
              </a:rPr>
              <a:t> так </a:t>
            </a:r>
            <a:r>
              <a:rPr lang="ru-RU" sz="2400" dirty="0" err="1">
                <a:solidFill>
                  <a:srgbClr val="FF0000"/>
                </a:solidFill>
              </a:rPr>
              <a:t>хочеться</a:t>
            </a:r>
            <a:r>
              <a:rPr lang="ru-RU" sz="2400" dirty="0">
                <a:solidFill>
                  <a:srgbClr val="FF0000"/>
                </a:solidFill>
              </a:rPr>
              <a:t>!». </a:t>
            </a:r>
            <a:r>
              <a:rPr lang="ru-RU" sz="2400" dirty="0"/>
              <a:t>За прикладами далеко </a:t>
            </a:r>
            <a:r>
              <a:rPr lang="ru-RU" sz="2400" dirty="0" err="1"/>
              <a:t>ходити</a:t>
            </a:r>
            <a:r>
              <a:rPr lang="ru-RU" sz="2400" dirty="0"/>
              <a:t> не треба. </a:t>
            </a:r>
            <a:r>
              <a:rPr lang="ru-RU" sz="2400" dirty="0" err="1"/>
              <a:t>Згадаймо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весняні</a:t>
            </a:r>
            <a:r>
              <a:rPr lang="ru-RU" sz="2400" dirty="0"/>
              <a:t> </a:t>
            </a:r>
            <a:r>
              <a:rPr lang="ru-RU" sz="2400" dirty="0" err="1"/>
              <a:t>крокуси</a:t>
            </a:r>
            <a:r>
              <a:rPr lang="ru-RU" sz="2400" dirty="0"/>
              <a:t>, </a:t>
            </a:r>
            <a:r>
              <a:rPr lang="ru-RU" sz="2400" dirty="0" err="1"/>
              <a:t>конвалії</a:t>
            </a:r>
            <a:r>
              <a:rPr lang="ru-RU" sz="2400" dirty="0"/>
              <a:t>, </a:t>
            </a:r>
            <a:r>
              <a:rPr lang="ru-RU" sz="2400" dirty="0" err="1"/>
              <a:t>фіалки</a:t>
            </a:r>
            <a:r>
              <a:rPr lang="ru-RU" sz="2400" dirty="0"/>
              <a:t> давно </a:t>
            </a:r>
            <a:r>
              <a:rPr lang="ru-RU" sz="2400" dirty="0" err="1"/>
              <a:t>вже</a:t>
            </a:r>
            <a:r>
              <a:rPr lang="ru-RU" sz="2400" dirty="0"/>
              <a:t> стали </a:t>
            </a:r>
            <a:r>
              <a:rPr lang="ru-RU" sz="2400" dirty="0" err="1"/>
              <a:t>рідкістю</a:t>
            </a:r>
            <a:r>
              <a:rPr lang="ru-RU" sz="2400" dirty="0"/>
              <a:t> в </a:t>
            </a:r>
            <a:r>
              <a:rPr lang="ru-RU" sz="2400" dirty="0" err="1"/>
              <a:t>приміських</a:t>
            </a:r>
            <a:r>
              <a:rPr lang="ru-RU" sz="2400" dirty="0"/>
              <a:t> </a:t>
            </a:r>
            <a:r>
              <a:rPr lang="ru-RU" sz="2400" dirty="0" err="1"/>
              <a:t>лісах</a:t>
            </a:r>
            <a:r>
              <a:rPr lang="ru-RU" sz="2400" dirty="0"/>
              <a:t>, </a:t>
            </a:r>
            <a:r>
              <a:rPr lang="ru-RU" sz="2400" dirty="0" err="1"/>
              <a:t>їх</a:t>
            </a:r>
            <a:r>
              <a:rPr lang="ru-RU" sz="2400" dirty="0"/>
              <a:t> занесено до </a:t>
            </a:r>
            <a:r>
              <a:rPr lang="ru-RU" sz="2400" dirty="0" err="1"/>
              <a:t>Червоної</a:t>
            </a:r>
            <a:r>
              <a:rPr lang="ru-RU" sz="2400" dirty="0"/>
              <a:t> книги </a:t>
            </a:r>
            <a:r>
              <a:rPr lang="ru-RU" sz="2400" dirty="0" err="1"/>
              <a:t>України</a:t>
            </a:r>
            <a:endParaRPr lang="ru-RU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425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71450"/>
            <a:ext cx="12058650" cy="6692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05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тисячоліття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людської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цивілізації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безліч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тварин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рослин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бездумно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знищено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Ніяка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кліматична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катастрофа не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змогла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 так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швидко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винищити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популяцію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мамутів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зробили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мисливці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палеоліту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Розрахунки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вчених-біогеографів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свідчать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початку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палеоліту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європейської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колишнього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СРСР (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частина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Росії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Україна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Білорусія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паслося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близько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півмільйона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мамутів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Наші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далекі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пращури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швидко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освоїли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метод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полювання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гігантів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ловчих 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ям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Після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того, як не стало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мамутів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люди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були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змушені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полювати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меншого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звіра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-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бізона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шерстистого носорога,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гігантського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оленя. Коли ж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вичерпалися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й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ці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ресурси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довелося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братися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за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розум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винайти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мотику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перейти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полювання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тварин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їх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вирощування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домашніх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умовах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тобто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впровадити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те,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через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тисячі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років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учені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назвали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неолітичною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революцією</a:t>
            </a:r>
            <a:endParaRPr lang="ru-RU" sz="2400" dirty="0" smtClean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ru-RU" sz="2400" dirty="0"/>
              <a:t>У ХХ </a:t>
            </a:r>
            <a:r>
              <a:rPr lang="ru-RU" sz="2400" dirty="0" err="1"/>
              <a:t>столітті</a:t>
            </a:r>
            <a:r>
              <a:rPr lang="ru-RU" sz="2400" dirty="0"/>
              <a:t> широкого </a:t>
            </a:r>
            <a:r>
              <a:rPr lang="ru-RU" sz="2400" dirty="0" err="1"/>
              <a:t>поширення</a:t>
            </a:r>
            <a:r>
              <a:rPr lang="ru-RU" sz="2400" dirty="0"/>
              <a:t> </a:t>
            </a:r>
            <a:r>
              <a:rPr lang="ru-RU" sz="2400" dirty="0" err="1"/>
              <a:t>набули</a:t>
            </a:r>
            <a:r>
              <a:rPr lang="ru-RU" sz="2400" dirty="0"/>
              <a:t> </a:t>
            </a:r>
            <a:r>
              <a:rPr lang="ru-RU" sz="2400" dirty="0" err="1"/>
              <a:t>такі</a:t>
            </a:r>
            <a:r>
              <a:rPr lang="ru-RU" sz="2400" dirty="0"/>
              <a:t> </a:t>
            </a:r>
            <a:r>
              <a:rPr lang="ru-RU" sz="2400" dirty="0" err="1"/>
              <a:t>процеси</a:t>
            </a:r>
            <a:r>
              <a:rPr lang="ru-RU" sz="2400" dirty="0"/>
              <a:t>, </a:t>
            </a:r>
            <a:r>
              <a:rPr lang="ru-RU" sz="2400" dirty="0">
                <a:solidFill>
                  <a:srgbClr val="FF0000"/>
                </a:solidFill>
              </a:rPr>
              <a:t>як </a:t>
            </a:r>
            <a:r>
              <a:rPr lang="ru-RU" sz="2400" dirty="0" err="1">
                <a:solidFill>
                  <a:srgbClr val="FF0000"/>
                </a:solidFill>
              </a:rPr>
              <a:t>забруднення</a:t>
            </a:r>
            <a:r>
              <a:rPr lang="ru-RU" sz="2400" dirty="0">
                <a:solidFill>
                  <a:srgbClr val="FF0000"/>
                </a:solidFill>
              </a:rPr>
              <a:t> води, </a:t>
            </a:r>
            <a:r>
              <a:rPr lang="ru-RU" sz="2400" dirty="0" err="1">
                <a:solidFill>
                  <a:srgbClr val="FF0000"/>
                </a:solidFill>
              </a:rPr>
              <a:t>ґрунту</a:t>
            </a:r>
            <a:r>
              <a:rPr lang="ru-RU" sz="2400" dirty="0">
                <a:solidFill>
                  <a:srgbClr val="FF0000"/>
                </a:solidFill>
              </a:rPr>
              <a:t> і </a:t>
            </a:r>
            <a:r>
              <a:rPr lang="ru-RU" sz="2400" dirty="0" err="1">
                <a:solidFill>
                  <a:srgbClr val="FF0000"/>
                </a:solidFill>
              </a:rPr>
              <a:t>повітря</a:t>
            </a:r>
            <a:r>
              <a:rPr lang="ru-RU" sz="2400" dirty="0">
                <a:solidFill>
                  <a:srgbClr val="FF0000"/>
                </a:solidFill>
              </a:rPr>
              <a:t>, </a:t>
            </a:r>
            <a:r>
              <a:rPr lang="ru-RU" sz="2400" dirty="0" err="1">
                <a:solidFill>
                  <a:srgbClr val="FF0000"/>
                </a:solidFill>
              </a:rPr>
              <a:t>опустелювання</a:t>
            </a:r>
            <a:r>
              <a:rPr lang="ru-RU" sz="2400" dirty="0">
                <a:solidFill>
                  <a:srgbClr val="FF0000"/>
                </a:solidFill>
              </a:rPr>
              <a:t> земель, </a:t>
            </a:r>
            <a:r>
              <a:rPr lang="ru-RU" sz="2400" dirty="0" err="1">
                <a:solidFill>
                  <a:srgbClr val="FF0000"/>
                </a:solidFill>
              </a:rPr>
              <a:t>знищення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лісів</a:t>
            </a:r>
            <a:r>
              <a:rPr lang="ru-RU" sz="2400" dirty="0">
                <a:solidFill>
                  <a:srgbClr val="FF0000"/>
                </a:solidFill>
              </a:rPr>
              <a:t> і т. і. </a:t>
            </a:r>
            <a:r>
              <a:rPr lang="ru-RU" sz="2400" dirty="0" err="1">
                <a:solidFill>
                  <a:srgbClr val="FF0000"/>
                </a:solidFill>
              </a:rPr>
              <a:t>Виникли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такі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специфічні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явища</a:t>
            </a:r>
            <a:r>
              <a:rPr lang="ru-RU" sz="2400" dirty="0">
                <a:solidFill>
                  <a:srgbClr val="FF0000"/>
                </a:solidFill>
              </a:rPr>
              <a:t> як </a:t>
            </a:r>
            <a:r>
              <a:rPr lang="ru-RU" sz="2400" dirty="0" err="1">
                <a:solidFill>
                  <a:srgbClr val="FF0000"/>
                </a:solidFill>
              </a:rPr>
              <a:t>кислотні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дощі</a:t>
            </a:r>
            <a:r>
              <a:rPr lang="ru-RU" sz="2400" dirty="0">
                <a:solidFill>
                  <a:srgbClr val="FF0000"/>
                </a:solidFill>
              </a:rPr>
              <a:t>. </a:t>
            </a:r>
            <a:r>
              <a:rPr lang="ru-RU" sz="2400" dirty="0" err="1">
                <a:solidFill>
                  <a:srgbClr val="FF0000"/>
                </a:solidFill>
              </a:rPr>
              <a:t>Несприятливі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екологічні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явища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перетворились</a:t>
            </a:r>
            <a:r>
              <a:rPr lang="ru-RU" sz="2400" dirty="0">
                <a:solidFill>
                  <a:srgbClr val="FF0000"/>
                </a:solidFill>
              </a:rPr>
              <a:t> в </a:t>
            </a:r>
            <a:r>
              <a:rPr lang="ru-RU" sz="2400" dirty="0" err="1">
                <a:solidFill>
                  <a:srgbClr val="FF0000"/>
                </a:solidFill>
              </a:rPr>
              <a:t>суттєвий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елемент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життєдіяльності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людства</a:t>
            </a:r>
            <a:r>
              <a:rPr lang="ru-RU" sz="2400" dirty="0">
                <a:solidFill>
                  <a:srgbClr val="FF0000"/>
                </a:solidFill>
              </a:rPr>
              <a:t>, </a:t>
            </a:r>
            <a:r>
              <a:rPr lang="ru-RU" sz="2400" dirty="0" err="1">
                <a:solidFill>
                  <a:srgbClr val="FF0000"/>
                </a:solidFill>
              </a:rPr>
              <a:t>здійснюючи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відчутний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вплив</a:t>
            </a:r>
            <a:r>
              <a:rPr lang="ru-RU" sz="2400" dirty="0">
                <a:solidFill>
                  <a:srgbClr val="FF0000"/>
                </a:solidFill>
              </a:rPr>
              <a:t> на </a:t>
            </a:r>
            <a:r>
              <a:rPr lang="ru-RU" sz="2400" dirty="0" err="1">
                <a:solidFill>
                  <a:srgbClr val="FF0000"/>
                </a:solidFill>
              </a:rPr>
              <a:t>різноманітні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сторони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людської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діяльності</a:t>
            </a:r>
            <a:r>
              <a:rPr lang="ru-RU" sz="2400" dirty="0">
                <a:solidFill>
                  <a:srgbClr val="FF0000"/>
                </a:solidFill>
              </a:rPr>
              <a:t>: </a:t>
            </a:r>
            <a:r>
              <a:rPr lang="ru-RU" sz="2400" dirty="0" err="1">
                <a:solidFill>
                  <a:srgbClr val="FF0000"/>
                </a:solidFill>
              </a:rPr>
              <a:t>економіку</a:t>
            </a:r>
            <a:r>
              <a:rPr lang="ru-RU" sz="2400" dirty="0">
                <a:solidFill>
                  <a:srgbClr val="FF0000"/>
                </a:solidFill>
              </a:rPr>
              <a:t> і </a:t>
            </a:r>
            <a:r>
              <a:rPr lang="ru-RU" sz="2400" dirty="0" err="1">
                <a:solidFill>
                  <a:srgbClr val="FF0000"/>
                </a:solidFill>
              </a:rPr>
              <a:t>політику</a:t>
            </a:r>
            <a:r>
              <a:rPr lang="ru-RU" sz="2400" dirty="0">
                <a:solidFill>
                  <a:srgbClr val="FF0000"/>
                </a:solidFill>
              </a:rPr>
              <a:t>, </a:t>
            </a:r>
            <a:r>
              <a:rPr lang="ru-RU" sz="2400" dirty="0" err="1">
                <a:solidFill>
                  <a:srgbClr val="FF0000"/>
                </a:solidFill>
              </a:rPr>
              <a:t>моральний</a:t>
            </a:r>
            <a:r>
              <a:rPr lang="ru-RU" sz="2400" dirty="0">
                <a:solidFill>
                  <a:srgbClr val="FF0000"/>
                </a:solidFill>
              </a:rPr>
              <a:t> стан і </a:t>
            </a:r>
            <a:r>
              <a:rPr lang="ru-RU" sz="2400" dirty="0" err="1">
                <a:solidFill>
                  <a:srgbClr val="FF0000"/>
                </a:solidFill>
              </a:rPr>
              <a:t>здоров`я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людини</a:t>
            </a:r>
            <a:r>
              <a:rPr lang="ru-RU" sz="2400" dirty="0">
                <a:solidFill>
                  <a:srgbClr val="FF0000"/>
                </a:solidFill>
              </a:rPr>
              <a:t>, і </a:t>
            </a:r>
            <a:r>
              <a:rPr lang="ru-RU" sz="2400" dirty="0" err="1">
                <a:solidFill>
                  <a:srgbClr val="FF0000"/>
                </a:solidFill>
              </a:rPr>
              <a:t>багато</a:t>
            </a:r>
            <a:r>
              <a:rPr lang="ru-RU" sz="2400" dirty="0">
                <a:solidFill>
                  <a:srgbClr val="FF0000"/>
                </a:solidFill>
              </a:rPr>
              <a:t>, </a:t>
            </a:r>
            <a:r>
              <a:rPr lang="ru-RU" sz="2400" dirty="0" err="1">
                <a:solidFill>
                  <a:srgbClr val="FF0000"/>
                </a:solidFill>
              </a:rPr>
              <a:t>багато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іншого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8000" y="-1570574"/>
            <a:ext cx="6096000" cy="37375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1050"/>
              </a:spcAft>
            </a:pPr>
            <a:r>
              <a:rPr lang="ru-RU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335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1830050" cy="60476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050"/>
              </a:spcAft>
            </a:pP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джерела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антропогенного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забруднення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джерелами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антропогенного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забруднення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виробники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(ТЕС, АЕС, ГРЕС,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сотні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тисяч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котельних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помислові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об`єкти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(в першу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чергу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металургійні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хімічні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нафтопереробні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цементні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целюлозо-паперові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екстенсивне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перехімізоване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с/г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виробництво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військова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промисловість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військові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об`єкти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автотранспорт та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транспорту (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морський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річковий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залізничний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повітряний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гірниче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виробництво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Вони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забруднюють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довкілля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сотнями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токсичних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речовин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шкідливими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фізичними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полями, шумами,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вібраціями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надмірним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теплом.</a:t>
            </a:r>
            <a:endParaRPr lang="ru-RU" sz="2000" i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050"/>
              </a:spcAft>
            </a:pP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Першоджерелом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першопричиною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бурхливого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глобальної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екологічної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кризи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є, як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вважають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міжнародні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експерти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демографічний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вибух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неодмінно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супроводжується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збільшенням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темпів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обсягів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скорочення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природних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нагромадженням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величезної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відходів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побуту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забрудненням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довкілля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глобальними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кліматичними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змінами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хворобами, голодом,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вимиранням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050"/>
              </a:spcAft>
            </a:pP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розвитком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хімії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металургії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енергетики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машинобудування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світові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почали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загрожувати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відходи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синтетичних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пральних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порошків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нафтопродуктів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важкі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метали,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нітрати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радіонукліди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пестициди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шкідливі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речовини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засвоюються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мікроорганізмами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розкладаються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накопичуються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тисячами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тон у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ґрунтах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водоймах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підземних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водах.</a:t>
            </a:r>
            <a:endParaRPr lang="ru-RU" sz="2000" i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050"/>
              </a:spcAft>
            </a:pP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століття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надр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Землі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видобуто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корисних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копалин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всю </a:t>
            </a:r>
            <a:r>
              <a:rPr lang="ru-RU" sz="28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історію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людства</a:t>
            </a:r>
            <a:endParaRPr lang="ru-RU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692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264695"/>
            <a:ext cx="12192001" cy="6302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050"/>
              </a:spcAft>
            </a:pP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однією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не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менш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важливою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попередні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є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проблема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відходів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Збитки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них -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величезні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площі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землі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зайняті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звалищами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териконами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шлакосховищами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площі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де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розташовані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звалища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навколо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Києва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побудувати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місто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населенням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300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тисяч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чоловік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а й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смертельні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дози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токсикатів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дими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пилюка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них...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Здавалося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б,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дрібниця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биті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люмінісцентні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лампи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звалищах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Але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кожна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така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лампа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містить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150 мг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ртуті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здатна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отруїти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близько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500 м3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повітря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050"/>
              </a:spcAft>
            </a:pP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антропогенних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забруднювачів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довкілля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вище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названих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належать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шуми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виробничих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транспорту,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іонізуюче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випромінювання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вібрації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світло-теплові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впливи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ru-RU" sz="2400" i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050"/>
              </a:spcAft>
            </a:pP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Спеціалісти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вважають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близько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80-86?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забруднювачів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повітря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сконцентровано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над сильно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розвиненими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промисловими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районами, 10-15? - над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містами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1-2? - над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сільською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місцевістю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0,1? - над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центральними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районами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Світового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океану.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великому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місті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добу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осідає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1,5 тон пилу на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квадратний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кілометр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100 км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приблизно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100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разів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менше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968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61462"/>
            <a:ext cx="12046226" cy="6250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050"/>
              </a:spcAft>
            </a:pP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Парниковий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ефект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Клімат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нашій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планеті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минулому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періодично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змінювався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За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тисячі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мільйони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чергувалися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періоди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значного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похолодання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й,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зледеніння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теплими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епохами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Нині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вчені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занепокоєні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схоже на те,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Земля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розігрівається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значно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швидше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будь-коли в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минулому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спричинено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різким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збільшенням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вмісту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атмосфері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вуглекислого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газу. В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земній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атмосфері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вуглекислий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газ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діє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скло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парнику: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пропускає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сонячне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світло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затримує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тепло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розігрітої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Сонцем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поверхні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землі</a:t>
            </a:r>
            <a:r>
              <a:rPr lang="ru-RU" sz="24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викликає</a:t>
            </a:r>
            <a:r>
              <a:rPr lang="ru-RU" sz="24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розігрівання</a:t>
            </a:r>
            <a:r>
              <a:rPr lang="ru-RU" sz="24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планети</a:t>
            </a:r>
            <a:r>
              <a:rPr lang="ru-RU" sz="24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відоме</a:t>
            </a:r>
            <a:r>
              <a:rPr lang="ru-RU" sz="24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4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назвою</a:t>
            </a:r>
            <a:r>
              <a:rPr lang="ru-RU" sz="24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парникового </a:t>
            </a:r>
            <a:r>
              <a:rPr lang="ru-RU" sz="2400" b="1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ефекту</a:t>
            </a:r>
            <a:r>
              <a:rPr lang="ru-RU" sz="24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050"/>
              </a:spcAft>
            </a:pP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Клімат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Землі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багатьох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зумовлюють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потепління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похолодання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додаток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5). Крива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природних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коливань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клімату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нині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прямує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донизу,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похолодання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перевищує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тенденцію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температури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парникового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ефекту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найближчим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часом результат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взаємовпливу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зміститися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бік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температури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Останнім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часом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тривога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вчених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з приводу парникового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ефекту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зросла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Крім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СО2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парниковий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ефект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викликають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деякі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інші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гази,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які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називають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малими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домішками</a:t>
            </a:r>
            <a:endParaRPr lang="ru-RU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962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8783" y="178903"/>
            <a:ext cx="11993217" cy="6677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050"/>
              </a:spcAft>
            </a:pP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Озонова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діра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атмосфері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Як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відомо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озоновий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шар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атмосфери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захищає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нас всю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біосферу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згубної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короткохвильового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ультрафіолетового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випромінювання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Сонця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i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050"/>
              </a:spcAft>
            </a:pP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Останнім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часом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вчені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надзвичайно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занепокоєні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спостереження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метеорологів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працюють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Антарктиді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свідчать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озоновий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шар над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материком почав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зменшуватись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ньому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виникла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пульсуюча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діра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вміст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озону в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менший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звичайного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40-50%.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діра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з’являється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антарктичною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весною (з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серпня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жовтень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а з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антарктичного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літа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зменшує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свою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площу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тенденція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площі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року в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Нині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вона не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затягується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влітку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площа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перевищує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площу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материка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Антарктиди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050"/>
              </a:spcAft>
            </a:pP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Тривожні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повідомлення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надходять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Північної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півкулі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тут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виявлено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озонову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діру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(над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архіпелагом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Шпіцберген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щоправда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менших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розмірів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над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Антарктидою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вмісту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озону в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атмосфері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загрожує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зменшенням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врожаїв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сільськогосподарських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рослин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захворюваннями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тварин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людей,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збільшенням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шкідливих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мутацій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а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озон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зникне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зовсім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буде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знищено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все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живе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нашій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планеті</a:t>
            </a:r>
            <a:r>
              <a:rPr lang="ru-RU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i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2658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2640</Words>
  <Application>Microsoft Office PowerPoint</Application>
  <PresentationFormat>Широкоэкранный</PresentationFormat>
  <Paragraphs>66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Женя</dc:creator>
  <cp:lastModifiedBy>Женя</cp:lastModifiedBy>
  <cp:revision>9</cp:revision>
  <dcterms:created xsi:type="dcterms:W3CDTF">2020-10-07T17:56:38Z</dcterms:created>
  <dcterms:modified xsi:type="dcterms:W3CDTF">2020-10-08T12:15:37Z</dcterms:modified>
</cp:coreProperties>
</file>