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6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1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28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7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1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9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5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7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95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D729-6369-4C6A-8510-02288DF5F8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117F4-4151-4764-97D9-A1507911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38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9629" cy="40049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87635"/>
            <a:ext cx="10515600" cy="11893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9387" y="795647"/>
            <a:ext cx="11483439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Гідродинамічні об’єкти і їхнє призначення. Причини виникнення гідродинамічних небезпек (аварій)</a:t>
            </a:r>
            <a:endParaRPr lang="ru-RU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78" y="484641"/>
            <a:ext cx="12477007" cy="904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sz="2400" b="1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Гідродинамічні аварії</a:t>
            </a:r>
            <a:r>
              <a:rPr lang="uk-UA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 аварії на гідротехнічних спорудах, коли вода 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оширюється</a:t>
            </a:r>
            <a:r>
              <a:rPr lang="uk-UA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великою швидкістю, що створює загрозу виникнення 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надзвичайної ситуації техногенного характеру.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Характерним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катастрофічного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руйнуванні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гідроспоруд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(до 25 км/год),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висота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(до 20 м) та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ударна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сила 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 10 тонн на см2)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 smtClean="0">
                <a:solidFill>
                  <a:srgbClr val="42424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/>
              <a:t>Гідродинамічні</a:t>
            </a:r>
            <a:r>
              <a:rPr lang="ru-RU" sz="2400" dirty="0"/>
              <a:t> </a:t>
            </a:r>
            <a:r>
              <a:rPr lang="ru-RU" sz="2400" dirty="0" err="1"/>
              <a:t>аварії</a:t>
            </a:r>
            <a:r>
              <a:rPr lang="ru-RU" sz="2400" dirty="0"/>
              <a:t> та </a:t>
            </a:r>
            <a:r>
              <a:rPr lang="ru-RU" sz="2400" dirty="0" err="1"/>
              <a:t>пов'язані</a:t>
            </a:r>
            <a:r>
              <a:rPr lang="ru-RU" sz="2400" dirty="0"/>
              <a:t> з ними НС </a:t>
            </a:r>
            <a:r>
              <a:rPr lang="ru-RU" sz="2400" dirty="0" err="1"/>
              <a:t>переважно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аварій</a:t>
            </a:r>
            <a:r>
              <a:rPr lang="ru-RU" sz="2400" dirty="0"/>
              <a:t> на </a:t>
            </a:r>
            <a:endParaRPr lang="ru-RU" sz="2400" dirty="0" smtClean="0"/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/>
              <a:t>гідротехнічних</a:t>
            </a:r>
            <a:r>
              <a:rPr lang="ru-RU" sz="2400" dirty="0" smtClean="0"/>
              <a:t> </a:t>
            </a:r>
            <a:r>
              <a:rPr lang="ru-RU" sz="2400" dirty="0" err="1"/>
              <a:t>спорудах</a:t>
            </a:r>
            <a:r>
              <a:rPr lang="ru-RU" sz="2400" dirty="0"/>
              <a:t> при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руйнуванні</a:t>
            </a:r>
            <a:r>
              <a:rPr lang="ru-RU" sz="2400" dirty="0"/>
              <a:t> (</a:t>
            </a:r>
            <a:r>
              <a:rPr lang="ru-RU" sz="2400" dirty="0" err="1"/>
              <a:t>прориві</a:t>
            </a:r>
            <a:r>
              <a:rPr lang="ru-RU" sz="2400" dirty="0"/>
              <a:t>). За </a:t>
            </a:r>
            <a:r>
              <a:rPr lang="ru-RU" sz="2400" dirty="0" err="1"/>
              <a:t>останні</a:t>
            </a:r>
            <a:r>
              <a:rPr lang="ru-RU" sz="2400" dirty="0"/>
              <a:t> 60...70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  <a:r>
              <a:rPr lang="ru-RU" sz="2400" dirty="0" err="1"/>
              <a:t>відбулося</a:t>
            </a:r>
            <a:r>
              <a:rPr lang="ru-RU" sz="2400" dirty="0"/>
              <a:t> </a:t>
            </a:r>
            <a:endParaRPr lang="ru-RU" sz="2400" dirty="0" smtClean="0"/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/>
              <a:t>тисячі</a:t>
            </a:r>
            <a:r>
              <a:rPr lang="ru-RU" sz="2400" dirty="0"/>
              <a:t> </a:t>
            </a:r>
            <a:r>
              <a:rPr lang="ru-RU" sz="2400" dirty="0" err="1"/>
              <a:t>авари</a:t>
            </a:r>
            <a:r>
              <a:rPr lang="ru-RU" sz="2400" dirty="0"/>
              <a:t> і великих </a:t>
            </a:r>
            <a:r>
              <a:rPr lang="ru-RU" sz="2400" dirty="0" err="1"/>
              <a:t>гідротехнічних</a:t>
            </a:r>
            <a:r>
              <a:rPr lang="ru-RU" sz="2400" dirty="0"/>
              <a:t> </a:t>
            </a:r>
            <a:r>
              <a:rPr lang="ru-RU" sz="2400" dirty="0" err="1"/>
              <a:t>споруд</a:t>
            </a:r>
            <a:r>
              <a:rPr lang="ru-RU" sz="2400" dirty="0"/>
              <a:t>. Причини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, але </a:t>
            </a:r>
            <a:r>
              <a:rPr lang="ru-RU" sz="2400" dirty="0" err="1" smtClean="0"/>
              <a:t>найчастіше</a:t>
            </a:r>
            <a:endParaRPr lang="ru-RU" sz="2400" dirty="0" smtClean="0"/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smtClean="0"/>
              <a:t> </a:t>
            </a:r>
            <a:r>
              <a:rPr lang="ru-RU" sz="2400" dirty="0" err="1"/>
              <a:t>аварії</a:t>
            </a:r>
            <a:r>
              <a:rPr lang="ru-RU" sz="2400" dirty="0"/>
              <a:t> </a:t>
            </a:r>
            <a:r>
              <a:rPr lang="ru-RU" sz="2400" dirty="0" err="1"/>
              <a:t>відбу­ваються</a:t>
            </a:r>
            <a:r>
              <a:rPr lang="ru-RU" sz="2400" dirty="0"/>
              <a:t> через </a:t>
            </a:r>
            <a:r>
              <a:rPr lang="ru-RU" sz="2400" dirty="0" err="1"/>
              <a:t>руйнування</a:t>
            </a:r>
            <a:r>
              <a:rPr lang="ru-RU" sz="2400" dirty="0"/>
              <a:t> </a:t>
            </a:r>
            <a:r>
              <a:rPr lang="ru-RU" sz="2400" dirty="0" err="1"/>
              <a:t>підвалин</a:t>
            </a:r>
            <a:r>
              <a:rPr lang="ru-RU" sz="2400" dirty="0"/>
              <a:t>, </a:t>
            </a:r>
            <a:r>
              <a:rPr lang="ru-RU" sz="2400" dirty="0" err="1"/>
              <a:t>перевищення</a:t>
            </a:r>
            <a:r>
              <a:rPr lang="ru-RU" sz="2400" dirty="0"/>
              <a:t> </a:t>
            </a:r>
            <a:r>
              <a:rPr lang="ru-RU" sz="2400" dirty="0" err="1"/>
              <a:t>розрахункової</a:t>
            </a:r>
            <a:r>
              <a:rPr lang="ru-RU" sz="2400" dirty="0"/>
              <a:t> </a:t>
            </a:r>
            <a:endParaRPr lang="ru-RU" sz="2400" dirty="0" smtClean="0"/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/>
              <a:t>максимальної</a:t>
            </a:r>
            <a:r>
              <a:rPr lang="ru-RU" sz="2400" dirty="0" smtClean="0"/>
              <a:t> </a:t>
            </a:r>
            <a:r>
              <a:rPr lang="ru-RU" sz="2400" dirty="0" err="1"/>
              <a:t>скидної</a:t>
            </a:r>
            <a:r>
              <a:rPr lang="ru-RU" sz="2400" dirty="0"/>
              <a:t> </a:t>
            </a:r>
            <a:r>
              <a:rPr lang="ru-RU" sz="2400" dirty="0" err="1"/>
              <a:t>витрати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переливу води через греблю</a:t>
            </a:r>
            <a:r>
              <a:rPr lang="ru-RU" sz="2400" dirty="0" smtClean="0"/>
              <a:t>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Причини </a:t>
            </a:r>
            <a:r>
              <a:rPr lang="ru-RU" sz="2400" i="1" dirty="0" err="1">
                <a:solidFill>
                  <a:srgbClr val="FF0000"/>
                </a:solidFill>
              </a:rPr>
              <a:t>гідродинамічних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аварій</a:t>
            </a:r>
            <a:r>
              <a:rPr lang="ru-RU" sz="2400" i="1" dirty="0">
                <a:solidFill>
                  <a:srgbClr val="FF0000"/>
                </a:solidFill>
              </a:rPr>
              <a:t>:</a:t>
            </a:r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dirty="0" err="1">
                <a:solidFill>
                  <a:srgbClr val="FF0000"/>
                </a:solidFill>
              </a:rPr>
              <a:t>природні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явища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або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стихійні</a:t>
            </a:r>
            <a:r>
              <a:rPr lang="ru-RU" sz="2400" dirty="0">
                <a:solidFill>
                  <a:srgbClr val="FF0000"/>
                </a:solidFill>
              </a:rPr>
              <a:t> лиха (</a:t>
            </a:r>
            <a:r>
              <a:rPr lang="ru-RU" sz="2400" dirty="0" err="1">
                <a:solidFill>
                  <a:srgbClr val="FF0000"/>
                </a:solidFill>
              </a:rPr>
              <a:t>землетрусу</a:t>
            </a:r>
            <a:r>
              <a:rPr lang="ru-RU" sz="2400" dirty="0">
                <a:solidFill>
                  <a:srgbClr val="FF0000"/>
                </a:solidFill>
              </a:rPr>
              <a:t>, обвали, </a:t>
            </a:r>
            <a:r>
              <a:rPr lang="ru-RU" sz="2400" dirty="0" err="1">
                <a:solidFill>
                  <a:srgbClr val="FF0000"/>
                </a:solidFill>
              </a:rPr>
              <a:t>зсуви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зруйновані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греблі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паводковими</a:t>
            </a:r>
            <a:r>
              <a:rPr lang="ru-RU" sz="2400" dirty="0">
                <a:solidFill>
                  <a:srgbClr val="FF0000"/>
                </a:solidFill>
              </a:rPr>
              <a:t> водами, </a:t>
            </a:r>
            <a:r>
              <a:rPr lang="ru-RU" sz="2400" dirty="0" err="1">
                <a:solidFill>
                  <a:srgbClr val="FF0000"/>
                </a:solidFill>
              </a:rPr>
              <a:t>розмив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ґрунтів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урагани</a:t>
            </a:r>
            <a:r>
              <a:rPr lang="ru-RU" sz="2400" dirty="0">
                <a:solidFill>
                  <a:srgbClr val="FF0000"/>
                </a:solidFill>
              </a:rPr>
              <a:t> й т.п.);, </a:t>
            </a:r>
            <a:r>
              <a:rPr lang="ru-RU" sz="2400" dirty="0" err="1">
                <a:solidFill>
                  <a:srgbClr val="FF0000"/>
                </a:solidFill>
              </a:rPr>
              <a:t>техногенні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фактори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ru-RU" sz="2400" dirty="0" err="1">
                <a:solidFill>
                  <a:srgbClr val="FF0000"/>
                </a:solidFill>
              </a:rPr>
              <a:t>руйнування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конструкцій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спорудження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помилки</a:t>
            </a:r>
            <a:r>
              <a:rPr lang="ru-RU" sz="2400" dirty="0">
                <a:solidFill>
                  <a:srgbClr val="FF0000"/>
                </a:solidFill>
              </a:rPr>
              <a:t> в </a:t>
            </a:r>
            <a:r>
              <a:rPr lang="ru-RU" sz="2400" dirty="0" err="1">
                <a:solidFill>
                  <a:srgbClr val="FF0000"/>
                </a:solidFill>
              </a:rPr>
              <a:t>проектуванні</a:t>
            </a:r>
            <a:r>
              <a:rPr lang="ru-RU" sz="2400" dirty="0">
                <a:solidFill>
                  <a:srgbClr val="FF0000"/>
                </a:solidFill>
              </a:rPr>
              <a:t> й </a:t>
            </a:r>
            <a:r>
              <a:rPr lang="ru-RU" sz="2400" dirty="0" err="1">
                <a:solidFill>
                  <a:srgbClr val="FF0000"/>
                </a:solidFill>
              </a:rPr>
              <a:t>експлуатації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зношування</a:t>
            </a:r>
            <a:r>
              <a:rPr lang="ru-RU" sz="2400" dirty="0">
                <a:solidFill>
                  <a:srgbClr val="FF0000"/>
                </a:solidFill>
              </a:rPr>
              <a:t> й </a:t>
            </a:r>
            <a:r>
              <a:rPr lang="ru-RU" sz="2400" dirty="0" err="1">
                <a:solidFill>
                  <a:srgbClr val="FF0000"/>
                </a:solidFill>
              </a:rPr>
              <a:t>старіння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встаткування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порушення</a:t>
            </a:r>
            <a:r>
              <a:rPr lang="ru-RU" sz="2400" dirty="0">
                <a:solidFill>
                  <a:srgbClr val="FF0000"/>
                </a:solidFill>
              </a:rPr>
              <a:t> режиму </a:t>
            </a:r>
            <a:r>
              <a:rPr lang="ru-RU" sz="2400" dirty="0" err="1">
                <a:solidFill>
                  <a:srgbClr val="FF0000"/>
                </a:solidFill>
              </a:rPr>
              <a:t>водозбору</a:t>
            </a:r>
            <a:r>
              <a:rPr lang="ru-RU" sz="2400" dirty="0">
                <a:solidFill>
                  <a:srgbClr val="FF0000"/>
                </a:solidFill>
              </a:rPr>
              <a:t> й </a:t>
            </a:r>
            <a:r>
              <a:rPr lang="ru-RU" sz="2400" dirty="0" err="1">
                <a:solidFill>
                  <a:srgbClr val="FF0000"/>
                </a:solidFill>
              </a:rPr>
              <a:t>ін</a:t>
            </a:r>
            <a:r>
              <a:rPr lang="ru-RU" sz="2400" dirty="0">
                <a:solidFill>
                  <a:srgbClr val="FF0000"/>
                </a:solidFill>
              </a:rPr>
              <a:t>.);ЧС </a:t>
            </a:r>
            <a:r>
              <a:rPr lang="ru-RU" sz="2400" dirty="0" err="1">
                <a:solidFill>
                  <a:srgbClr val="FF0000"/>
                </a:solidFill>
              </a:rPr>
              <a:t>воєнного</a:t>
            </a:r>
            <a:r>
              <a:rPr lang="ru-RU" sz="2400" dirty="0">
                <a:solidFill>
                  <a:srgbClr val="FF0000"/>
                </a:solidFill>
              </a:rPr>
              <a:t> часу: </a:t>
            </a:r>
            <a:r>
              <a:rPr lang="ru-RU" sz="2400" dirty="0" err="1">
                <a:solidFill>
                  <a:srgbClr val="FF0000"/>
                </a:solidFill>
              </a:rPr>
              <a:t>сучасні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засоби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поразки</a:t>
            </a:r>
            <a:r>
              <a:rPr lang="ru-RU" sz="2400" dirty="0">
                <a:solidFill>
                  <a:srgbClr val="FF0000"/>
                </a:solidFill>
              </a:rPr>
              <a:t> (ССП) і </a:t>
            </a:r>
            <a:r>
              <a:rPr lang="ru-RU" sz="2400" dirty="0" err="1">
                <a:solidFill>
                  <a:srgbClr val="FF0000"/>
                </a:solidFill>
              </a:rPr>
              <a:t>терористичні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акти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i="1" dirty="0" err="1">
                <a:solidFill>
                  <a:srgbClr val="FF0000"/>
                </a:solidFill>
              </a:rPr>
              <a:t>Наслідки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гідротехнічних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аварій</a:t>
            </a:r>
            <a:r>
              <a:rPr lang="ru-RU" sz="2400" i="1" dirty="0">
                <a:solidFill>
                  <a:srgbClr val="FF0000"/>
                </a:solidFill>
              </a:rPr>
              <a:t>: </a:t>
            </a:r>
            <a:r>
              <a:rPr lang="ru-RU" sz="2400" dirty="0" err="1">
                <a:solidFill>
                  <a:srgbClr val="FF0000"/>
                </a:solidFill>
              </a:rPr>
              <a:t>пошкодження</a:t>
            </a:r>
            <a:r>
              <a:rPr lang="ru-RU" sz="2400" dirty="0">
                <a:solidFill>
                  <a:srgbClr val="FF0000"/>
                </a:solidFill>
              </a:rPr>
              <a:t> та </a:t>
            </a:r>
            <a:r>
              <a:rPr lang="ru-RU" sz="2400" dirty="0" err="1">
                <a:solidFill>
                  <a:srgbClr val="FF0000"/>
                </a:solidFill>
              </a:rPr>
              <a:t>руйнування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гідровузлів</a:t>
            </a:r>
            <a:r>
              <a:rPr lang="ru-RU" sz="2400" dirty="0">
                <a:solidFill>
                  <a:srgbClr val="FF0000"/>
                </a:solidFill>
              </a:rPr>
              <a:t>; </a:t>
            </a:r>
            <a:r>
              <a:rPr lang="ru-RU" sz="2400" dirty="0" err="1">
                <a:solidFill>
                  <a:srgbClr val="FF0000"/>
                </a:solidFill>
              </a:rPr>
              <a:t>загибель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людей;утворення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зони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катастрофічного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затоплення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місцевості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err="1">
                <a:solidFill>
                  <a:srgbClr val="FF0000"/>
                </a:solidFill>
              </a:rPr>
              <a:t>Найважчими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наслідками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супроводжуються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гідродинамічні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аварії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які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спричиняють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катастрофічні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затоплення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endParaRPr lang="ru-RU" sz="2400" dirty="0"/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881" y="130629"/>
            <a:ext cx="11756571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гідротехнічних</a:t>
            </a:r>
            <a:r>
              <a:rPr lang="ru-RU" sz="2400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аварій</a:t>
            </a:r>
            <a:r>
              <a:rPr lang="ru-RU" sz="2400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гідровузлів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людей;утворення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катастрофічного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Найважчими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супроводжуються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гідродинамічні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аварії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спричиняють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катастрофічні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b="1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Зона </a:t>
            </a:r>
            <a:r>
              <a:rPr lang="ru-RU" sz="2400" b="1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катастрофічного</a:t>
            </a:r>
            <a:r>
              <a:rPr lang="ru-RU" sz="2400" b="1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масові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значної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населених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с/г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варин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посівних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будинків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споруджень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катастрофічного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виявитися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ділянки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15-20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иявляються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затопленими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шаром води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товщиною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 до 10 м і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Час,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перебувати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400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водою,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коливається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годин до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sz="2400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4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516" y="302367"/>
            <a:ext cx="11574483" cy="6781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уражаючи</a:t>
            </a:r>
            <a:r>
              <a:rPr lang="ru-RU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катастрофічного</a:t>
            </a:r>
            <a:r>
              <a:rPr lang="ru-RU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руйнівна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водний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води, </a:t>
            </a: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затоплюють</a:t>
            </a:r>
            <a:r>
              <a:rPr lang="ru-RU" sz="1600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1600" dirty="0">
                <a:solidFill>
                  <a:srgbClr val="22222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гідротехнічних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гребель,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шлюзів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дамб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endParaRPr lang="ru-RU" dirty="0" smtClean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фактору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глибина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температура води;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•час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утвориться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нижньому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б'єфі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греблі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стрімкого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err="1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величезних</a:t>
            </a:r>
            <a:r>
              <a:rPr lang="ru-RU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змітають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усе на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шляху.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3 - 25 км/год (у </a:t>
            </a:r>
            <a:endParaRPr lang="ru-RU" dirty="0" smtClean="0">
              <a:solidFill>
                <a:srgbClr val="42424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smtClean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горах 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100 км/ч);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висота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- 2 - 12 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Довготривалі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гідродинамічних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аварій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залишко­вими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факторами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наносами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забрудненням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змивом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ґрунту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dirty="0">
                <a:solidFill>
                  <a:srgbClr val="42424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87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272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3</cp:revision>
  <dcterms:created xsi:type="dcterms:W3CDTF">2020-10-08T12:16:49Z</dcterms:created>
  <dcterms:modified xsi:type="dcterms:W3CDTF">2020-10-08T12:37:14Z</dcterms:modified>
</cp:coreProperties>
</file>