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7200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48B07-2C06-4CF2-8E91-F7385E71E2CB}" type="datetimeFigureOut">
              <a:rPr lang="en-US" dirty="0"/>
              <a:t>11/12/2016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069D4-B020-4602-B87C-B094679675DF}" type="datetimeFigureOut">
              <a:rPr lang="en-US" dirty="0"/>
              <a:t>11/12/2016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C11EA-3D59-4DFE-9385-0A032B3191AF}" type="datetimeFigureOut">
              <a:rPr lang="en-US" dirty="0"/>
              <a:t>11/12/2016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936D4-0671-4B70-A95D-BFBC9A35DA5B}" type="datetimeFigureOut">
              <a:rPr lang="en-US" dirty="0"/>
              <a:t>11/12/2016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7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DDD67DAC-232D-4042-B5C0-E64770A42A28}" type="datetimeFigureOut">
              <a:rPr lang="en-US" dirty="0"/>
              <a:t>11/12/2016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ECD2C-79BD-4B90-B3FA-E3B19B3FF97B}" type="datetimeFigureOut">
              <a:rPr lang="en-US" dirty="0"/>
              <a:t>11/12/2016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9FDB6-7A26-4DBB-9BB0-088C0534314D}" type="datetimeFigureOut">
              <a:rPr lang="en-US" dirty="0"/>
              <a:t>11/12/2016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7C72F-E0F0-449A-A903-6D7865ED3EFA}" type="datetimeFigureOut">
              <a:rPr lang="en-US" dirty="0"/>
              <a:t>11/12/2016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1207D-C9F3-42EA-960B-DC9955B358C7}" type="datetimeFigureOut">
              <a:rPr lang="en-US" dirty="0"/>
              <a:t>11/12/2016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827A6-8947-4115-8D9E-E89B1EC0518D}" type="datetimeFigureOut">
              <a:rPr lang="en-US" dirty="0"/>
              <a:t>11/12/2016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60A6F-F31A-4CA3-B222-0B3C224FF998}" type="datetimeFigureOut">
              <a:rPr lang="en-US" dirty="0"/>
              <a:t>11/12/2016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648A1663-7765-4EF4-B97F-A02E70C6265E}" type="datetimeFigureOut">
              <a:rPr lang="en-US" dirty="0"/>
              <a:t>11/12/2016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uk.wikipedia.org/wiki/%D0%9A%D1%80%D0%B8%D0%BC%D1%81%D1%8C%D0%BA%D0%B8%D0%B9_%D0%BF%D1%96%D0%B2%D0%BE%D1%81%D1%82%D1%80%D1%96%D0%B2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uk.wikipedia.org/wiki/%D0%94%D0%B6%D0%B0%D1%84%D0%B5%D1%80_%D0%A1%D0%B5%D0%B9%D0%B4%D0%B0%D0%BC%D0%B5%D1%82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uk.wikipedia.org/wiki/%D0%9F%D0%B5%D1%80%D1%88%D0%B0_%D1%81%D0%B2%D1%96%D1%82%D0%BE%D0%B2%D0%B0_%D0%B2%D1%96%D0%B9%D0%BD%D0%B0" TargetMode="External"/><Relationship Id="rId12" Type="http://schemas.openxmlformats.org/officeDocument/2006/relationships/image" Target="../media/image19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hyperlink" Target="https://uk.wikipedia.org/wiki/%D0%93%D1%96%D0%BC%D0%BD_%D0%BA%D1%80%D0%B8%D0%BC%D1%81%D1%8C%D0%BA%D0%B8%D1%85_%D1%82%D0%B0%D1%82%D0%B0%D1%80" TargetMode="External"/><Relationship Id="rId11" Type="http://schemas.openxmlformats.org/officeDocument/2006/relationships/image" Target="../media/image18.png"/><Relationship Id="rId5" Type="http://schemas.openxmlformats.org/officeDocument/2006/relationships/hyperlink" Target="https://uk.wikipedia.org/wiki/%D0%A7%D0%B5%D0%BB%D0%B5%D0%B1%D1%96%D0%B4%D0%B6%D1%96%D1%85%D0%B0%D0%BD_%D0%9D%D0%BE%D0%BC%D0%B0%D0%BD" TargetMode="External"/><Relationship Id="rId10" Type="http://schemas.openxmlformats.org/officeDocument/2006/relationships/image" Target="../media/image17.jpg"/><Relationship Id="rId4" Type="http://schemas.openxmlformats.org/officeDocument/2006/relationships/hyperlink" Target="https://uk.wikipedia.org/wiki/%D0%A1%D1%96%D0%BC%D1%84%D0%B5%D1%80%D0%BE%D0%BF%D0%BE%D0%BB%D1%8C" TargetMode="External"/><Relationship Id="rId9" Type="http://schemas.openxmlformats.org/officeDocument/2006/relationships/hyperlink" Target="https://uk.wikipedia.org/wiki/%D0%9D%D0%BE%D0%BC%D0%B0%D0%BD_%D0%A7%D0%B5%D0%BB%D0%B5%D0%B1%D1%96%D0%B4%D0%B6%D1%96%D1%85%D0%B0%D0%BD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uk.wikipedia.org/wiki/%D0%96%D0%BE%D0%B2%D1%82%D0%BD%D0%B5%D0%B2%D0%B8%D0%B9_%D0%BF%D0%B5%D1%80%D0%B5%D0%B2%D0%BE%D1%80%D0%BE%D1%82_1917" TargetMode="External"/><Relationship Id="rId2" Type="http://schemas.openxmlformats.org/officeDocument/2006/relationships/hyperlink" Target="https://uk.wikipedia.org/wiki/%D0%91%D0%BE%D0%B4%D0%B0%D0%BD%D1%96%D0%BD%D1%81%D1%8C%D0%BA%D0%B8%D0%B9_%D0%90%D0%BB%D1%96_%D0%90%D0%B1%D0%B4%D1%83%D1%80%D0%B5%D1%84%D1%96%D0%B9%D0%BE%D0%B2%D0%B8%D1%87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k.wikipedia.org/wiki/%D0%9D%D0%B0%D1%86%D1%96%D0%BE%D0%BD%D0%B0%D0%BB%D1%8C%D0%BD%D0%B0_%D0%9F%D0%B0%D1%80%D1%82%D1%96%D1%8F_(%D0%9A%D1%80%D0%B8%D0%BC)" TargetMode="External"/><Relationship Id="rId5" Type="http://schemas.openxmlformats.org/officeDocument/2006/relationships/hyperlink" Target="https://uk.wikipedia.org/wiki/1917" TargetMode="External"/><Relationship Id="rId4" Type="http://schemas.openxmlformats.org/officeDocument/2006/relationships/hyperlink" Target="https://uk.wikipedia.org/wiki/%D0%A0%D0%BE%D1%81%D1%96%D0%B9%D1%81%D1%8C%D0%BA%D0%B0_%D0%BC%D0%BE%D0%B2%D0%B0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uk.wikipedia.org/wiki/%D0%9C%D1%83%D1%81%D1%83%D0%BB%D1%8C%D0%BC%D0%B0%D0%BD%D0%B8" TargetMode="External"/><Relationship Id="rId3" Type="http://schemas.openxmlformats.org/officeDocument/2006/relationships/hyperlink" Target="https://uk.wikipedia.org/wiki/%D0%A5%D0%B0%D0%BD%D1%81%D1%8C%D0%BA%D0%B8%D0%B9_%D0%BF%D0%B0%D0%BB%D0%B0%D1%86" TargetMode="External"/><Relationship Id="rId7" Type="http://schemas.openxmlformats.org/officeDocument/2006/relationships/hyperlink" Target="https://uk.wikipedia.org/wiki/13_%D0%B3%D1%80%D1%83%D0%B4%D0%BD%D1%8F" TargetMode="External"/><Relationship Id="rId2" Type="http://schemas.openxmlformats.org/officeDocument/2006/relationships/hyperlink" Target="https://uk.wikipedia.org/wiki/8_%D0%B3%D1%80%D1%83%D0%B4%D0%BD%D1%8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k.wikipedia.org/wiki/%D0%90%D1%81%D0%B0%D0%BD_%D0%A1%D0%B0%D0%B1%D1%80%D1%96_%D0%90%D0%B9%D0%B2%D0%B0%D0%B7%D0%BE%D0%B2" TargetMode="External"/><Relationship Id="rId11" Type="http://schemas.openxmlformats.org/officeDocument/2006/relationships/hyperlink" Target="https://uk.wikipedia.org/wiki/%D0%A2%D1%83%D1%80%D0%B5%D1%86%D1%8C%D0%BA%D0%B0_%D0%BC%D0%BE%D0%B2%D0%B0" TargetMode="External"/><Relationship Id="rId5" Type="http://schemas.openxmlformats.org/officeDocument/2006/relationships/hyperlink" Target="https://uk.wikipedia.org/wiki/%D0%9D%D0%B0%D1%86%D1%96%D0%BE%D0%BD%D0%B0%D0%BB%D1%8C%D0%BD%D0%B0_%D0%9F%D0%B0%D1%80%D1%82%D1%96%D1%8F_(%D0%9A%D1%80%D0%B8%D0%BC)" TargetMode="External"/><Relationship Id="rId10" Type="http://schemas.openxmlformats.org/officeDocument/2006/relationships/hyperlink" Target="https://uk.wikipedia.org/wiki/%D0%9C%D0%BE%D0%BD%D0%B3%D0%BE%D0%BB%D1%8C%D1%81%D1%8C%D0%BA%D0%B0_%D0%BC%D0%BE%D0%B2%D0%B0" TargetMode="External"/><Relationship Id="rId4" Type="http://schemas.openxmlformats.org/officeDocument/2006/relationships/hyperlink" Target="https://uk.wikipedia.org/wiki/%D0%91%D0%B0%D1%85%D1%87%D0%B8%D1%81%D0%B0%D1%80%D0%B0%D0%B9" TargetMode="External"/><Relationship Id="rId9" Type="http://schemas.openxmlformats.org/officeDocument/2006/relationships/hyperlink" Target="https://uk.wikipedia.org/wiki/%D0%A2%D1%83%D1%80%D0%B5%D1%86%D1%8C%D0%BA%D0%B0_%D0%A0%D0%B5%D1%81%D0%BF%D1%83%D0%B1%D0%BB%D1%96%D0%BA%D0%B0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uk.wikipedia.org/wiki/23_%D0%BB%D1%8E%D1%82%D0%BE%D0%B3%D0%BE" TargetMode="External"/><Relationship Id="rId3" Type="http://schemas.openxmlformats.org/officeDocument/2006/relationships/hyperlink" Target="https://uk.wikipedia.org/wiki/%D0%9B%D1%8E%D0%BC%D0%BF%D0%B5%D0%BD%D0%B8" TargetMode="External"/><Relationship Id="rId7" Type="http://schemas.openxmlformats.org/officeDocument/2006/relationships/hyperlink" Target="https://uk.wikipedia.org/wiki/%D0%A1%D0%B5%D0%B2%D0%B0%D1%81%D1%82%D0%BE%D0%BF%D0%BE%D0%BB%D1%8C" TargetMode="External"/><Relationship Id="rId2" Type="http://schemas.openxmlformats.org/officeDocument/2006/relationships/hyperlink" Target="https://uk.wikipedia.org/wiki/16_%D0%B3%D1%80%D1%83%D0%B4%D0%BD%D1%8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k.wikipedia.org/wiki/%D0%9D%D0%BE%D0%BC%D0%B0%D0%BD_%D0%A7%D0%B5%D0%BB%D0%B5%D0%B1%D1%96%D0%B4%D0%B6%D0%B8%D1%85%D0%B0%D0%BD" TargetMode="External"/><Relationship Id="rId5" Type="http://schemas.openxmlformats.org/officeDocument/2006/relationships/hyperlink" Target="https://uk.wikipedia.org/wiki/19_%D0%B3%D1%80%D1%83%D0%B4%D0%BD%D1%8F" TargetMode="External"/><Relationship Id="rId4" Type="http://schemas.openxmlformats.org/officeDocument/2006/relationships/hyperlink" Target="https://uk.wikipedia.org/wiki/%D0%9A%D1%80%D0%B8%D0%BC%D1%81%D1%8C%D0%BA%D0%B0_%D0%9D%D0%B0%D1%80%D0%BE%D0%B4%D0%BD%D0%B0_%D0%A0%D0%B5%D1%81%D0%BF%D1%83%D0%B1%D0%BB%D1%96%D0%BA%D0%B0#cite_note-4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2400" dirty="0"/>
              <a:t>Прихід до </a:t>
            </a:r>
            <a:r>
              <a:rPr lang="ru-RU" sz="2400" dirty="0" err="1"/>
              <a:t>влади</a:t>
            </a:r>
            <a:r>
              <a:rPr lang="ru-RU" sz="2400" dirty="0"/>
              <a:t> </a:t>
            </a:r>
            <a:r>
              <a:rPr lang="ru-RU" sz="2400" dirty="0" err="1"/>
              <a:t>більшовиків</a:t>
            </a:r>
            <a:r>
              <a:rPr lang="ru-RU" sz="2400" dirty="0"/>
              <a:t> у </a:t>
            </a:r>
            <a:r>
              <a:rPr lang="ru-RU" sz="2400" dirty="0" err="1"/>
              <a:t>Росії</a:t>
            </a:r>
            <a:r>
              <a:rPr lang="ru-RU" sz="2400" dirty="0"/>
              <a:t>. </a:t>
            </a:r>
            <a:r>
              <a:rPr lang="ru-RU" sz="2400" dirty="0" err="1"/>
              <a:t>Боротьба</a:t>
            </a:r>
            <a:r>
              <a:rPr lang="ru-RU" sz="2400" dirty="0"/>
              <a:t> за </a:t>
            </a:r>
            <a:r>
              <a:rPr lang="ru-RU" sz="2400" dirty="0" err="1"/>
              <a:t>владу</a:t>
            </a:r>
            <a:r>
              <a:rPr lang="ru-RU" sz="2400" dirty="0"/>
              <a:t> в </a:t>
            </a:r>
            <a:r>
              <a:rPr lang="ru-RU" sz="2400" dirty="0" err="1"/>
              <a:t>Києві</a:t>
            </a:r>
            <a:r>
              <a:rPr lang="ru-RU" sz="2400" dirty="0"/>
              <a:t> 28—31 </a:t>
            </a:r>
            <a:r>
              <a:rPr lang="ru-RU" sz="2400" dirty="0" err="1"/>
              <a:t>жовтня</a:t>
            </a:r>
            <a:r>
              <a:rPr lang="ru-RU" sz="2400" dirty="0"/>
              <a:t> 1917 р. III </a:t>
            </a:r>
            <a:r>
              <a:rPr lang="ru-RU" sz="2400" dirty="0" err="1"/>
              <a:t>Універсал</a:t>
            </a:r>
            <a:r>
              <a:rPr lang="ru-RU" sz="2400" dirty="0"/>
              <a:t> УЦР. </a:t>
            </a:r>
            <a:r>
              <a:rPr lang="ru-RU" sz="2400" dirty="0" err="1"/>
              <a:t>Українська</a:t>
            </a:r>
            <a:r>
              <a:rPr lang="ru-RU" sz="2400" dirty="0"/>
              <a:t> Народна </a:t>
            </a:r>
            <a:r>
              <a:rPr lang="ru-RU" sz="2400" dirty="0" err="1"/>
              <a:t>Республіка</a:t>
            </a:r>
            <a:r>
              <a:rPr lang="ru-RU" sz="2400" dirty="0"/>
              <a:t> (УНР). </a:t>
            </a:r>
            <a:r>
              <a:rPr lang="ru-RU" sz="2400" dirty="0" err="1"/>
              <a:t>Встановлення</a:t>
            </a:r>
            <a:r>
              <a:rPr lang="ru-RU" sz="2400" dirty="0"/>
              <a:t> </a:t>
            </a:r>
            <a:r>
              <a:rPr lang="ru-RU" sz="2400" dirty="0" err="1"/>
              <a:t>кордонів</a:t>
            </a:r>
            <a:r>
              <a:rPr lang="ru-RU" sz="2400" dirty="0"/>
              <a:t>. </a:t>
            </a:r>
            <a:r>
              <a:rPr lang="ru-RU" sz="2400" dirty="0" err="1"/>
              <a:t>Внутрішня</a:t>
            </a:r>
            <a:r>
              <a:rPr lang="ru-RU" sz="2400" dirty="0"/>
              <a:t> та </a:t>
            </a:r>
            <a:r>
              <a:rPr lang="ru-RU" sz="2400" dirty="0" err="1"/>
              <a:t>зовнішня</a:t>
            </a:r>
            <a:r>
              <a:rPr lang="ru-RU" sz="2400" dirty="0"/>
              <a:t> </a:t>
            </a:r>
            <a:r>
              <a:rPr lang="ru-RU" sz="2400" dirty="0" err="1"/>
              <a:t>політика</a:t>
            </a:r>
            <a:r>
              <a:rPr lang="ru-RU" sz="2400" dirty="0"/>
              <a:t> </a:t>
            </a:r>
            <a:r>
              <a:rPr lang="ru-RU" sz="2400" dirty="0" err="1"/>
              <a:t>Центральної</a:t>
            </a:r>
            <a:r>
              <a:rPr lang="ru-RU" sz="2400" dirty="0"/>
              <a:t> Ради. </a:t>
            </a:r>
            <a:r>
              <a:rPr lang="ru-RU" sz="2400" dirty="0" err="1"/>
              <a:t>Події</a:t>
            </a:r>
            <a:r>
              <a:rPr lang="ru-RU" sz="2400" dirty="0"/>
              <a:t> 1917 р. в </a:t>
            </a:r>
            <a:r>
              <a:rPr lang="ru-RU" sz="2400" dirty="0" err="1"/>
              <a:t>Криму</a:t>
            </a:r>
            <a:r>
              <a:rPr lang="ru-RU" sz="2400" dirty="0"/>
              <a:t>. Курултай та </a:t>
            </a:r>
            <a:r>
              <a:rPr lang="ru-RU" sz="2400" dirty="0" err="1"/>
              <a:t>Кримська</a:t>
            </a:r>
            <a:r>
              <a:rPr lang="ru-RU" sz="2400" dirty="0"/>
              <a:t> Народна </a:t>
            </a:r>
            <a:r>
              <a:rPr lang="ru-RU" sz="2400" dirty="0" err="1"/>
              <a:t>Республіка</a:t>
            </a:r>
            <a:r>
              <a:rPr lang="ru-RU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76525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05425" cy="619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1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802" y="0"/>
            <a:ext cx="87111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6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89023"/>
            <a:ext cx="12202825" cy="280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0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Встановлення</a:t>
            </a:r>
            <a:r>
              <a:rPr lang="ru-RU" dirty="0"/>
              <a:t> </a:t>
            </a:r>
            <a:r>
              <a:rPr lang="ru-RU" dirty="0" err="1"/>
              <a:t>кордонів</a:t>
            </a:r>
            <a:r>
              <a:rPr lang="ru-RU" dirty="0"/>
              <a:t>. </a:t>
            </a:r>
            <a:r>
              <a:rPr lang="ru-RU" dirty="0" err="1"/>
              <a:t>Внутрішня</a:t>
            </a:r>
            <a:r>
              <a:rPr lang="ru-RU" dirty="0"/>
              <a:t> та </a:t>
            </a:r>
            <a:r>
              <a:rPr lang="ru-RU" dirty="0" err="1"/>
              <a:t>зовнішня</a:t>
            </a:r>
            <a:r>
              <a:rPr lang="ru-RU" dirty="0"/>
              <a:t> </a:t>
            </a:r>
            <a:r>
              <a:rPr lang="ru-RU" dirty="0" err="1"/>
              <a:t>політика</a:t>
            </a:r>
            <a:r>
              <a:rPr lang="ru-RU" dirty="0"/>
              <a:t> </a:t>
            </a:r>
            <a:r>
              <a:rPr lang="ru-RU" dirty="0" err="1"/>
              <a:t>Центральної</a:t>
            </a:r>
            <a:r>
              <a:rPr lang="ru-RU" dirty="0"/>
              <a:t> Ради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9848" y="2533532"/>
            <a:ext cx="9632496" cy="1587707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Яким Універсалом і коли проголошувалася Українська Народна Республіка?</a:t>
            </a:r>
          </a:p>
          <a:p>
            <a:pPr marL="0" indent="0">
              <a:buNone/>
            </a:pPr>
            <a:r>
              <a:rPr lang="uk-UA" dirty="0" smtClean="0"/>
              <a:t>Якими подіями це було викликано?</a:t>
            </a:r>
          </a:p>
          <a:p>
            <a:pPr marL="0" indent="0">
              <a:buNone/>
            </a:pPr>
            <a:r>
              <a:rPr lang="uk-UA" dirty="0" smtClean="0"/>
              <a:t>Що проголошував Третій Універсал?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845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032" y="-35463"/>
            <a:ext cx="9327373" cy="6893463"/>
          </a:xfrm>
        </p:spPr>
      </p:pic>
    </p:spTree>
    <p:extLst>
      <p:ext uri="{BB962C8B-B14F-4D97-AF65-F5344CB8AC3E}">
        <p14:creationId xmlns:p14="http://schemas.microsoft.com/office/powerpoint/2010/main" val="329879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44" y="0"/>
            <a:ext cx="10223332" cy="6858000"/>
          </a:xfrm>
        </p:spPr>
      </p:pic>
    </p:spTree>
    <p:extLst>
      <p:ext uri="{BB962C8B-B14F-4D97-AF65-F5344CB8AC3E}">
        <p14:creationId xmlns:p14="http://schemas.microsoft.com/office/powerpoint/2010/main" val="106940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Внутрішня політика: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9848" y="2121408"/>
            <a:ext cx="10456744" cy="3970299"/>
          </a:xfrm>
        </p:spPr>
        <p:txBody>
          <a:bodyPr>
            <a:noAutofit/>
          </a:bodyPr>
          <a:lstStyle/>
          <a:p>
            <a:r>
              <a:rPr lang="uk-UA" sz="2400" dirty="0" smtClean="0"/>
              <a:t>8 годинний робочий день</a:t>
            </a:r>
          </a:p>
          <a:p>
            <a:r>
              <a:rPr lang="uk-UA" sz="2400" dirty="0" smtClean="0"/>
              <a:t>Контроль держави над промисловістю і банками</a:t>
            </a:r>
          </a:p>
          <a:p>
            <a:r>
              <a:rPr lang="uk-UA" sz="2400" dirty="0" smtClean="0"/>
              <a:t>Ліквідація поміщицького землеволодіння і передача землі селянам без викупу (землевласників які мають менше 40 десятин землі не </a:t>
            </a:r>
            <a:r>
              <a:rPr lang="uk-UA" sz="2400" dirty="0" err="1" smtClean="0"/>
              <a:t>чипатимуть</a:t>
            </a:r>
            <a:r>
              <a:rPr lang="uk-UA" sz="2400" dirty="0" smtClean="0"/>
              <a:t>, також не підлягали відбиранню землі під виноградниками, хмелем та господарства з високою агрокультурою виробництва)</a:t>
            </a:r>
          </a:p>
          <a:p>
            <a:r>
              <a:rPr lang="uk-UA" sz="2400" dirty="0" smtClean="0">
                <a:solidFill>
                  <a:srgbClr val="0070C0"/>
                </a:solidFill>
              </a:rPr>
              <a:t>* 1 десятина = </a:t>
            </a:r>
            <a:r>
              <a:rPr lang="uk-UA" sz="2400" dirty="0" err="1" smtClean="0">
                <a:solidFill>
                  <a:srgbClr val="0070C0"/>
                </a:solidFill>
              </a:rPr>
              <a:t>прибл</a:t>
            </a:r>
            <a:r>
              <a:rPr lang="uk-UA" sz="2400" dirty="0" smtClean="0">
                <a:solidFill>
                  <a:srgbClr val="0070C0"/>
                </a:solidFill>
              </a:rPr>
              <a:t>. 1 Га</a:t>
            </a:r>
          </a:p>
          <a:p>
            <a:r>
              <a:rPr lang="uk-UA" sz="2400" dirty="0" smtClean="0"/>
              <a:t>Демократичні свободи</a:t>
            </a:r>
          </a:p>
          <a:p>
            <a:r>
              <a:rPr lang="uk-UA" sz="2400" dirty="0" smtClean="0"/>
              <a:t>Скасування смертної кари</a:t>
            </a:r>
          </a:p>
          <a:p>
            <a:r>
              <a:rPr lang="uk-UA" sz="2400" b="1" dirty="0" smtClean="0">
                <a:solidFill>
                  <a:srgbClr val="FF0000"/>
                </a:solidFill>
              </a:rPr>
              <a:t>Рівність прав національних меншин з правами українців</a:t>
            </a:r>
          </a:p>
          <a:p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357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Зовнішня політика Центральної Ради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Домагання визнання Антантою. </a:t>
            </a:r>
            <a:endParaRPr lang="uk-UA" dirty="0"/>
          </a:p>
          <a:p>
            <a:r>
              <a:rPr lang="uk-UA" dirty="0" smtClean="0"/>
              <a:t>*Уряди Франції та Великої Британії в грудні 1917 р. визнали уряд УЦР.</a:t>
            </a:r>
          </a:p>
          <a:p>
            <a:r>
              <a:rPr lang="uk-UA" dirty="0" smtClean="0">
                <a:solidFill>
                  <a:srgbClr val="FF0000"/>
                </a:solidFill>
              </a:rPr>
              <a:t>Чому на вашу думку, Антанта не поспішала з визнанням УНР?</a:t>
            </a:r>
          </a:p>
          <a:p>
            <a:r>
              <a:rPr lang="uk-UA" dirty="0" smtClean="0"/>
              <a:t>Звертання до урядів Кубані, Дону, Сибіру, Криму, Молдавії з пропозицією вступити в переговори з метою утворення федерації. Однак ці надії не виправдалися бо більшовики швидко захоплювали владу на окраїнах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958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Події</a:t>
            </a:r>
            <a:r>
              <a:rPr lang="ru-RU" dirty="0"/>
              <a:t> 1917 р. в </a:t>
            </a:r>
            <a:r>
              <a:rPr lang="ru-RU" dirty="0" err="1"/>
              <a:t>Криму</a:t>
            </a:r>
            <a:r>
              <a:rPr lang="ru-RU" dirty="0"/>
              <a:t>. Курултай та </a:t>
            </a:r>
            <a:r>
              <a:rPr lang="ru-RU" dirty="0" err="1"/>
              <a:t>Кримська</a:t>
            </a:r>
            <a:r>
              <a:rPr lang="ru-RU" dirty="0"/>
              <a:t> Народна </a:t>
            </a:r>
            <a:r>
              <a:rPr lang="ru-RU" dirty="0" err="1"/>
              <a:t>Республіка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9848" y="2314591"/>
            <a:ext cx="10907504" cy="3519539"/>
          </a:xfrm>
        </p:spPr>
        <p:txBody>
          <a:bodyPr>
            <a:normAutofit/>
          </a:bodyPr>
          <a:lstStyle/>
          <a:p>
            <a:pPr>
              <a:lnSpc>
                <a:spcPct val="220000"/>
              </a:lnSpc>
            </a:pPr>
            <a:r>
              <a:rPr lang="ru-RU" b="1" dirty="0" err="1"/>
              <a:t>Кри́мська</a:t>
            </a:r>
            <a:r>
              <a:rPr lang="ru-RU" b="1" dirty="0"/>
              <a:t> </a:t>
            </a:r>
            <a:r>
              <a:rPr lang="ru-RU" b="1" dirty="0" err="1"/>
              <a:t>Наро́дна</a:t>
            </a:r>
            <a:r>
              <a:rPr lang="ru-RU" b="1" dirty="0"/>
              <a:t> </a:t>
            </a:r>
            <a:r>
              <a:rPr lang="ru-RU" b="1" dirty="0" err="1"/>
              <a:t>Респу́бліка</a:t>
            </a:r>
            <a:r>
              <a:rPr lang="ru-RU" dirty="0"/>
              <a:t> </a:t>
            </a:r>
            <a:r>
              <a:rPr lang="ru-RU" dirty="0" smtClean="0"/>
              <a:t>- </a:t>
            </a:r>
            <a:r>
              <a:rPr lang="ar-AE" dirty="0" smtClean="0"/>
              <a:t> </a:t>
            </a:r>
            <a:r>
              <a:rPr lang="ru-RU" dirty="0" err="1"/>
              <a:t>державне</a:t>
            </a:r>
            <a:r>
              <a:rPr lang="ru-RU" dirty="0"/>
              <a:t> </a:t>
            </a:r>
            <a:r>
              <a:rPr lang="ru-RU" dirty="0" err="1"/>
              <a:t>утворення</a:t>
            </a:r>
            <a:r>
              <a:rPr lang="ru-RU" dirty="0"/>
              <a:t> на </a:t>
            </a:r>
            <a:r>
              <a:rPr lang="ru-RU" dirty="0" err="1">
                <a:hlinkClick r:id="rId2" tooltip="Кримський півострів"/>
              </a:rPr>
              <a:t>Кримському</a:t>
            </a:r>
            <a:r>
              <a:rPr lang="ru-RU" dirty="0">
                <a:hlinkClick r:id="rId2" tooltip="Кримський півострів"/>
              </a:rPr>
              <a:t> </a:t>
            </a:r>
            <a:r>
              <a:rPr lang="ru-RU" dirty="0" err="1">
                <a:hlinkClick r:id="rId2" tooltip="Кримський півострів"/>
              </a:rPr>
              <a:t>півострові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проголошено</a:t>
            </a:r>
            <a:r>
              <a:rPr lang="ru-RU" dirty="0"/>
              <a:t> в </a:t>
            </a:r>
            <a:r>
              <a:rPr lang="ru-RU" dirty="0" err="1"/>
              <a:t>грудні</a:t>
            </a:r>
            <a:r>
              <a:rPr lang="ru-RU" dirty="0"/>
              <a:t> 1917. </a:t>
            </a:r>
            <a:r>
              <a:rPr lang="ru-RU" dirty="0" err="1"/>
              <a:t>Фактично</a:t>
            </a:r>
            <a:r>
              <a:rPr lang="ru-RU" dirty="0"/>
              <a:t> </a:t>
            </a:r>
            <a:r>
              <a:rPr lang="ru-RU" dirty="0" err="1"/>
              <a:t>республіка</a:t>
            </a:r>
            <a:r>
              <a:rPr lang="ru-RU" dirty="0"/>
              <a:t> не </a:t>
            </a:r>
            <a:r>
              <a:rPr lang="ru-RU" dirty="0" err="1"/>
              <a:t>відбулася</a:t>
            </a:r>
            <a:r>
              <a:rPr lang="ru-RU" dirty="0"/>
              <a:t>, </a:t>
            </a:r>
            <a:r>
              <a:rPr lang="ru-RU" dirty="0" err="1"/>
              <a:t>оскільки</a:t>
            </a:r>
            <a:r>
              <a:rPr lang="ru-RU" dirty="0"/>
              <a:t> в </a:t>
            </a:r>
            <a:r>
              <a:rPr lang="ru-RU" dirty="0" err="1"/>
              <a:t>січні</a:t>
            </a:r>
            <a:r>
              <a:rPr lang="ru-RU" dirty="0"/>
              <a:t> 1918 </a:t>
            </a:r>
            <a:r>
              <a:rPr lang="ru-RU" dirty="0" err="1"/>
              <a:t>владу</a:t>
            </a:r>
            <a:r>
              <a:rPr lang="ru-RU" dirty="0"/>
              <a:t> на </a:t>
            </a:r>
            <a:r>
              <a:rPr lang="ru-RU" dirty="0" err="1"/>
              <a:t>півострові</a:t>
            </a:r>
            <a:r>
              <a:rPr lang="ru-RU" dirty="0"/>
              <a:t> </a:t>
            </a:r>
            <a:r>
              <a:rPr lang="ru-RU" dirty="0" err="1"/>
              <a:t>захопили</a:t>
            </a:r>
            <a:r>
              <a:rPr lang="ru-RU" dirty="0"/>
              <a:t> </a:t>
            </a:r>
            <a:r>
              <a:rPr lang="ru-RU" dirty="0" err="1"/>
              <a:t>більшовики</a:t>
            </a:r>
            <a:r>
              <a:rPr lang="ru-RU" dirty="0"/>
              <a:t>. </a:t>
            </a:r>
            <a:r>
              <a:rPr lang="ru-RU" dirty="0" err="1"/>
              <a:t>Кримська</a:t>
            </a:r>
            <a:r>
              <a:rPr lang="ru-RU" dirty="0"/>
              <a:t> Народна </a:t>
            </a:r>
            <a:r>
              <a:rPr lang="ru-RU" dirty="0" err="1"/>
              <a:t>республіка</a:t>
            </a:r>
            <a:r>
              <a:rPr lang="ru-RU" dirty="0"/>
              <a:t> </a:t>
            </a:r>
            <a:r>
              <a:rPr lang="ru-RU" dirty="0" err="1"/>
              <a:t>була</a:t>
            </a:r>
            <a:r>
              <a:rPr lang="ru-RU" dirty="0"/>
              <a:t> одним </a:t>
            </a:r>
            <a:r>
              <a:rPr lang="ru-RU" dirty="0" err="1"/>
              <a:t>із</a:t>
            </a:r>
            <a:r>
              <a:rPr lang="ru-RU" dirty="0"/>
              <a:t> перших у </a:t>
            </a:r>
            <a:r>
              <a:rPr lang="ru-RU" dirty="0" err="1"/>
              <a:t>світі</a:t>
            </a:r>
            <a:r>
              <a:rPr lang="ru-RU" dirty="0"/>
              <a:t> </a:t>
            </a:r>
            <a:r>
              <a:rPr lang="ru-RU" dirty="0" err="1"/>
              <a:t>проектів</a:t>
            </a:r>
            <a:r>
              <a:rPr lang="ru-RU" dirty="0"/>
              <a:t> </a:t>
            </a:r>
            <a:r>
              <a:rPr lang="ru-RU" dirty="0" err="1"/>
              <a:t>демократичної</a:t>
            </a:r>
            <a:r>
              <a:rPr lang="ru-RU" dirty="0"/>
              <a:t> </a:t>
            </a:r>
            <a:r>
              <a:rPr lang="ru-RU" dirty="0" err="1"/>
              <a:t>республіки</a:t>
            </a:r>
            <a:r>
              <a:rPr lang="ru-RU" dirty="0"/>
              <a:t> </a:t>
            </a:r>
            <a:r>
              <a:rPr lang="ru-RU" dirty="0" err="1"/>
              <a:t>серед</a:t>
            </a:r>
            <a:r>
              <a:rPr lang="ru-RU" dirty="0"/>
              <a:t> мусульман.</a:t>
            </a:r>
          </a:p>
        </p:txBody>
      </p:sp>
    </p:spTree>
    <p:extLst>
      <p:ext uri="{BB962C8B-B14F-4D97-AF65-F5344CB8AC3E}">
        <p14:creationId xmlns:p14="http://schemas.microsoft.com/office/powerpoint/2010/main" val="344872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9438" y="1613272"/>
            <a:ext cx="5395346" cy="4050792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err="1"/>
              <a:t>Одразу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скинення</a:t>
            </a:r>
            <a:r>
              <a:rPr lang="ru-RU" dirty="0"/>
              <a:t> </a:t>
            </a:r>
            <a:r>
              <a:rPr lang="ru-RU" dirty="0" err="1"/>
              <a:t>царату</a:t>
            </a:r>
            <a:r>
              <a:rPr lang="ru-RU" dirty="0"/>
              <a:t> </a:t>
            </a:r>
            <a:r>
              <a:rPr lang="ru-RU" dirty="0" err="1"/>
              <a:t>кримськотатарська</a:t>
            </a:r>
            <a:r>
              <a:rPr lang="ru-RU" dirty="0"/>
              <a:t> молода </a:t>
            </a:r>
            <a:r>
              <a:rPr lang="ru-RU" dirty="0" err="1"/>
              <a:t>генерація</a:t>
            </a:r>
            <a:r>
              <a:rPr lang="ru-RU" dirty="0"/>
              <a:t>, </a:t>
            </a:r>
            <a:r>
              <a:rPr lang="ru-RU" dirty="0" err="1"/>
              <a:t>значна</a:t>
            </a:r>
            <a:r>
              <a:rPr lang="ru-RU" dirty="0"/>
              <a:t> </a:t>
            </a:r>
            <a:r>
              <a:rPr lang="ru-RU" dirty="0" err="1"/>
              <a:t>частина</a:t>
            </a:r>
            <a:r>
              <a:rPr lang="ru-RU" dirty="0"/>
              <a:t> </a:t>
            </a:r>
            <a:r>
              <a:rPr lang="ru-RU" dirty="0" err="1"/>
              <a:t>якої</a:t>
            </a:r>
            <a:r>
              <a:rPr lang="ru-RU" dirty="0"/>
              <a:t> </a:t>
            </a:r>
            <a:r>
              <a:rPr lang="ru-RU" dirty="0" err="1"/>
              <a:t>тим</a:t>
            </a:r>
            <a:r>
              <a:rPr lang="ru-RU" dirty="0"/>
              <a:t>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іншим</a:t>
            </a:r>
            <a:r>
              <a:rPr lang="ru-RU" dirty="0"/>
              <a:t> чином </a:t>
            </a:r>
            <a:r>
              <a:rPr lang="ru-RU" dirty="0" err="1"/>
              <a:t>пройшла</a:t>
            </a:r>
            <a:r>
              <a:rPr lang="ru-RU" dirty="0"/>
              <a:t> школу </a:t>
            </a:r>
            <a:r>
              <a:rPr lang="ru-RU" dirty="0" err="1"/>
              <a:t>Першої</a:t>
            </a:r>
            <a:r>
              <a:rPr lang="ru-RU" dirty="0"/>
              <a:t> </a:t>
            </a:r>
            <a:r>
              <a:rPr lang="ru-RU" dirty="0" err="1"/>
              <a:t>світової</a:t>
            </a:r>
            <a:r>
              <a:rPr lang="ru-RU" dirty="0"/>
              <a:t> </a:t>
            </a:r>
            <a:r>
              <a:rPr lang="ru-RU" dirty="0" err="1"/>
              <a:t>війни</a:t>
            </a:r>
            <a:r>
              <a:rPr lang="ru-RU" dirty="0"/>
              <a:t>, </a:t>
            </a:r>
            <a:r>
              <a:rPr lang="ru-RU" dirty="0" err="1"/>
              <a:t>спробувала</a:t>
            </a:r>
            <a:r>
              <a:rPr lang="ru-RU" dirty="0"/>
              <a:t> </a:t>
            </a:r>
            <a:r>
              <a:rPr lang="ru-RU" dirty="0" err="1"/>
              <a:t>приєднатися</a:t>
            </a:r>
            <a:r>
              <a:rPr lang="ru-RU" dirty="0"/>
              <a:t> до </a:t>
            </a:r>
            <a:r>
              <a:rPr lang="ru-RU" dirty="0" err="1"/>
              <a:t>руху</a:t>
            </a:r>
            <a:r>
              <a:rPr lang="ru-RU" dirty="0"/>
              <a:t> рад — </a:t>
            </a:r>
            <a:r>
              <a:rPr lang="ru-RU" dirty="0" err="1"/>
              <a:t>найпопулярніших</a:t>
            </a:r>
            <a:r>
              <a:rPr lang="ru-RU" dirty="0"/>
              <a:t> </a:t>
            </a:r>
            <a:r>
              <a:rPr lang="ru-RU" dirty="0" err="1"/>
              <a:t>тоді</a:t>
            </a:r>
            <a:r>
              <a:rPr lang="ru-RU" dirty="0"/>
              <a:t> на </a:t>
            </a:r>
            <a:r>
              <a:rPr lang="ru-RU" dirty="0" err="1"/>
              <a:t>місцях</a:t>
            </a:r>
            <a:r>
              <a:rPr lang="ru-RU" dirty="0"/>
              <a:t> </a:t>
            </a:r>
            <a:r>
              <a:rPr lang="ru-RU" dirty="0" err="1"/>
              <a:t>самочинних</a:t>
            </a:r>
            <a:r>
              <a:rPr lang="ru-RU" dirty="0"/>
              <a:t> </a:t>
            </a:r>
            <a:r>
              <a:rPr lang="ru-RU" dirty="0" err="1"/>
              <a:t>органів</a:t>
            </a:r>
            <a:r>
              <a:rPr lang="ru-RU" dirty="0"/>
              <a:t> </a:t>
            </a:r>
            <a:r>
              <a:rPr lang="ru-RU" dirty="0" err="1"/>
              <a:t>революційного</a:t>
            </a:r>
            <a:r>
              <a:rPr lang="ru-RU" dirty="0"/>
              <a:t> </a:t>
            </a:r>
            <a:r>
              <a:rPr lang="ru-RU" dirty="0" err="1"/>
              <a:t>самоврядування</a:t>
            </a:r>
            <a:r>
              <a:rPr lang="ru-RU" dirty="0"/>
              <a:t>. Але як </a:t>
            </a:r>
            <a:r>
              <a:rPr lang="ru-RU" dirty="0" err="1"/>
              <a:t>Сімферопольська</a:t>
            </a:r>
            <a:r>
              <a:rPr lang="ru-RU" dirty="0"/>
              <a:t>, так і </a:t>
            </a:r>
            <a:r>
              <a:rPr lang="ru-RU" dirty="0" err="1"/>
              <a:t>інші</a:t>
            </a:r>
            <a:r>
              <a:rPr lang="ru-RU" dirty="0"/>
              <a:t> ради на </a:t>
            </a:r>
            <a:r>
              <a:rPr lang="ru-RU" dirty="0" err="1"/>
              <a:t>півострові</a:t>
            </a:r>
            <a:r>
              <a:rPr lang="ru-RU" dirty="0"/>
              <a:t> </a:t>
            </a:r>
            <a:r>
              <a:rPr lang="ru-RU" dirty="0" err="1"/>
              <a:t>відмовили</a:t>
            </a:r>
            <a:r>
              <a:rPr lang="ru-RU" dirty="0"/>
              <a:t> </a:t>
            </a:r>
            <a:r>
              <a:rPr lang="ru-RU" dirty="0" err="1"/>
              <a:t>їм</a:t>
            </a:r>
            <a:r>
              <a:rPr lang="ru-RU" dirty="0"/>
              <a:t>, </a:t>
            </a:r>
            <a:r>
              <a:rPr lang="ru-RU" dirty="0" err="1"/>
              <a:t>бо</a:t>
            </a:r>
            <a:r>
              <a:rPr lang="ru-RU" dirty="0"/>
              <a:t> не надавали </a:t>
            </a:r>
            <a:r>
              <a:rPr lang="ru-RU" dirty="0" err="1"/>
              <a:t>представництва</a:t>
            </a:r>
            <a:r>
              <a:rPr lang="ru-RU" dirty="0"/>
              <a:t> </a:t>
            </a:r>
            <a:r>
              <a:rPr lang="ru-RU" dirty="0" err="1"/>
              <a:t>національним</a:t>
            </a:r>
            <a:r>
              <a:rPr lang="ru-RU" dirty="0"/>
              <a:t> </a:t>
            </a:r>
            <a:r>
              <a:rPr lang="ru-RU" dirty="0" err="1"/>
              <a:t>організаціям</a:t>
            </a:r>
            <a:r>
              <a:rPr lang="ru-RU" dirty="0"/>
              <a:t>, </a:t>
            </a:r>
            <a:r>
              <a:rPr lang="ru-RU" dirty="0" err="1"/>
              <a:t>лише</a:t>
            </a:r>
            <a:r>
              <a:rPr lang="ru-RU" dirty="0"/>
              <a:t> на </a:t>
            </a:r>
            <a:r>
              <a:rPr lang="ru-RU" dirty="0" err="1"/>
              <a:t>загальних</a:t>
            </a:r>
            <a:r>
              <a:rPr lang="ru-RU" dirty="0"/>
              <a:t> засадах,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імені</a:t>
            </a:r>
            <a:r>
              <a:rPr lang="ru-RU" dirty="0"/>
              <a:t> фабрик, </a:t>
            </a:r>
            <a:r>
              <a:rPr lang="ru-RU" dirty="0" err="1"/>
              <a:t>заводів</a:t>
            </a:r>
            <a:r>
              <a:rPr lang="ru-RU" dirty="0"/>
              <a:t>, </a:t>
            </a:r>
            <a:r>
              <a:rPr lang="ru-RU" dirty="0" err="1"/>
              <a:t>військових</a:t>
            </a:r>
            <a:r>
              <a:rPr lang="ru-RU" dirty="0"/>
              <a:t> </a:t>
            </a:r>
            <a:r>
              <a:rPr lang="ru-RU" dirty="0" err="1"/>
              <a:t>частин</a:t>
            </a:r>
            <a:r>
              <a:rPr lang="ru-RU" dirty="0"/>
              <a:t> </a:t>
            </a:r>
            <a:r>
              <a:rPr lang="ru-RU" dirty="0" err="1"/>
              <a:t>тощо</a:t>
            </a:r>
            <a:r>
              <a:rPr lang="ru-RU" dirty="0"/>
              <a:t>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4866"/>
            <a:ext cx="6779438" cy="484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47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План уроку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Прихід до </a:t>
            </a:r>
            <a:r>
              <a:rPr lang="ru-RU" dirty="0" err="1"/>
              <a:t>влади</a:t>
            </a:r>
            <a:r>
              <a:rPr lang="ru-RU" dirty="0"/>
              <a:t> </a:t>
            </a:r>
            <a:r>
              <a:rPr lang="ru-RU" dirty="0" err="1"/>
              <a:t>більшовиків</a:t>
            </a:r>
            <a:r>
              <a:rPr lang="ru-RU" dirty="0"/>
              <a:t> у </a:t>
            </a:r>
            <a:r>
              <a:rPr lang="ru-RU" dirty="0" err="1"/>
              <a:t>Росії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err="1" smtClean="0"/>
              <a:t>Боротьба</a:t>
            </a:r>
            <a:r>
              <a:rPr lang="ru-RU" dirty="0" smtClean="0"/>
              <a:t> </a:t>
            </a:r>
            <a:r>
              <a:rPr lang="ru-RU" dirty="0"/>
              <a:t>за </a:t>
            </a:r>
            <a:r>
              <a:rPr lang="ru-RU" dirty="0" err="1"/>
              <a:t>владу</a:t>
            </a:r>
            <a:r>
              <a:rPr lang="ru-RU" dirty="0"/>
              <a:t> в </a:t>
            </a:r>
            <a:r>
              <a:rPr lang="ru-RU" dirty="0" err="1"/>
              <a:t>Києві</a:t>
            </a:r>
            <a:r>
              <a:rPr lang="ru-RU" dirty="0"/>
              <a:t> 28—31 </a:t>
            </a:r>
            <a:r>
              <a:rPr lang="ru-RU" dirty="0" err="1"/>
              <a:t>жовтня</a:t>
            </a:r>
            <a:r>
              <a:rPr lang="ru-RU" dirty="0"/>
              <a:t> 1917 р. </a:t>
            </a:r>
            <a:endParaRPr lang="ru-RU" dirty="0" smtClean="0"/>
          </a:p>
          <a:p>
            <a:r>
              <a:rPr lang="ru-RU" dirty="0" smtClean="0"/>
              <a:t>III </a:t>
            </a:r>
            <a:r>
              <a:rPr lang="ru-RU" dirty="0" err="1"/>
              <a:t>Універсал</a:t>
            </a:r>
            <a:r>
              <a:rPr lang="ru-RU" dirty="0"/>
              <a:t> УЦР. </a:t>
            </a:r>
            <a:r>
              <a:rPr lang="ru-RU" dirty="0" err="1"/>
              <a:t>Українська</a:t>
            </a:r>
            <a:r>
              <a:rPr lang="ru-RU" dirty="0"/>
              <a:t> Народна </a:t>
            </a:r>
            <a:r>
              <a:rPr lang="ru-RU" dirty="0" err="1"/>
              <a:t>Республіка</a:t>
            </a:r>
            <a:r>
              <a:rPr lang="ru-RU" dirty="0"/>
              <a:t> (УНР). </a:t>
            </a:r>
            <a:endParaRPr lang="ru-RU" dirty="0" smtClean="0"/>
          </a:p>
          <a:p>
            <a:r>
              <a:rPr lang="ru-RU" dirty="0" err="1" smtClean="0"/>
              <a:t>Встановлення</a:t>
            </a:r>
            <a:r>
              <a:rPr lang="ru-RU" dirty="0" smtClean="0"/>
              <a:t> </a:t>
            </a:r>
            <a:r>
              <a:rPr lang="ru-RU" dirty="0" err="1"/>
              <a:t>кордонів</a:t>
            </a:r>
            <a:r>
              <a:rPr lang="ru-RU" dirty="0"/>
              <a:t>. </a:t>
            </a:r>
            <a:r>
              <a:rPr lang="ru-RU" dirty="0" err="1"/>
              <a:t>Внутрішня</a:t>
            </a:r>
            <a:r>
              <a:rPr lang="ru-RU" dirty="0"/>
              <a:t> та </a:t>
            </a:r>
            <a:r>
              <a:rPr lang="ru-RU" dirty="0" err="1"/>
              <a:t>зовнішня</a:t>
            </a:r>
            <a:r>
              <a:rPr lang="ru-RU" dirty="0"/>
              <a:t> </a:t>
            </a:r>
            <a:r>
              <a:rPr lang="ru-RU" dirty="0" err="1"/>
              <a:t>політика</a:t>
            </a:r>
            <a:r>
              <a:rPr lang="ru-RU" dirty="0"/>
              <a:t> </a:t>
            </a:r>
            <a:r>
              <a:rPr lang="ru-RU" dirty="0" err="1"/>
              <a:t>Центральної</a:t>
            </a:r>
            <a:r>
              <a:rPr lang="ru-RU" dirty="0"/>
              <a:t> Ради. </a:t>
            </a:r>
            <a:endParaRPr lang="ru-RU" dirty="0" smtClean="0"/>
          </a:p>
          <a:p>
            <a:r>
              <a:rPr lang="ru-RU" dirty="0" err="1" smtClean="0"/>
              <a:t>Події</a:t>
            </a:r>
            <a:r>
              <a:rPr lang="ru-RU" dirty="0" smtClean="0"/>
              <a:t> 1917 р. в </a:t>
            </a:r>
            <a:r>
              <a:rPr lang="ru-RU" dirty="0" err="1" smtClean="0"/>
              <a:t>Криму</a:t>
            </a:r>
            <a:r>
              <a:rPr lang="ru-RU" dirty="0" smtClean="0"/>
              <a:t>. Курултай та </a:t>
            </a:r>
            <a:r>
              <a:rPr lang="ru-RU" dirty="0" err="1" smtClean="0"/>
              <a:t>Кримська</a:t>
            </a:r>
            <a:r>
              <a:rPr lang="ru-RU" dirty="0" smtClean="0"/>
              <a:t> Народна </a:t>
            </a:r>
            <a:r>
              <a:rPr lang="ru-RU" dirty="0" err="1" smtClean="0"/>
              <a:t>Республіка</a:t>
            </a:r>
            <a:r>
              <a:rPr lang="ru-RU" dirty="0" smtClean="0"/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518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3932" y="99425"/>
            <a:ext cx="4867313" cy="3944541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dirty="0"/>
              <a:t>У </a:t>
            </a:r>
            <a:r>
              <a:rPr lang="ru-RU" dirty="0" err="1"/>
              <a:t>квітні</a:t>
            </a:r>
            <a:r>
              <a:rPr lang="ru-RU" dirty="0"/>
              <a:t> у </a:t>
            </a:r>
            <a:r>
              <a:rPr lang="ru-RU" dirty="0" err="1">
                <a:hlinkClick r:id="rId4" tooltip="Сімферополь"/>
              </a:rPr>
              <a:t>Сімферополі</a:t>
            </a:r>
            <a:r>
              <a:rPr lang="ru-RU" dirty="0"/>
              <a:t> 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скликаний</a:t>
            </a:r>
            <a:r>
              <a:rPr lang="ru-RU" dirty="0"/>
              <a:t> </a:t>
            </a:r>
            <a:r>
              <a:rPr lang="ru-RU" dirty="0" err="1"/>
              <a:t>З'їзд</a:t>
            </a:r>
            <a:r>
              <a:rPr lang="ru-RU" dirty="0"/>
              <a:t> мусульман </a:t>
            </a:r>
            <a:r>
              <a:rPr lang="ru-RU" dirty="0" err="1"/>
              <a:t>Криму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обрав</a:t>
            </a:r>
            <a:r>
              <a:rPr lang="ru-RU" dirty="0"/>
              <a:t> </a:t>
            </a:r>
            <a:r>
              <a:rPr lang="ru-RU" dirty="0" err="1"/>
              <a:t>Мусульманський</a:t>
            </a:r>
            <a:r>
              <a:rPr lang="ru-RU" dirty="0"/>
              <a:t> </a:t>
            </a:r>
            <a:r>
              <a:rPr lang="ru-RU" dirty="0" err="1"/>
              <a:t>виконавчий</a:t>
            </a:r>
            <a:r>
              <a:rPr lang="ru-RU" dirty="0"/>
              <a:t> </a:t>
            </a:r>
            <a:r>
              <a:rPr lang="ru-RU" dirty="0" err="1"/>
              <a:t>комітет</a:t>
            </a:r>
            <a:r>
              <a:rPr lang="ru-RU" dirty="0"/>
              <a:t>.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очолив</a:t>
            </a:r>
            <a:r>
              <a:rPr lang="ru-RU" dirty="0"/>
              <a:t> </a:t>
            </a:r>
            <a:r>
              <a:rPr lang="ru-RU" dirty="0" err="1"/>
              <a:t>щойно</a:t>
            </a:r>
            <a:r>
              <a:rPr lang="ru-RU" dirty="0"/>
              <a:t> </a:t>
            </a:r>
            <a:r>
              <a:rPr lang="ru-RU" dirty="0" err="1"/>
              <a:t>призначений</a:t>
            </a:r>
            <a:r>
              <a:rPr lang="ru-RU" dirty="0"/>
              <a:t> </a:t>
            </a:r>
            <a:r>
              <a:rPr lang="ru-RU" dirty="0" err="1"/>
              <a:t>цим</a:t>
            </a:r>
            <a:r>
              <a:rPr lang="ru-RU" dirty="0"/>
              <a:t> же </a:t>
            </a:r>
            <a:r>
              <a:rPr lang="ru-RU" dirty="0" err="1"/>
              <a:t>з'їздом</a:t>
            </a:r>
            <a:r>
              <a:rPr lang="ru-RU" dirty="0"/>
              <a:t> на посаду </a:t>
            </a:r>
            <a:r>
              <a:rPr lang="ru-RU" dirty="0" err="1"/>
              <a:t>муфтія</a:t>
            </a:r>
            <a:r>
              <a:rPr lang="ru-RU" dirty="0"/>
              <a:t> 32-річний богослов, юрист і </a:t>
            </a:r>
            <a:r>
              <a:rPr lang="ru-RU" dirty="0" err="1"/>
              <a:t>публіцист</a:t>
            </a:r>
            <a:r>
              <a:rPr lang="ru-RU" dirty="0"/>
              <a:t> </a:t>
            </a:r>
            <a:r>
              <a:rPr lang="ru-RU" dirty="0" err="1">
                <a:hlinkClick r:id="rId5" tooltip="Челебіджіхан Номан"/>
              </a:rPr>
              <a:t>Номан</a:t>
            </a:r>
            <a:r>
              <a:rPr lang="ru-RU" dirty="0">
                <a:hlinkClick r:id="rId5" tooltip="Челебіджіхан Номан"/>
              </a:rPr>
              <a:t> </a:t>
            </a:r>
            <a:r>
              <a:rPr lang="ru-RU" dirty="0" err="1">
                <a:hlinkClick r:id="rId5" tooltip="Челебіджіхан Номан"/>
              </a:rPr>
              <a:t>Челебіджіхан</a:t>
            </a:r>
            <a:r>
              <a:rPr lang="ru-RU" dirty="0"/>
              <a:t>.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і автором </a:t>
            </a:r>
            <a:r>
              <a:rPr lang="ru-RU" dirty="0" err="1"/>
              <a:t>кримськотатарського</a:t>
            </a:r>
            <a:r>
              <a:rPr lang="ru-RU" dirty="0"/>
              <a:t> </a:t>
            </a:r>
            <a:r>
              <a:rPr lang="ru-RU" dirty="0" err="1"/>
              <a:t>національного</a:t>
            </a:r>
            <a:r>
              <a:rPr lang="ru-RU" dirty="0"/>
              <a:t> </a:t>
            </a:r>
            <a:r>
              <a:rPr lang="ru-RU" dirty="0" err="1"/>
              <a:t>гімну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назвою</a:t>
            </a:r>
            <a:r>
              <a:rPr lang="ru-RU" dirty="0" err="1">
                <a:hlinkClick r:id="rId6" tooltip="Гімн кримських татар"/>
              </a:rPr>
              <a:t>«Я</a:t>
            </a:r>
            <a:r>
              <a:rPr lang="ru-RU" dirty="0">
                <a:hlinkClick r:id="rId6" tooltip="Гімн кримських татар"/>
              </a:rPr>
              <a:t> </a:t>
            </a:r>
            <a:r>
              <a:rPr lang="ru-RU" dirty="0" err="1">
                <a:hlinkClick r:id="rId6" tooltip="Гімн кримських татар"/>
              </a:rPr>
              <a:t>присягнувся</a:t>
            </a:r>
            <a:r>
              <a:rPr lang="ru-RU" dirty="0">
                <a:hlinkClick r:id="rId6" tooltip="Гімн кримських татар"/>
              </a:rPr>
              <a:t>»</a:t>
            </a:r>
            <a:r>
              <a:rPr lang="ru-RU" dirty="0"/>
              <a:t>. </a:t>
            </a:r>
            <a:r>
              <a:rPr lang="ru-RU" dirty="0" err="1"/>
              <a:t>Ішла</a:t>
            </a:r>
            <a:r>
              <a:rPr lang="ru-RU" dirty="0"/>
              <a:t> </a:t>
            </a:r>
            <a:r>
              <a:rPr lang="ru-RU" dirty="0">
                <a:hlinkClick r:id="rId7" tooltip="Перша світова війна"/>
              </a:rPr>
              <a:t>1 </a:t>
            </a:r>
            <a:r>
              <a:rPr lang="ru-RU" dirty="0" err="1">
                <a:hlinkClick r:id="rId7" tooltip="Перша світова війна"/>
              </a:rPr>
              <a:t>світова</a:t>
            </a:r>
            <a:r>
              <a:rPr lang="ru-RU" dirty="0">
                <a:hlinkClick r:id="rId7" tooltip="Перша світова війна"/>
              </a:rPr>
              <a:t> </a:t>
            </a:r>
            <a:r>
              <a:rPr lang="ru-RU" dirty="0" err="1">
                <a:hlinkClick r:id="rId7" tooltip="Перша світова війна"/>
              </a:rPr>
              <a:t>війна</a:t>
            </a:r>
            <a:r>
              <a:rPr lang="ru-RU" dirty="0"/>
              <a:t>, і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перебував</a:t>
            </a:r>
            <a:r>
              <a:rPr lang="ru-RU" dirty="0"/>
              <a:t> у </a:t>
            </a:r>
            <a:r>
              <a:rPr lang="ru-RU" dirty="0" err="1"/>
              <a:t>складі</a:t>
            </a:r>
            <a:r>
              <a:rPr lang="ru-RU" dirty="0"/>
              <a:t> </a:t>
            </a:r>
            <a:r>
              <a:rPr lang="ru-RU" dirty="0" err="1"/>
              <a:t>діючої</a:t>
            </a:r>
            <a:r>
              <a:rPr lang="ru-RU" dirty="0"/>
              <a:t> </a:t>
            </a:r>
            <a:r>
              <a:rPr lang="ru-RU" dirty="0" err="1"/>
              <a:t>армії</a:t>
            </a:r>
            <a:r>
              <a:rPr lang="ru-RU" dirty="0"/>
              <a:t> та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обраний</a:t>
            </a:r>
            <a:r>
              <a:rPr lang="ru-RU" dirty="0"/>
              <a:t> на свою посаду заочно. Так само заочно на посаду </a:t>
            </a:r>
            <a:r>
              <a:rPr lang="ru-RU" dirty="0" err="1"/>
              <a:t>голови</a:t>
            </a:r>
            <a:r>
              <a:rPr lang="ru-RU" dirty="0"/>
              <a:t> </a:t>
            </a:r>
            <a:r>
              <a:rPr lang="ru-RU" dirty="0" err="1"/>
              <a:t>вакуфної</a:t>
            </a:r>
            <a:r>
              <a:rPr lang="ru-RU" dirty="0"/>
              <a:t> </a:t>
            </a:r>
            <a:r>
              <a:rPr lang="ru-RU" dirty="0" err="1"/>
              <a:t>комісії</a:t>
            </a:r>
            <a:r>
              <a:rPr lang="ru-RU" dirty="0"/>
              <a:t> </a:t>
            </a:r>
            <a:r>
              <a:rPr lang="ru-RU" dirty="0" err="1"/>
              <a:t>обрали</a:t>
            </a:r>
            <a:r>
              <a:rPr lang="ru-RU" dirty="0"/>
              <a:t> </a:t>
            </a:r>
            <a:r>
              <a:rPr lang="ru-RU" dirty="0" err="1"/>
              <a:t>іншого</a:t>
            </a:r>
            <a:r>
              <a:rPr lang="ru-RU" dirty="0"/>
              <a:t> </a:t>
            </a:r>
            <a:r>
              <a:rPr lang="ru-RU" dirty="0" err="1"/>
              <a:t>офіцера</a:t>
            </a:r>
            <a:r>
              <a:rPr lang="ru-RU" dirty="0"/>
              <a:t>-фронтовика — 28-річного юриста </a:t>
            </a:r>
            <a:r>
              <a:rPr lang="ru-RU" dirty="0" err="1">
                <a:hlinkClick r:id="rId8" tooltip="Джафер Сейдамет"/>
              </a:rPr>
              <a:t>Джафера</a:t>
            </a:r>
            <a:r>
              <a:rPr lang="ru-RU" dirty="0">
                <a:hlinkClick r:id="rId8" tooltip="Джафер Сейдамет"/>
              </a:rPr>
              <a:t> </a:t>
            </a:r>
            <a:r>
              <a:rPr lang="ru-RU" dirty="0" err="1">
                <a:hlinkClick r:id="rId8" tooltip="Джафер Сейдамет"/>
              </a:rPr>
              <a:t>Сейдамета</a:t>
            </a:r>
            <a:r>
              <a:rPr lang="ru-RU" dirty="0"/>
              <a:t>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081838" y="6323527"/>
            <a:ext cx="2385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 err="1">
                <a:hlinkClick r:id="rId9" tooltip="Номан Челебіджіхан"/>
              </a:rPr>
              <a:t>Номан</a:t>
            </a:r>
            <a:r>
              <a:rPr lang="ru-RU" u="sng" dirty="0">
                <a:hlinkClick r:id="rId9" tooltip="Номан Челебіджіхан"/>
              </a:rPr>
              <a:t> </a:t>
            </a:r>
            <a:r>
              <a:rPr lang="ru-RU" u="sng" dirty="0" err="1">
                <a:hlinkClick r:id="rId9" tooltip="Номан Челебіджіхан"/>
              </a:rPr>
              <a:t>Челебіджіхан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020" y="0"/>
            <a:ext cx="4613980" cy="6858000"/>
          </a:xfrm>
          <a:prstGeom prst="rect">
            <a:avLst/>
          </a:prstGeom>
        </p:spPr>
      </p:pic>
      <p:pic>
        <p:nvPicPr>
          <p:cNvPr id="6" name="Gimn_Krymskotatarskogo_naroda_-_Ant_Etkenmen_Ya_poklyalsya__muzofon.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08324" y="5252296"/>
            <a:ext cx="6096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66755" y="4652149"/>
            <a:ext cx="2511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Гімн «Я присягнувся»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1" y="4042621"/>
            <a:ext cx="2136841" cy="26502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31076" y="5396248"/>
            <a:ext cx="2204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 smtClean="0"/>
              <a:t>Джафер</a:t>
            </a:r>
            <a:r>
              <a:rPr lang="uk-UA" dirty="0" smtClean="0"/>
              <a:t> </a:t>
            </a:r>
            <a:r>
              <a:rPr lang="uk-UA" dirty="0" err="1" smtClean="0"/>
              <a:t>Сейдамет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1578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1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7425" y="253970"/>
            <a:ext cx="5255482" cy="585061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b="1" dirty="0" err="1"/>
              <a:t>Мусвиконком</a:t>
            </a:r>
            <a:r>
              <a:rPr lang="ru-RU" b="1" dirty="0"/>
              <a:t> </a:t>
            </a:r>
            <a:r>
              <a:rPr lang="ru-RU" b="1" dirty="0" err="1"/>
              <a:t>спочатку</a:t>
            </a:r>
            <a:r>
              <a:rPr lang="ru-RU" b="1" dirty="0"/>
              <a:t> не </a:t>
            </a:r>
            <a:r>
              <a:rPr lang="ru-RU" b="1" dirty="0" err="1"/>
              <a:t>мав</a:t>
            </a:r>
            <a:r>
              <a:rPr lang="ru-RU" b="1" dirty="0"/>
              <a:t> </a:t>
            </a:r>
            <a:r>
              <a:rPr lang="ru-RU" b="1" dirty="0" err="1"/>
              <a:t>намірів</a:t>
            </a:r>
            <a:r>
              <a:rPr lang="ru-RU" b="1" dirty="0"/>
              <a:t> </a:t>
            </a:r>
            <a:r>
              <a:rPr lang="ru-RU" b="1" dirty="0" err="1"/>
              <a:t>ставати</a:t>
            </a:r>
            <a:r>
              <a:rPr lang="ru-RU" b="1" dirty="0"/>
              <a:t> </a:t>
            </a:r>
            <a:r>
              <a:rPr lang="ru-RU" b="1" dirty="0" err="1"/>
              <a:t>суто</a:t>
            </a:r>
            <a:r>
              <a:rPr lang="ru-RU" b="1" dirty="0"/>
              <a:t> </a:t>
            </a:r>
            <a:r>
              <a:rPr lang="ru-RU" b="1" dirty="0" err="1"/>
              <a:t>владним</a:t>
            </a:r>
            <a:r>
              <a:rPr lang="ru-RU" b="1" dirty="0"/>
              <a:t> органом. За словами </a:t>
            </a:r>
            <a:r>
              <a:rPr lang="ru-RU" b="1" dirty="0" err="1"/>
              <a:t>його</a:t>
            </a:r>
            <a:r>
              <a:rPr lang="ru-RU" b="1" dirty="0"/>
              <a:t> секретаря </a:t>
            </a:r>
            <a:r>
              <a:rPr lang="ru-RU" b="1" dirty="0" err="1">
                <a:hlinkClick r:id="rId2" tooltip="Боданінський Алі Абдурефійович"/>
              </a:rPr>
              <a:t>Алі</a:t>
            </a:r>
            <a:r>
              <a:rPr lang="ru-RU" b="1" dirty="0">
                <a:hlinkClick r:id="rId2" tooltip="Боданінський Алі Абдурефійович"/>
              </a:rPr>
              <a:t> </a:t>
            </a:r>
            <a:r>
              <a:rPr lang="ru-RU" b="1" dirty="0" err="1">
                <a:hlinkClick r:id="rId2" tooltip="Боданінський Алі Абдурефійович"/>
              </a:rPr>
              <a:t>Боданинського</a:t>
            </a:r>
            <a:r>
              <a:rPr lang="ru-RU" b="1" dirty="0"/>
              <a:t>, </a:t>
            </a:r>
            <a:r>
              <a:rPr lang="ru-RU" b="1" dirty="0" err="1"/>
              <a:t>головним</a:t>
            </a:r>
            <a:r>
              <a:rPr lang="ru-RU" b="1" dirty="0"/>
              <a:t> </a:t>
            </a:r>
            <a:r>
              <a:rPr lang="ru-RU" b="1" dirty="0" err="1"/>
              <a:t>завданням</a:t>
            </a:r>
            <a:r>
              <a:rPr lang="ru-RU" b="1" dirty="0"/>
              <a:t> </a:t>
            </a:r>
            <a:r>
              <a:rPr lang="ru-RU" b="1" dirty="0" err="1"/>
              <a:t>було</a:t>
            </a:r>
            <a:r>
              <a:rPr lang="ru-RU" b="1" dirty="0"/>
              <a:t> «</a:t>
            </a:r>
            <a:r>
              <a:rPr lang="ru-RU" b="1" dirty="0" err="1"/>
              <a:t>неухильне</a:t>
            </a:r>
            <a:r>
              <a:rPr lang="ru-RU" b="1" dirty="0"/>
              <a:t> </a:t>
            </a:r>
            <a:r>
              <a:rPr lang="ru-RU" b="1" dirty="0" err="1"/>
              <a:t>прагнення</a:t>
            </a:r>
            <a:r>
              <a:rPr lang="ru-RU" b="1" dirty="0"/>
              <a:t> до </a:t>
            </a:r>
            <a:r>
              <a:rPr lang="ru-RU" b="1" dirty="0" err="1"/>
              <a:t>організації</a:t>
            </a:r>
            <a:r>
              <a:rPr lang="ru-RU" b="1" dirty="0"/>
              <a:t> </a:t>
            </a:r>
            <a:r>
              <a:rPr lang="ru-RU" b="1" dirty="0" err="1"/>
              <a:t>демократичних</a:t>
            </a:r>
            <a:r>
              <a:rPr lang="ru-RU" b="1" dirty="0"/>
              <a:t> </a:t>
            </a:r>
            <a:r>
              <a:rPr lang="ru-RU" b="1" dirty="0" err="1"/>
              <a:t>кримськотатарських</a:t>
            </a:r>
            <a:r>
              <a:rPr lang="ru-RU" b="1" dirty="0"/>
              <a:t> </a:t>
            </a:r>
            <a:r>
              <a:rPr lang="ru-RU" b="1" dirty="0" err="1"/>
              <a:t>мас</a:t>
            </a:r>
            <a:r>
              <a:rPr lang="ru-RU" b="1" dirty="0"/>
              <a:t>, </a:t>
            </a:r>
            <a:r>
              <a:rPr lang="ru-RU" b="1" dirty="0" err="1"/>
              <a:t>прагнення</a:t>
            </a:r>
            <a:r>
              <a:rPr lang="ru-RU" b="1" dirty="0"/>
              <a:t> до </a:t>
            </a:r>
            <a:r>
              <a:rPr lang="ru-RU" b="1" dirty="0" err="1"/>
              <a:t>впровадження</a:t>
            </a:r>
            <a:r>
              <a:rPr lang="ru-RU" b="1" dirty="0"/>
              <a:t> </a:t>
            </a:r>
            <a:r>
              <a:rPr lang="ru-RU" b="1" dirty="0" err="1"/>
              <a:t>серед</a:t>
            </a:r>
            <a:r>
              <a:rPr lang="ru-RU" b="1" dirty="0"/>
              <a:t> них </a:t>
            </a:r>
            <a:r>
              <a:rPr lang="ru-RU" b="1" dirty="0" err="1"/>
              <a:t>свідомого</a:t>
            </a:r>
            <a:r>
              <a:rPr lang="ru-RU" b="1" dirty="0"/>
              <a:t> і </a:t>
            </a:r>
            <a:r>
              <a:rPr lang="ru-RU" b="1" dirty="0" err="1"/>
              <a:t>відданого</a:t>
            </a:r>
            <a:r>
              <a:rPr lang="ru-RU" b="1" dirty="0"/>
              <a:t> </a:t>
            </a:r>
            <a:r>
              <a:rPr lang="ru-RU" b="1" dirty="0" err="1"/>
              <a:t>ставлення</a:t>
            </a:r>
            <a:r>
              <a:rPr lang="ru-RU" b="1" dirty="0"/>
              <a:t> до </a:t>
            </a:r>
            <a:r>
              <a:rPr lang="ru-RU" b="1" dirty="0" err="1"/>
              <a:t>ідей</a:t>
            </a:r>
            <a:r>
              <a:rPr lang="ru-RU" b="1" dirty="0"/>
              <a:t> </a:t>
            </a:r>
            <a:r>
              <a:rPr lang="ru-RU" b="1" dirty="0" err="1">
                <a:hlinkClick r:id="rId3" tooltip="Жовтневий переворот 1917"/>
              </a:rPr>
              <a:t>загальноросійської</a:t>
            </a:r>
            <a:r>
              <a:rPr lang="ru-RU" b="1" dirty="0"/>
              <a:t> та, </a:t>
            </a:r>
            <a:r>
              <a:rPr lang="ru-RU" b="1" dirty="0" err="1"/>
              <a:t>зокрема</a:t>
            </a:r>
            <a:r>
              <a:rPr lang="ru-RU" b="1" dirty="0"/>
              <a:t>, </a:t>
            </a:r>
            <a:r>
              <a:rPr lang="ru-RU" b="1" dirty="0" err="1"/>
              <a:t>кримськотатарської</a:t>
            </a:r>
            <a:r>
              <a:rPr lang="ru-RU" b="1" dirty="0"/>
              <a:t> </a:t>
            </a:r>
            <a:r>
              <a:rPr lang="ru-RU" b="1" dirty="0" err="1"/>
              <a:t>революції</a:t>
            </a:r>
            <a:r>
              <a:rPr lang="ru-RU" b="1" dirty="0"/>
              <a:t>, </a:t>
            </a:r>
            <a:r>
              <a:rPr lang="ru-RU" b="1" dirty="0" err="1"/>
              <a:t>прагнення</a:t>
            </a:r>
            <a:r>
              <a:rPr lang="ru-RU" b="1" dirty="0"/>
              <a:t> стати у </a:t>
            </a:r>
            <a:r>
              <a:rPr lang="ru-RU" b="1" dirty="0" err="1"/>
              <a:t>всіх</a:t>
            </a:r>
            <a:r>
              <a:rPr lang="ru-RU" b="1" dirty="0"/>
              <a:t> </a:t>
            </a:r>
            <a:r>
              <a:rPr lang="ru-RU" b="1" dirty="0" err="1"/>
              <a:t>проявах</a:t>
            </a:r>
            <a:r>
              <a:rPr lang="ru-RU" b="1" dirty="0"/>
              <a:t> </a:t>
            </a:r>
            <a:r>
              <a:rPr lang="ru-RU" b="1" dirty="0" err="1"/>
              <a:t>кримськотатарського</a:t>
            </a:r>
            <a:r>
              <a:rPr lang="ru-RU" b="1" dirty="0"/>
              <a:t> </a:t>
            </a:r>
            <a:r>
              <a:rPr lang="ru-RU" b="1" dirty="0" err="1"/>
              <a:t>життя</a:t>
            </a:r>
            <a:r>
              <a:rPr lang="ru-RU" b="1" dirty="0"/>
              <a:t> центром не </a:t>
            </a:r>
            <a:r>
              <a:rPr lang="ru-RU" b="1" dirty="0" err="1"/>
              <a:t>директивним</a:t>
            </a:r>
            <a:r>
              <a:rPr lang="ru-RU" b="1" dirty="0"/>
              <a:t> і </a:t>
            </a:r>
            <a:r>
              <a:rPr lang="ru-RU" b="1" dirty="0" err="1"/>
              <a:t>керівним</a:t>
            </a:r>
            <a:r>
              <a:rPr lang="ru-RU" b="1" dirty="0"/>
              <a:t>, а </a:t>
            </a:r>
            <a:r>
              <a:rPr lang="ru-RU" b="1" dirty="0" err="1"/>
              <a:t>регулюючим</a:t>
            </a:r>
            <a:r>
              <a:rPr lang="ru-RU" b="1" dirty="0"/>
              <a:t> і </a:t>
            </a:r>
            <a:r>
              <a:rPr lang="ru-RU" b="1" dirty="0" err="1"/>
              <a:t>контролюючим</a:t>
            </a:r>
            <a:r>
              <a:rPr lang="ru-RU" b="1" dirty="0"/>
              <a:t>». </a:t>
            </a:r>
            <a:r>
              <a:rPr lang="ru-RU" b="1" dirty="0" err="1"/>
              <a:t>Чільними</a:t>
            </a:r>
            <a:r>
              <a:rPr lang="ru-RU" b="1" dirty="0"/>
              <a:t> </a:t>
            </a:r>
            <a:r>
              <a:rPr lang="ru-RU" b="1" dirty="0" err="1"/>
              <a:t>друкованими</a:t>
            </a:r>
            <a:r>
              <a:rPr lang="ru-RU" b="1" dirty="0"/>
              <a:t> органами </a:t>
            </a:r>
            <a:r>
              <a:rPr lang="ru-RU" b="1" dirty="0" err="1"/>
              <a:t>Мусвиконкому</a:t>
            </a:r>
            <a:r>
              <a:rPr lang="ru-RU" b="1" dirty="0"/>
              <a:t> стали </a:t>
            </a:r>
            <a:r>
              <a:rPr lang="ru-RU" b="1" dirty="0" err="1"/>
              <a:t>газети</a:t>
            </a:r>
            <a:r>
              <a:rPr lang="ru-RU" b="1" dirty="0"/>
              <a:t> «</a:t>
            </a:r>
            <a:r>
              <a:rPr lang="ru-RU" b="1" dirty="0" err="1"/>
              <a:t>Міллет</a:t>
            </a:r>
            <a:r>
              <a:rPr lang="ru-RU" b="1" dirty="0"/>
              <a:t>» і </a:t>
            </a:r>
            <a:r>
              <a:rPr lang="ru-RU" b="1" dirty="0" err="1">
                <a:hlinkClick r:id="rId4" tooltip="Російська мова"/>
              </a:rPr>
              <a:t>російськомовна</a:t>
            </a:r>
            <a:r>
              <a:rPr lang="ru-RU" b="1" dirty="0"/>
              <a:t>, але </a:t>
            </a:r>
            <a:r>
              <a:rPr lang="ru-RU" b="1" dirty="0" err="1"/>
              <a:t>політично</a:t>
            </a:r>
            <a:r>
              <a:rPr lang="ru-RU" b="1" dirty="0"/>
              <a:t> </a:t>
            </a:r>
            <a:r>
              <a:rPr lang="ru-RU" b="1" dirty="0" err="1"/>
              <a:t>радикальніша</a:t>
            </a:r>
            <a:r>
              <a:rPr lang="ru-RU" b="1" dirty="0"/>
              <a:t>, «Голос татар».</a:t>
            </a: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272011" y="1696404"/>
            <a:ext cx="575685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/>
              <a:t>На </a:t>
            </a:r>
            <a:r>
              <a:rPr lang="ru-RU" b="1" dirty="0" err="1"/>
              <a:t>першому</a:t>
            </a:r>
            <a:r>
              <a:rPr lang="ru-RU" b="1" dirty="0"/>
              <a:t> </a:t>
            </a:r>
            <a:r>
              <a:rPr lang="ru-RU" b="1" dirty="0" err="1"/>
              <a:t>етапі</a:t>
            </a:r>
            <a:r>
              <a:rPr lang="ru-RU" b="1" dirty="0"/>
              <a:t> </a:t>
            </a:r>
            <a:r>
              <a:rPr lang="ru-RU" b="1" dirty="0" err="1"/>
              <a:t>революції</a:t>
            </a:r>
            <a:r>
              <a:rPr lang="ru-RU" b="1" dirty="0"/>
              <a:t> </a:t>
            </a:r>
            <a:r>
              <a:rPr lang="ru-RU" b="1" dirty="0" err="1"/>
              <a:t>кримськотатарські</a:t>
            </a:r>
            <a:r>
              <a:rPr lang="ru-RU" b="1" dirty="0"/>
              <a:t> </a:t>
            </a:r>
            <a:r>
              <a:rPr lang="ru-RU" b="1" dirty="0" err="1"/>
              <a:t>політики</a:t>
            </a:r>
            <a:r>
              <a:rPr lang="ru-RU" b="1" dirty="0"/>
              <a:t> </a:t>
            </a:r>
            <a:r>
              <a:rPr lang="ru-RU" b="1" dirty="0" err="1"/>
              <a:t>вимагали</a:t>
            </a:r>
            <a:r>
              <a:rPr lang="ru-RU" b="1" dirty="0"/>
              <a:t> </a:t>
            </a:r>
            <a:r>
              <a:rPr lang="ru-RU" b="1" dirty="0" err="1"/>
              <a:t>лише</a:t>
            </a:r>
            <a:r>
              <a:rPr lang="ru-RU" b="1" dirty="0"/>
              <a:t> </a:t>
            </a:r>
            <a:r>
              <a:rPr lang="ru-RU" b="1" dirty="0" err="1"/>
              <a:t>національно-культурної</a:t>
            </a:r>
            <a:r>
              <a:rPr lang="ru-RU" b="1" dirty="0"/>
              <a:t> </a:t>
            </a:r>
            <a:r>
              <a:rPr lang="ru-RU" b="1" dirty="0" err="1"/>
              <a:t>автономії</a:t>
            </a:r>
            <a:r>
              <a:rPr lang="ru-RU" b="1" dirty="0"/>
              <a:t> у </a:t>
            </a:r>
            <a:r>
              <a:rPr lang="ru-RU" b="1" dirty="0" err="1"/>
              <a:t>складі</a:t>
            </a:r>
            <a:r>
              <a:rPr lang="ru-RU" b="1" dirty="0"/>
              <a:t> </a:t>
            </a:r>
            <a:r>
              <a:rPr lang="ru-RU" b="1" dirty="0" err="1"/>
              <a:t>демократичної</a:t>
            </a:r>
            <a:r>
              <a:rPr lang="ru-RU" b="1" dirty="0"/>
              <a:t> </a:t>
            </a:r>
            <a:r>
              <a:rPr lang="ru-RU" b="1" dirty="0" err="1"/>
              <a:t>Росії</a:t>
            </a:r>
            <a:r>
              <a:rPr lang="ru-RU" b="1" dirty="0"/>
              <a:t>. Та </a:t>
            </a:r>
            <a:r>
              <a:rPr lang="ru-RU" b="1" dirty="0" err="1"/>
              <a:t>вже</a:t>
            </a:r>
            <a:r>
              <a:rPr lang="ru-RU" b="1" dirty="0"/>
              <a:t> у </a:t>
            </a:r>
            <a:r>
              <a:rPr lang="ru-RU" b="1" dirty="0" err="1"/>
              <a:t>липні</a:t>
            </a:r>
            <a:r>
              <a:rPr lang="ru-RU" b="1" dirty="0"/>
              <a:t> </a:t>
            </a:r>
            <a:r>
              <a:rPr lang="ru-RU" b="1" dirty="0">
                <a:hlinkClick r:id="rId5" tooltip="1917"/>
              </a:rPr>
              <a:t>1917</a:t>
            </a:r>
            <a:r>
              <a:rPr lang="ru-RU" b="1" dirty="0"/>
              <a:t> року </a:t>
            </a:r>
            <a:r>
              <a:rPr lang="ru-RU" b="1" dirty="0" err="1"/>
              <a:t>була</a:t>
            </a:r>
            <a:r>
              <a:rPr lang="ru-RU" b="1" dirty="0"/>
              <a:t> створена перша </a:t>
            </a:r>
            <a:r>
              <a:rPr lang="ru-RU" b="1" dirty="0" err="1"/>
              <a:t>кримськотатарська</a:t>
            </a:r>
            <a:r>
              <a:rPr lang="ru-RU" b="1" dirty="0"/>
              <a:t> </a:t>
            </a:r>
            <a:r>
              <a:rPr lang="ru-RU" b="1" dirty="0" err="1"/>
              <a:t>політична</a:t>
            </a:r>
            <a:r>
              <a:rPr lang="ru-RU" b="1" dirty="0"/>
              <a:t> </a:t>
            </a:r>
            <a:r>
              <a:rPr lang="ru-RU" b="1" dirty="0" err="1"/>
              <a:t>партія</a:t>
            </a:r>
            <a:r>
              <a:rPr lang="ru-RU" b="1" dirty="0"/>
              <a:t> </a:t>
            </a:r>
            <a:r>
              <a:rPr lang="ru-RU" b="1" dirty="0">
                <a:hlinkClick r:id="rId6" tooltip="Національна Партія (Крим)"/>
              </a:rPr>
              <a:t>«</a:t>
            </a:r>
            <a:r>
              <a:rPr lang="en-US" b="1" dirty="0" err="1">
                <a:hlinkClick r:id="rId6" tooltip="Національна Партія (Крим)"/>
              </a:rPr>
              <a:t>Milliy</a:t>
            </a:r>
            <a:r>
              <a:rPr lang="en-US" b="1" dirty="0">
                <a:hlinkClick r:id="rId6" tooltip="Національна Партія (Крим)"/>
              </a:rPr>
              <a:t> </a:t>
            </a:r>
            <a:r>
              <a:rPr lang="en-US" b="1" dirty="0" err="1">
                <a:hlinkClick r:id="rId6" tooltip="Національна Партія (Крим)"/>
              </a:rPr>
              <a:t>Firqa</a:t>
            </a:r>
            <a:r>
              <a:rPr lang="en-US" b="1" dirty="0">
                <a:hlinkClick r:id="rId6" tooltip="Національна Партія (Крим)"/>
              </a:rPr>
              <a:t>» («</a:t>
            </a:r>
            <a:r>
              <a:rPr lang="ru-RU" b="1" dirty="0" err="1">
                <a:hlinkClick r:id="rId6" tooltip="Національна Партія (Крим)"/>
              </a:rPr>
              <a:t>Національна</a:t>
            </a:r>
            <a:r>
              <a:rPr lang="ru-RU" b="1" dirty="0">
                <a:hlinkClick r:id="rId6" tooltip="Національна Партія (Крим)"/>
              </a:rPr>
              <a:t> </a:t>
            </a:r>
            <a:r>
              <a:rPr lang="ru-RU" b="1" dirty="0" err="1">
                <a:hlinkClick r:id="rId6" tooltip="Національна Партія (Крим)"/>
              </a:rPr>
              <a:t>партія</a:t>
            </a:r>
            <a:r>
              <a:rPr lang="ru-RU" b="1" dirty="0">
                <a:hlinkClick r:id="rId6" tooltip="Національна Партія (Крим)"/>
              </a:rPr>
              <a:t>»)</a:t>
            </a:r>
            <a:r>
              <a:rPr lang="ru-RU" b="1" dirty="0"/>
              <a:t>. У </a:t>
            </a:r>
            <a:r>
              <a:rPr lang="ru-RU" b="1" dirty="0" err="1"/>
              <a:t>ній</a:t>
            </a:r>
            <a:r>
              <a:rPr lang="ru-RU" b="1" dirty="0"/>
              <a:t> </a:t>
            </a:r>
            <a:r>
              <a:rPr lang="ru-RU" b="1" dirty="0" err="1"/>
              <a:t>незабаром</a:t>
            </a:r>
            <a:r>
              <a:rPr lang="ru-RU" b="1" dirty="0"/>
              <a:t> </a:t>
            </a:r>
            <a:r>
              <a:rPr lang="ru-RU" b="1" dirty="0" err="1"/>
              <a:t>оформилися</a:t>
            </a:r>
            <a:r>
              <a:rPr lang="ru-RU" b="1" dirty="0"/>
              <a:t> </a:t>
            </a:r>
            <a:r>
              <a:rPr lang="ru-RU" b="1" dirty="0" err="1"/>
              <a:t>дві</a:t>
            </a:r>
            <a:r>
              <a:rPr lang="ru-RU" b="1" dirty="0"/>
              <a:t> </a:t>
            </a:r>
            <a:r>
              <a:rPr lang="ru-RU" b="1" dirty="0" err="1"/>
              <a:t>течії</a:t>
            </a:r>
            <a:r>
              <a:rPr lang="ru-RU" b="1" dirty="0"/>
              <a:t>: </a:t>
            </a:r>
            <a:r>
              <a:rPr lang="ru-RU" b="1" dirty="0" err="1"/>
              <a:t>прихильники</a:t>
            </a:r>
            <a:r>
              <a:rPr lang="ru-RU" b="1" dirty="0"/>
              <a:t> </a:t>
            </a:r>
            <a:r>
              <a:rPr lang="ru-RU" b="1" dirty="0" err="1"/>
              <a:t>автономії</a:t>
            </a:r>
            <a:r>
              <a:rPr lang="ru-RU" b="1" dirty="0"/>
              <a:t> </a:t>
            </a:r>
            <a:r>
              <a:rPr lang="ru-RU" b="1" dirty="0" err="1"/>
              <a:t>Криму</a:t>
            </a:r>
            <a:r>
              <a:rPr lang="ru-RU" b="1" dirty="0"/>
              <a:t> (</a:t>
            </a:r>
            <a:r>
              <a:rPr lang="ru-RU" b="1" dirty="0" err="1"/>
              <a:t>переважно</a:t>
            </a:r>
            <a:r>
              <a:rPr lang="ru-RU" b="1" dirty="0"/>
              <a:t> </a:t>
            </a:r>
            <a:r>
              <a:rPr lang="ru-RU" b="1" dirty="0" err="1"/>
              <a:t>прихильники</a:t>
            </a:r>
            <a:r>
              <a:rPr lang="ru-RU" b="1" dirty="0"/>
              <a:t> </a:t>
            </a:r>
            <a:r>
              <a:rPr lang="ru-RU" b="1" dirty="0" err="1"/>
              <a:t>соціалістичної</a:t>
            </a:r>
            <a:r>
              <a:rPr lang="ru-RU" b="1" dirty="0"/>
              <a:t> </a:t>
            </a:r>
            <a:r>
              <a:rPr lang="ru-RU" b="1" dirty="0" err="1"/>
              <a:t>ідеології</a:t>
            </a:r>
            <a:r>
              <a:rPr lang="ru-RU" b="1" dirty="0"/>
              <a:t>) та </a:t>
            </a:r>
            <a:r>
              <a:rPr lang="ru-RU" b="1" dirty="0" err="1"/>
              <a:t>прибічники</a:t>
            </a:r>
            <a:r>
              <a:rPr lang="ru-RU" b="1" dirty="0"/>
              <a:t> </a:t>
            </a:r>
            <a:r>
              <a:rPr lang="ru-RU" b="1" dirty="0" err="1"/>
              <a:t>відновлення</a:t>
            </a:r>
            <a:r>
              <a:rPr lang="ru-RU" b="1" dirty="0"/>
              <a:t> </a:t>
            </a:r>
            <a:r>
              <a:rPr lang="ru-RU" b="1" dirty="0" err="1"/>
              <a:t>незалежної</a:t>
            </a:r>
            <a:r>
              <a:rPr lang="ru-RU" b="1" dirty="0"/>
              <a:t> </a:t>
            </a:r>
            <a:r>
              <a:rPr lang="ru-RU" b="1" dirty="0" err="1"/>
              <a:t>кримськотатарської</a:t>
            </a:r>
            <a:r>
              <a:rPr lang="ru-RU" b="1" dirty="0"/>
              <a:t> </a:t>
            </a:r>
            <a:r>
              <a:rPr lang="ru-RU" b="1" dirty="0" err="1"/>
              <a:t>держави</a:t>
            </a:r>
            <a:r>
              <a:rPr lang="ru-RU" b="1" dirty="0"/>
              <a:t>, яка </a:t>
            </a:r>
            <a:r>
              <a:rPr lang="ru-RU" b="1" dirty="0" err="1"/>
              <a:t>свого</a:t>
            </a:r>
            <a:r>
              <a:rPr lang="ru-RU" b="1" dirty="0"/>
              <a:t> часу </a:t>
            </a:r>
            <a:r>
              <a:rPr lang="ru-RU" b="1" dirty="0" err="1"/>
              <a:t>існувала</a:t>
            </a:r>
            <a:r>
              <a:rPr lang="ru-RU" b="1" dirty="0"/>
              <a:t> на </a:t>
            </a:r>
            <a:r>
              <a:rPr lang="ru-RU" b="1" dirty="0" err="1"/>
              <a:t>півострові</a:t>
            </a:r>
            <a:r>
              <a:rPr lang="ru-RU" b="1" dirty="0"/>
              <a:t> </a:t>
            </a:r>
            <a:r>
              <a:rPr lang="ru-RU" b="1" dirty="0" err="1"/>
              <a:t>упродовж</a:t>
            </a:r>
            <a:r>
              <a:rPr lang="ru-RU" b="1" dirty="0"/>
              <a:t> </a:t>
            </a:r>
            <a:r>
              <a:rPr lang="ru-RU" b="1" dirty="0" err="1"/>
              <a:t>трьох</a:t>
            </a:r>
            <a:r>
              <a:rPr lang="ru-RU" b="1" dirty="0"/>
              <a:t> з половиною </a:t>
            </a:r>
            <a:r>
              <a:rPr lang="ru-RU" b="1" dirty="0" err="1"/>
              <a:t>століть</a:t>
            </a:r>
            <a:r>
              <a:rPr lang="ru-RU" b="1" dirty="0"/>
              <a:t>. </a:t>
            </a:r>
            <a:r>
              <a:rPr lang="ru-RU" b="1" dirty="0" err="1"/>
              <a:t>Програма</a:t>
            </a:r>
            <a:r>
              <a:rPr lang="ru-RU" b="1" dirty="0"/>
              <a:t> </a:t>
            </a:r>
            <a:r>
              <a:rPr lang="ru-RU" b="1" dirty="0" err="1"/>
              <a:t>партії</a:t>
            </a:r>
            <a:r>
              <a:rPr lang="ru-RU" b="1" dirty="0"/>
              <a:t> </a:t>
            </a:r>
            <a:r>
              <a:rPr lang="ru-RU" b="1" dirty="0" err="1"/>
              <a:t>передбачала</a:t>
            </a:r>
            <a:r>
              <a:rPr lang="ru-RU" b="1" dirty="0"/>
              <a:t> </a:t>
            </a:r>
            <a:r>
              <a:rPr lang="ru-RU" b="1" dirty="0" err="1"/>
              <a:t>скликання</a:t>
            </a:r>
            <a:r>
              <a:rPr lang="ru-RU" b="1" dirty="0"/>
              <a:t> парламенту і </a:t>
            </a:r>
            <a:r>
              <a:rPr lang="ru-RU" b="1" dirty="0" err="1"/>
              <a:t>проголошення</a:t>
            </a:r>
            <a:r>
              <a:rPr lang="ru-RU" b="1" dirty="0"/>
              <a:t> у </a:t>
            </a:r>
            <a:r>
              <a:rPr lang="ru-RU" b="1" dirty="0" err="1"/>
              <a:t>Криму</a:t>
            </a:r>
            <a:r>
              <a:rPr lang="ru-RU" b="1" dirty="0"/>
              <a:t> </a:t>
            </a:r>
            <a:r>
              <a:rPr lang="ru-RU" b="1" dirty="0" err="1"/>
              <a:t>народної</a:t>
            </a:r>
            <a:r>
              <a:rPr lang="ru-RU" b="1" dirty="0"/>
              <a:t> </a:t>
            </a:r>
            <a:r>
              <a:rPr lang="ru-RU" b="1" dirty="0" err="1"/>
              <a:t>республіки</a:t>
            </a:r>
            <a:r>
              <a:rPr lang="ru-RU" b="1" dirty="0"/>
              <a:t>.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857984" y="1171978"/>
            <a:ext cx="45849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>
                <a:solidFill>
                  <a:srgbClr val="FF0000"/>
                </a:solidFill>
                <a:latin typeface="+mj-lt"/>
              </a:rPr>
              <a:t>Політизація визвольного руху</a:t>
            </a:r>
            <a:endParaRPr lang="ru-RU" sz="20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685224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err="1"/>
              <a:t>Скликання</a:t>
            </a:r>
            <a:r>
              <a:rPr lang="ru-RU" b="1" dirty="0"/>
              <a:t> Курултаю в </a:t>
            </a:r>
            <a:r>
              <a:rPr lang="ru-RU" b="1" dirty="0" err="1"/>
              <a:t>грудні</a:t>
            </a:r>
            <a:r>
              <a:rPr lang="ru-RU" b="1" dirty="0"/>
              <a:t> </a:t>
            </a:r>
            <a:r>
              <a:rPr lang="ru-RU" b="1" dirty="0" smtClean="0"/>
              <a:t>1917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037180"/>
            <a:ext cx="12093262" cy="3075733"/>
          </a:xfrm>
        </p:spPr>
        <p:txBody>
          <a:bodyPr/>
          <a:lstStyle/>
          <a:p>
            <a:pPr marL="0" indent="0">
              <a:buNone/>
            </a:pPr>
            <a:r>
              <a:rPr lang="ru-RU" dirty="0" err="1"/>
              <a:t>Напередодні</a:t>
            </a:r>
            <a:r>
              <a:rPr lang="ru-RU" dirty="0"/>
              <a:t> </a:t>
            </a:r>
            <a:r>
              <a:rPr lang="ru-RU" dirty="0" err="1"/>
              <a:t>скликання</a:t>
            </a:r>
            <a:r>
              <a:rPr lang="ru-RU" dirty="0"/>
              <a:t> Курултаю </a:t>
            </a:r>
            <a:r>
              <a:rPr lang="ru-RU" dirty="0" err="1"/>
              <a:t>Мусвиконком</a:t>
            </a:r>
            <a:r>
              <a:rPr lang="ru-RU" dirty="0"/>
              <a:t> </a:t>
            </a:r>
            <a:r>
              <a:rPr lang="ru-RU" dirty="0" err="1"/>
              <a:t>виступив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відозвою</a:t>
            </a:r>
            <a:r>
              <a:rPr lang="ru-RU" dirty="0"/>
              <a:t> «Про </a:t>
            </a:r>
            <a:r>
              <a:rPr lang="ru-RU" dirty="0" err="1"/>
              <a:t>владу</a:t>
            </a:r>
            <a:r>
              <a:rPr lang="ru-RU" dirty="0"/>
              <a:t> в </a:t>
            </a:r>
            <a:r>
              <a:rPr lang="ru-RU" dirty="0" err="1"/>
              <a:t>Криму</a:t>
            </a:r>
            <a:r>
              <a:rPr lang="ru-RU" dirty="0"/>
              <a:t>», в </a:t>
            </a:r>
            <a:r>
              <a:rPr lang="ru-RU" dirty="0" err="1"/>
              <a:t>якій</a:t>
            </a:r>
            <a:r>
              <a:rPr lang="ru-RU" dirty="0"/>
              <a:t> заявив,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перебирає</a:t>
            </a:r>
            <a:r>
              <a:rPr lang="ru-RU" dirty="0"/>
              <a:t> </a:t>
            </a:r>
            <a:r>
              <a:rPr lang="ru-RU" dirty="0" err="1"/>
              <a:t>ініціативу</a:t>
            </a:r>
            <a:r>
              <a:rPr lang="ru-RU" dirty="0"/>
              <a:t> </a:t>
            </a:r>
            <a:r>
              <a:rPr lang="ru-RU" dirty="0" err="1"/>
              <a:t>створення</a:t>
            </a:r>
            <a:r>
              <a:rPr lang="ru-RU" dirty="0"/>
              <a:t> </a:t>
            </a:r>
            <a:r>
              <a:rPr lang="ru-RU" dirty="0" err="1"/>
              <a:t>автономії</a:t>
            </a:r>
            <a:r>
              <a:rPr lang="ru-RU" dirty="0"/>
              <a:t> без </a:t>
            </a:r>
            <a:r>
              <a:rPr lang="ru-RU" dirty="0" err="1"/>
              <a:t>гегемонії</a:t>
            </a:r>
            <a:r>
              <a:rPr lang="ru-RU" dirty="0"/>
              <a:t> </a:t>
            </a:r>
            <a:r>
              <a:rPr lang="ru-RU" dirty="0" err="1"/>
              <a:t>якоїсь</a:t>
            </a:r>
            <a:r>
              <a:rPr lang="ru-RU" dirty="0"/>
              <a:t> </a:t>
            </a:r>
            <a:r>
              <a:rPr lang="ru-RU" dirty="0" err="1"/>
              <a:t>народності</a:t>
            </a:r>
            <a:r>
              <a:rPr lang="ru-RU" dirty="0"/>
              <a:t> над </a:t>
            </a:r>
            <a:r>
              <a:rPr lang="ru-RU" dirty="0" err="1"/>
              <a:t>іншою</a:t>
            </a:r>
            <a:r>
              <a:rPr lang="ru-RU" dirty="0"/>
              <a:t> і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гаслом</a:t>
            </a:r>
            <a:r>
              <a:rPr lang="ru-RU" dirty="0"/>
              <a:t> «</a:t>
            </a:r>
            <a:r>
              <a:rPr lang="ru-RU" dirty="0" err="1"/>
              <a:t>Крим</a:t>
            </a:r>
            <a:r>
              <a:rPr lang="ru-RU" dirty="0"/>
              <a:t> для </a:t>
            </a:r>
            <a:r>
              <a:rPr lang="ru-RU" dirty="0" err="1"/>
              <a:t>кримчан</a:t>
            </a:r>
            <a:r>
              <a:rPr lang="ru-RU" dirty="0"/>
              <a:t>». </a:t>
            </a:r>
            <a:r>
              <a:rPr lang="ru-RU" dirty="0" err="1"/>
              <a:t>Засідання</a:t>
            </a:r>
            <a:r>
              <a:rPr lang="ru-RU" dirty="0"/>
              <a:t> Курултаю </a:t>
            </a:r>
            <a:r>
              <a:rPr lang="ru-RU" dirty="0" err="1"/>
              <a:t>розпочалися</a:t>
            </a:r>
            <a:r>
              <a:rPr lang="ru-RU" dirty="0"/>
              <a:t> </a:t>
            </a:r>
            <a:r>
              <a:rPr lang="ru-RU" dirty="0">
                <a:hlinkClick r:id="rId2" tooltip="8 грудня"/>
              </a:rPr>
              <a:t>8 </a:t>
            </a:r>
            <a:r>
              <a:rPr lang="ru-RU" dirty="0" err="1">
                <a:hlinkClick r:id="rId2" tooltip="8 грудня"/>
              </a:rPr>
              <a:t>грудня</a:t>
            </a:r>
            <a:r>
              <a:rPr lang="ru-RU" dirty="0"/>
              <a:t> о 14-й </a:t>
            </a:r>
            <a:r>
              <a:rPr lang="ru-RU" dirty="0" err="1"/>
              <a:t>годині</a:t>
            </a:r>
            <a:r>
              <a:rPr lang="ru-RU" dirty="0"/>
              <a:t> у </a:t>
            </a:r>
            <a:r>
              <a:rPr lang="ru-RU" dirty="0" err="1"/>
              <a:t>Залі</a:t>
            </a:r>
            <a:r>
              <a:rPr lang="ru-RU" dirty="0"/>
              <a:t> суду </a:t>
            </a:r>
            <a:r>
              <a:rPr lang="ru-RU" dirty="0" err="1">
                <a:hlinkClick r:id="rId3" tooltip="Ханський палац"/>
              </a:rPr>
              <a:t>Ханського</a:t>
            </a:r>
            <a:r>
              <a:rPr lang="ru-RU" dirty="0">
                <a:hlinkClick r:id="rId3" tooltip="Ханський палац"/>
              </a:rPr>
              <a:t> палацу</a:t>
            </a:r>
            <a:r>
              <a:rPr lang="ru-RU" dirty="0"/>
              <a:t> в </a:t>
            </a:r>
            <a:r>
              <a:rPr lang="ru-RU" dirty="0" err="1">
                <a:hlinkClick r:id="rId4" tooltip="Бахчисарай"/>
              </a:rPr>
              <a:t>Бахчисараї</a:t>
            </a:r>
            <a:r>
              <a:rPr lang="ru-RU" dirty="0"/>
              <a:t>. Головою Курултаю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обраний</a:t>
            </a:r>
            <a:r>
              <a:rPr lang="ru-RU" dirty="0"/>
              <a:t> один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лідерів</a:t>
            </a:r>
            <a:r>
              <a:rPr lang="ru-RU" dirty="0"/>
              <a:t> </a:t>
            </a:r>
            <a:r>
              <a:rPr lang="ru-RU" dirty="0">
                <a:hlinkClick r:id="rId5" tooltip="Національна Партія (Крим)"/>
              </a:rPr>
              <a:t>«</a:t>
            </a:r>
            <a:r>
              <a:rPr lang="en-US" dirty="0" err="1">
                <a:hlinkClick r:id="rId5" tooltip="Національна Партія (Крим)"/>
              </a:rPr>
              <a:t>Milliy</a:t>
            </a:r>
            <a:r>
              <a:rPr lang="en-US" dirty="0">
                <a:hlinkClick r:id="rId5" tooltip="Національна Партія (Крим)"/>
              </a:rPr>
              <a:t> </a:t>
            </a:r>
            <a:r>
              <a:rPr lang="en-US" dirty="0" err="1">
                <a:hlinkClick r:id="rId5" tooltip="Національна Партія (Крим)"/>
              </a:rPr>
              <a:t>Firqa</a:t>
            </a:r>
            <a:r>
              <a:rPr lang="en-US" dirty="0">
                <a:hlinkClick r:id="rId5" tooltip="Національна Партія (Крим)"/>
              </a:rPr>
              <a:t>» («</a:t>
            </a:r>
            <a:r>
              <a:rPr lang="ru-RU" dirty="0" err="1">
                <a:hlinkClick r:id="rId5" tooltip="Національна Партія (Крим)"/>
              </a:rPr>
              <a:t>Національна</a:t>
            </a:r>
            <a:r>
              <a:rPr lang="ru-RU" dirty="0">
                <a:hlinkClick r:id="rId5" tooltip="Національна Партія (Крим)"/>
              </a:rPr>
              <a:t> </a:t>
            </a:r>
            <a:r>
              <a:rPr lang="ru-RU" dirty="0" err="1">
                <a:hlinkClick r:id="rId5" tooltip="Національна Партія (Крим)"/>
              </a:rPr>
              <a:t>партія</a:t>
            </a:r>
            <a:r>
              <a:rPr lang="ru-RU" dirty="0">
                <a:hlinkClick r:id="rId5" tooltip="Національна Партія (Крим)"/>
              </a:rPr>
              <a:t>»)</a:t>
            </a:r>
            <a:r>
              <a:rPr lang="ru-RU" dirty="0"/>
              <a:t>, </a:t>
            </a:r>
            <a:r>
              <a:rPr lang="ru-RU" dirty="0" err="1"/>
              <a:t>письменник</a:t>
            </a:r>
            <a:r>
              <a:rPr lang="ru-RU" dirty="0"/>
              <a:t> </a:t>
            </a:r>
            <a:r>
              <a:rPr lang="ru-RU" dirty="0" err="1">
                <a:hlinkClick r:id="rId6" tooltip="Асан Сабрі Айвазов"/>
              </a:rPr>
              <a:t>Асан</a:t>
            </a:r>
            <a:r>
              <a:rPr lang="ru-RU" dirty="0">
                <a:hlinkClick r:id="rId6" tooltip="Асан Сабрі Айвазов"/>
              </a:rPr>
              <a:t> </a:t>
            </a:r>
            <a:r>
              <a:rPr lang="ru-RU" dirty="0" err="1">
                <a:hlinkClick r:id="rId6" tooltip="Асан Сабрі Айвазов"/>
              </a:rPr>
              <a:t>Сабрі</a:t>
            </a:r>
            <a:r>
              <a:rPr lang="ru-RU" dirty="0">
                <a:hlinkClick r:id="rId6" tooltip="Асан Сабрі Айвазов"/>
              </a:rPr>
              <a:t> Айвазов</a:t>
            </a:r>
            <a:r>
              <a:rPr lang="ru-RU" dirty="0"/>
              <a:t>. А </a:t>
            </a:r>
            <a:r>
              <a:rPr lang="ru-RU" dirty="0">
                <a:hlinkClick r:id="rId7" tooltip="13 грудня"/>
              </a:rPr>
              <a:t>13 </a:t>
            </a:r>
            <a:r>
              <a:rPr lang="ru-RU" dirty="0" err="1">
                <a:hlinkClick r:id="rId7" tooltip="13 грудня"/>
              </a:rPr>
              <a:t>грудня</a:t>
            </a:r>
            <a:r>
              <a:rPr lang="ru-RU" dirty="0"/>
              <a:t> Курултай проголосив </a:t>
            </a:r>
            <a:r>
              <a:rPr lang="ru-RU" dirty="0" err="1"/>
              <a:t>Кримську</a:t>
            </a:r>
            <a:r>
              <a:rPr lang="ru-RU" dirty="0"/>
              <a:t> </a:t>
            </a:r>
            <a:r>
              <a:rPr lang="ru-RU" dirty="0" err="1"/>
              <a:t>Народну</a:t>
            </a:r>
            <a:r>
              <a:rPr lang="ru-RU" dirty="0"/>
              <a:t> </a:t>
            </a:r>
            <a:r>
              <a:rPr lang="ru-RU" dirty="0" err="1"/>
              <a:t>Республіку</a:t>
            </a:r>
            <a:r>
              <a:rPr lang="ru-RU" dirty="0"/>
              <a:t>.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була</a:t>
            </a:r>
            <a:r>
              <a:rPr lang="ru-RU" dirty="0"/>
              <a:t> перша у </a:t>
            </a:r>
            <a:r>
              <a:rPr lang="ru-RU" dirty="0" err="1"/>
              <a:t>світі</a:t>
            </a:r>
            <a:r>
              <a:rPr lang="ru-RU" dirty="0"/>
              <a:t> </a:t>
            </a:r>
            <a:r>
              <a:rPr lang="ru-RU" dirty="0" err="1">
                <a:hlinkClick r:id="rId8" tooltip="Мусульмани"/>
              </a:rPr>
              <a:t>мусульманська</a:t>
            </a:r>
            <a:r>
              <a:rPr lang="ru-RU" dirty="0"/>
              <a:t> </a:t>
            </a:r>
            <a:r>
              <a:rPr lang="ru-RU" dirty="0" err="1"/>
              <a:t>республіка</a:t>
            </a:r>
            <a:r>
              <a:rPr lang="ru-RU" dirty="0"/>
              <a:t>. Для прикладу, </a:t>
            </a:r>
            <a:r>
              <a:rPr lang="ru-RU" dirty="0" err="1">
                <a:hlinkClick r:id="rId9" tooltip="Турецька Республіка"/>
              </a:rPr>
              <a:t>Турецька</a:t>
            </a:r>
            <a:r>
              <a:rPr lang="ru-RU" dirty="0">
                <a:hlinkClick r:id="rId9" tooltip="Турецька Республіка"/>
              </a:rPr>
              <a:t> </a:t>
            </a:r>
            <a:r>
              <a:rPr lang="ru-RU" dirty="0" err="1">
                <a:hlinkClick r:id="rId9" tooltip="Турецька Республіка"/>
              </a:rPr>
              <a:t>Республіка</a:t>
            </a:r>
            <a:r>
              <a:rPr lang="ru-RU" dirty="0"/>
              <a:t> </a:t>
            </a:r>
            <a:r>
              <a:rPr lang="ru-RU" dirty="0" err="1"/>
              <a:t>була</a:t>
            </a:r>
            <a:r>
              <a:rPr lang="ru-RU" dirty="0"/>
              <a:t> </a:t>
            </a:r>
            <a:r>
              <a:rPr lang="ru-RU" dirty="0" err="1"/>
              <a:t>проголошена</a:t>
            </a:r>
            <a:r>
              <a:rPr lang="ru-RU" dirty="0"/>
              <a:t> </a:t>
            </a:r>
            <a:r>
              <a:rPr lang="ru-RU" dirty="0" err="1"/>
              <a:t>шістьма</a:t>
            </a:r>
            <a:r>
              <a:rPr lang="ru-RU" dirty="0"/>
              <a:t> роками </a:t>
            </a:r>
            <a:r>
              <a:rPr lang="ru-RU" dirty="0" err="1"/>
              <a:t>пізніше</a:t>
            </a:r>
            <a:r>
              <a:rPr lang="ru-RU" dirty="0"/>
              <a:t>.</a:t>
            </a:r>
          </a:p>
          <a:p>
            <a:r>
              <a:rPr lang="ru-RU" dirty="0" err="1"/>
              <a:t>Спираючись</a:t>
            </a:r>
            <a:r>
              <a:rPr lang="ru-RU" dirty="0"/>
              <a:t> на </a:t>
            </a:r>
            <a:r>
              <a:rPr lang="ru-RU" dirty="0" err="1"/>
              <a:t>попередні</a:t>
            </a:r>
            <a:r>
              <a:rPr lang="ru-RU" dirty="0"/>
              <a:t> </a:t>
            </a:r>
            <a:r>
              <a:rPr lang="ru-RU" dirty="0" err="1"/>
              <a:t>домовленості</a:t>
            </a:r>
            <a:r>
              <a:rPr lang="ru-RU" dirty="0"/>
              <a:t> і </a:t>
            </a:r>
            <a:r>
              <a:rPr lang="ru-RU" dirty="0" err="1"/>
              <a:t>федералістську</a:t>
            </a:r>
            <a:r>
              <a:rPr lang="ru-RU" dirty="0"/>
              <a:t> </a:t>
            </a:r>
            <a:r>
              <a:rPr lang="ru-RU" dirty="0" err="1"/>
              <a:t>концепцію</a:t>
            </a:r>
            <a:r>
              <a:rPr lang="ru-RU" dirty="0"/>
              <a:t> державного </a:t>
            </a:r>
            <a:r>
              <a:rPr lang="ru-RU" dirty="0" err="1"/>
              <a:t>будівництва</a:t>
            </a:r>
            <a:r>
              <a:rPr lang="ru-RU" dirty="0"/>
              <a:t>, УЦР у </a:t>
            </a:r>
            <a:r>
              <a:rPr lang="ru-RU" dirty="0" err="1"/>
              <a:t>грудні</a:t>
            </a:r>
            <a:r>
              <a:rPr lang="ru-RU" dirty="0"/>
              <a:t> 1917 р. </a:t>
            </a:r>
            <a:r>
              <a:rPr lang="ru-RU" dirty="0" err="1"/>
              <a:t>визнає</a:t>
            </a:r>
            <a:r>
              <a:rPr lang="ru-RU" dirty="0"/>
              <a:t> </a:t>
            </a:r>
            <a:r>
              <a:rPr lang="ru-RU" dirty="0" err="1"/>
              <a:t>Кримську</a:t>
            </a:r>
            <a:r>
              <a:rPr lang="ru-RU" dirty="0"/>
              <a:t> </a:t>
            </a:r>
            <a:r>
              <a:rPr lang="ru-RU" dirty="0" err="1"/>
              <a:t>Народну</a:t>
            </a:r>
            <a:r>
              <a:rPr lang="ru-RU" dirty="0"/>
              <a:t> </a:t>
            </a:r>
            <a:r>
              <a:rPr lang="ru-RU" dirty="0" err="1"/>
              <a:t>Республіку</a:t>
            </a:r>
            <a:r>
              <a:rPr lang="ru-RU" dirty="0"/>
              <a:t>, яка </a:t>
            </a:r>
            <a:r>
              <a:rPr lang="ru-RU" dirty="0" err="1"/>
              <a:t>залишилась</a:t>
            </a:r>
            <a:r>
              <a:rPr lang="ru-RU" dirty="0"/>
              <a:t> </a:t>
            </a:r>
            <a:r>
              <a:rPr lang="ru-RU" dirty="0" err="1"/>
              <a:t>лише</a:t>
            </a:r>
            <a:r>
              <a:rPr lang="ru-RU" dirty="0"/>
              <a:t> на </a:t>
            </a:r>
            <a:r>
              <a:rPr lang="ru-RU" dirty="0" err="1"/>
              <a:t>сторінках</a:t>
            </a:r>
            <a:r>
              <a:rPr lang="ru-RU" dirty="0"/>
              <a:t> Основного закону </a:t>
            </a:r>
            <a:r>
              <a:rPr lang="ru-RU" dirty="0" err="1"/>
              <a:t>кримських</a:t>
            </a:r>
            <a:r>
              <a:rPr lang="ru-RU" dirty="0"/>
              <a:t> татар</a:t>
            </a:r>
            <a:r>
              <a:rPr lang="ru-RU" dirty="0" smtClean="0"/>
              <a:t>.</a:t>
            </a:r>
            <a:endParaRPr lang="ru-RU" dirty="0"/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74190" y="5112913"/>
            <a:ext cx="112817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err="1">
                <a:solidFill>
                  <a:srgbClr val="00B050"/>
                </a:solidFill>
              </a:rPr>
              <a:t>Курулта́й</a:t>
            </a:r>
            <a:r>
              <a:rPr lang="ru-RU" sz="2400" i="1" dirty="0">
                <a:solidFill>
                  <a:srgbClr val="00B050"/>
                </a:solidFill>
              </a:rPr>
              <a:t> (</a:t>
            </a:r>
            <a:r>
              <a:rPr lang="ru-RU" sz="2400" i="1" dirty="0" err="1">
                <a:solidFill>
                  <a:srgbClr val="00B050"/>
                </a:solidFill>
                <a:hlinkClick r:id="rId10" tooltip="Монгольська мова"/>
              </a:rPr>
              <a:t>монг</a:t>
            </a:r>
            <a:r>
              <a:rPr lang="ru-RU" sz="2400" i="1" dirty="0">
                <a:solidFill>
                  <a:srgbClr val="00B050"/>
                </a:solidFill>
                <a:hlinkClick r:id="rId10" tooltip="Монгольська мова"/>
              </a:rPr>
              <a:t>.</a:t>
            </a:r>
            <a:r>
              <a:rPr lang="ru-RU" sz="2400" i="1" dirty="0">
                <a:solidFill>
                  <a:srgbClr val="00B050"/>
                </a:solidFill>
              </a:rPr>
              <a:t> </a:t>
            </a:r>
            <a:r>
              <a:rPr lang="ru-RU" sz="2400" i="1" dirty="0" err="1">
                <a:solidFill>
                  <a:srgbClr val="00B050"/>
                </a:solidFill>
              </a:rPr>
              <a:t>Хуралдай</a:t>
            </a:r>
            <a:r>
              <a:rPr lang="ru-RU" sz="2400" i="1" dirty="0">
                <a:solidFill>
                  <a:srgbClr val="00B050"/>
                </a:solidFill>
              </a:rPr>
              <a:t>, </a:t>
            </a:r>
            <a:r>
              <a:rPr lang="en-US" sz="2400" i="1" dirty="0" err="1">
                <a:solidFill>
                  <a:srgbClr val="00B050"/>
                </a:solidFill>
              </a:rPr>
              <a:t>Khuruldai</a:t>
            </a:r>
            <a:r>
              <a:rPr lang="en-US" sz="2400" i="1" dirty="0">
                <a:solidFill>
                  <a:srgbClr val="00B050"/>
                </a:solidFill>
              </a:rPr>
              <a:t>, </a:t>
            </a:r>
            <a:r>
              <a:rPr lang="ru-RU" sz="2400" i="1" dirty="0">
                <a:solidFill>
                  <a:srgbClr val="00B050"/>
                </a:solidFill>
                <a:hlinkClick r:id="rId11" tooltip="Турецька мова"/>
              </a:rPr>
              <a:t>тур.</a:t>
            </a:r>
            <a:r>
              <a:rPr lang="ru-RU" sz="2400" i="1" dirty="0">
                <a:solidFill>
                  <a:srgbClr val="00B050"/>
                </a:solidFill>
              </a:rPr>
              <a:t> </a:t>
            </a:r>
            <a:r>
              <a:rPr lang="en-US" sz="2400" i="1" dirty="0" err="1">
                <a:solidFill>
                  <a:srgbClr val="00B050"/>
                </a:solidFill>
              </a:rPr>
              <a:t>Kurultay</a:t>
            </a:r>
            <a:r>
              <a:rPr lang="en-US" sz="2400" i="1" dirty="0">
                <a:solidFill>
                  <a:srgbClr val="00B050"/>
                </a:solidFill>
              </a:rPr>
              <a:t>, </a:t>
            </a:r>
            <a:r>
              <a:rPr lang="ru-RU" sz="2400" i="1" dirty="0">
                <a:solidFill>
                  <a:srgbClr val="00B050"/>
                </a:solidFill>
              </a:rPr>
              <a:t>з тюрк. — </a:t>
            </a:r>
            <a:r>
              <a:rPr lang="ru-RU" sz="2400" i="1" dirty="0" err="1">
                <a:solidFill>
                  <a:srgbClr val="00B050"/>
                </a:solidFill>
              </a:rPr>
              <a:t>велелюдне</a:t>
            </a:r>
            <a:r>
              <a:rPr lang="ru-RU" sz="2400" i="1" dirty="0">
                <a:solidFill>
                  <a:srgbClr val="00B050"/>
                </a:solidFill>
              </a:rPr>
              <a:t> свято) — у </a:t>
            </a:r>
            <a:r>
              <a:rPr lang="ru-RU" sz="2400" i="1" dirty="0" err="1">
                <a:solidFill>
                  <a:srgbClr val="00B050"/>
                </a:solidFill>
              </a:rPr>
              <a:t>тюркських</a:t>
            </a:r>
            <a:r>
              <a:rPr lang="ru-RU" sz="2400" i="1" dirty="0">
                <a:solidFill>
                  <a:srgbClr val="00B050"/>
                </a:solidFill>
              </a:rPr>
              <a:t> </a:t>
            </a:r>
            <a:r>
              <a:rPr lang="ru-RU" sz="2400" i="1" dirty="0" err="1">
                <a:solidFill>
                  <a:srgbClr val="00B050"/>
                </a:solidFill>
              </a:rPr>
              <a:t>народів</a:t>
            </a:r>
            <a:r>
              <a:rPr lang="ru-RU" sz="2400" i="1" dirty="0">
                <a:solidFill>
                  <a:srgbClr val="00B050"/>
                </a:solidFill>
              </a:rPr>
              <a:t> орган народного </a:t>
            </a:r>
            <a:r>
              <a:rPr lang="ru-RU" sz="2400" i="1" dirty="0" err="1">
                <a:solidFill>
                  <a:srgbClr val="00B050"/>
                </a:solidFill>
              </a:rPr>
              <a:t>представництва</a:t>
            </a:r>
            <a:r>
              <a:rPr lang="ru-RU" sz="2400" i="1" dirty="0">
                <a:solidFill>
                  <a:srgbClr val="00B050"/>
                </a:solidFill>
              </a:rPr>
              <a:t>, </a:t>
            </a:r>
            <a:r>
              <a:rPr lang="ru-RU" sz="2400" i="1" dirty="0" err="1">
                <a:solidFill>
                  <a:srgbClr val="00B050"/>
                </a:solidFill>
              </a:rPr>
              <a:t>загальнонаціональний</a:t>
            </a:r>
            <a:r>
              <a:rPr lang="ru-RU" sz="2400" i="1" dirty="0">
                <a:solidFill>
                  <a:srgbClr val="00B050"/>
                </a:solidFill>
              </a:rPr>
              <a:t> </a:t>
            </a:r>
            <a:r>
              <a:rPr lang="ru-RU" sz="2400" i="1" dirty="0" err="1">
                <a:solidFill>
                  <a:srgbClr val="00B050"/>
                </a:solidFill>
              </a:rPr>
              <a:t>з'їзд</a:t>
            </a:r>
            <a:r>
              <a:rPr lang="ru-RU" sz="2400" i="1" dirty="0">
                <a:solidFill>
                  <a:srgbClr val="00B050"/>
                </a:solidFill>
              </a:rPr>
              <a:t>, </a:t>
            </a:r>
            <a:r>
              <a:rPr lang="ru-RU" sz="2400" i="1" dirty="0" err="1">
                <a:solidFill>
                  <a:srgbClr val="00B050"/>
                </a:solidFill>
              </a:rPr>
              <a:t>під</a:t>
            </a:r>
            <a:r>
              <a:rPr lang="ru-RU" sz="2400" i="1" dirty="0">
                <a:solidFill>
                  <a:srgbClr val="00B050"/>
                </a:solidFill>
              </a:rPr>
              <a:t> час </a:t>
            </a:r>
            <a:r>
              <a:rPr lang="ru-RU" sz="2400" i="1" dirty="0" err="1">
                <a:solidFill>
                  <a:srgbClr val="00B050"/>
                </a:solidFill>
              </a:rPr>
              <a:t>якого</a:t>
            </a:r>
            <a:r>
              <a:rPr lang="ru-RU" sz="2400" i="1" dirty="0">
                <a:solidFill>
                  <a:srgbClr val="00B050"/>
                </a:solidFill>
              </a:rPr>
              <a:t> </a:t>
            </a:r>
            <a:r>
              <a:rPr lang="ru-RU" sz="2400" i="1" dirty="0" err="1">
                <a:solidFill>
                  <a:srgbClr val="00B050"/>
                </a:solidFill>
              </a:rPr>
              <a:t>вирішують</a:t>
            </a:r>
            <a:r>
              <a:rPr lang="ru-RU" sz="2400" i="1" dirty="0">
                <a:solidFill>
                  <a:srgbClr val="00B050"/>
                </a:solidFill>
              </a:rPr>
              <a:t> </a:t>
            </a:r>
            <a:r>
              <a:rPr lang="ru-RU" sz="2400" i="1" dirty="0" err="1">
                <a:solidFill>
                  <a:srgbClr val="00B050"/>
                </a:solidFill>
              </a:rPr>
              <a:t>найважливіші</a:t>
            </a:r>
            <a:r>
              <a:rPr lang="ru-RU" sz="2400" i="1" dirty="0">
                <a:solidFill>
                  <a:srgbClr val="00B050"/>
                </a:solidFill>
              </a:rPr>
              <a:t> </a:t>
            </a:r>
            <a:r>
              <a:rPr lang="ru-RU" sz="2400" i="1" dirty="0" err="1">
                <a:solidFill>
                  <a:srgbClr val="00B050"/>
                </a:solidFill>
              </a:rPr>
              <a:t>проблеми</a:t>
            </a:r>
            <a:r>
              <a:rPr lang="ru-RU" sz="2400" i="1" dirty="0">
                <a:solidFill>
                  <a:srgbClr val="00B050"/>
                </a:solidFill>
              </a:rPr>
              <a:t> </a:t>
            </a:r>
            <a:r>
              <a:rPr lang="ru-RU" sz="2400" i="1" dirty="0" err="1">
                <a:solidFill>
                  <a:srgbClr val="00B050"/>
                </a:solidFill>
              </a:rPr>
              <a:t>нації</a:t>
            </a:r>
            <a:r>
              <a:rPr lang="ru-RU" sz="2400" i="1" dirty="0">
                <a:solidFill>
                  <a:srgbClr val="00B050"/>
                </a:solidFill>
              </a:rPr>
              <a:t>. Початково означав </a:t>
            </a:r>
            <a:r>
              <a:rPr lang="ru-RU" sz="2400" i="1" dirty="0" err="1">
                <a:solidFill>
                  <a:srgbClr val="00B050"/>
                </a:solidFill>
              </a:rPr>
              <a:t>збори</a:t>
            </a:r>
            <a:r>
              <a:rPr lang="ru-RU" sz="2400" i="1" dirty="0">
                <a:solidFill>
                  <a:srgbClr val="00B050"/>
                </a:solidFill>
              </a:rPr>
              <a:t> </a:t>
            </a:r>
            <a:r>
              <a:rPr lang="ru-RU" sz="2400" i="1" dirty="0" err="1">
                <a:solidFill>
                  <a:srgbClr val="00B050"/>
                </a:solidFill>
              </a:rPr>
              <a:t>князів</a:t>
            </a:r>
            <a:r>
              <a:rPr lang="ru-RU" sz="2400" i="1" dirty="0">
                <a:solidFill>
                  <a:srgbClr val="00B050"/>
                </a:solidFill>
              </a:rPr>
              <a:t>, </a:t>
            </a:r>
            <a:r>
              <a:rPr lang="ru-RU" sz="2400" i="1" dirty="0" err="1">
                <a:solidFill>
                  <a:srgbClr val="00B050"/>
                </a:solidFill>
              </a:rPr>
              <a:t>пізніше</a:t>
            </a:r>
            <a:r>
              <a:rPr lang="ru-RU" sz="2400" i="1" dirty="0">
                <a:solidFill>
                  <a:srgbClr val="00B050"/>
                </a:solidFill>
              </a:rPr>
              <a:t> </a:t>
            </a:r>
            <a:r>
              <a:rPr lang="ru-RU" sz="2400" i="1" dirty="0" err="1">
                <a:solidFill>
                  <a:srgbClr val="00B050"/>
                </a:solidFill>
              </a:rPr>
              <a:t>збори</a:t>
            </a:r>
            <a:r>
              <a:rPr lang="ru-RU" sz="2400" i="1" dirty="0">
                <a:solidFill>
                  <a:srgbClr val="00B050"/>
                </a:solidFill>
              </a:rPr>
              <a:t> народу.</a:t>
            </a:r>
            <a:endParaRPr lang="ru-RU" sz="2400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8922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1709" y="239598"/>
            <a:ext cx="11625734" cy="5882905"/>
          </a:xfrm>
        </p:spPr>
        <p:txBody>
          <a:bodyPr>
            <a:normAutofit/>
          </a:bodyPr>
          <a:lstStyle/>
          <a:p>
            <a:r>
              <a:rPr lang="ru-RU" dirty="0" err="1"/>
              <a:t>Петроградський</a:t>
            </a:r>
            <a:r>
              <a:rPr lang="ru-RU" dirty="0"/>
              <a:t> Совнарком не </a:t>
            </a:r>
            <a:r>
              <a:rPr lang="ru-RU" dirty="0" err="1"/>
              <a:t>визнав</a:t>
            </a:r>
            <a:r>
              <a:rPr lang="ru-RU" dirty="0"/>
              <a:t> </a:t>
            </a:r>
            <a:r>
              <a:rPr lang="ru-RU" dirty="0" err="1"/>
              <a:t>ані</a:t>
            </a:r>
            <a:r>
              <a:rPr lang="ru-RU" dirty="0"/>
              <a:t> </a:t>
            </a:r>
            <a:r>
              <a:rPr lang="ru-RU" dirty="0" err="1"/>
              <a:t>Кримської</a:t>
            </a:r>
            <a:r>
              <a:rPr lang="ru-RU" dirty="0"/>
              <a:t> </a:t>
            </a:r>
            <a:r>
              <a:rPr lang="ru-RU" dirty="0" err="1"/>
              <a:t>Народної</a:t>
            </a:r>
            <a:r>
              <a:rPr lang="ru-RU" dirty="0"/>
              <a:t> </a:t>
            </a:r>
            <a:r>
              <a:rPr lang="ru-RU" dirty="0" err="1"/>
              <a:t>Республіки</a:t>
            </a:r>
            <a:r>
              <a:rPr lang="ru-RU" dirty="0"/>
              <a:t>, </a:t>
            </a:r>
            <a:r>
              <a:rPr lang="ru-RU" dirty="0" err="1"/>
              <a:t>ані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Директорії</a:t>
            </a:r>
            <a:r>
              <a:rPr lang="ru-RU" dirty="0"/>
              <a:t>. За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вказівкою</a:t>
            </a:r>
            <a:r>
              <a:rPr lang="ru-RU" dirty="0"/>
              <a:t> </a:t>
            </a:r>
            <a:r>
              <a:rPr lang="ru-RU" dirty="0" err="1"/>
              <a:t>кримські</a:t>
            </a:r>
            <a:r>
              <a:rPr lang="ru-RU" dirty="0"/>
              <a:t> </a:t>
            </a:r>
            <a:r>
              <a:rPr lang="ru-RU" dirty="0" err="1"/>
              <a:t>більшовики</a:t>
            </a:r>
            <a:r>
              <a:rPr lang="ru-RU" dirty="0"/>
              <a:t> у </a:t>
            </a:r>
            <a:r>
              <a:rPr lang="ru-RU" dirty="0" err="1"/>
              <a:t>ніч</a:t>
            </a:r>
            <a:r>
              <a:rPr lang="ru-RU" dirty="0"/>
              <a:t> на </a:t>
            </a:r>
            <a:r>
              <a:rPr lang="ru-RU" dirty="0">
                <a:hlinkClick r:id="rId2" tooltip="16 грудня"/>
              </a:rPr>
              <a:t>16 </a:t>
            </a:r>
            <a:r>
              <a:rPr lang="ru-RU" dirty="0" err="1">
                <a:hlinkClick r:id="rId2" tooltip="16 грудня"/>
              </a:rPr>
              <a:t>грудня</a:t>
            </a:r>
            <a:r>
              <a:rPr lang="ru-RU" dirty="0"/>
              <a:t> </a:t>
            </a:r>
            <a:r>
              <a:rPr lang="ru-RU" dirty="0" err="1"/>
              <a:t>захопили</a:t>
            </a:r>
            <a:r>
              <a:rPr lang="ru-RU" dirty="0"/>
              <a:t> Севастополь та — «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імені</a:t>
            </a:r>
            <a:r>
              <a:rPr lang="ru-RU" dirty="0"/>
              <a:t> </a:t>
            </a:r>
            <a:r>
              <a:rPr lang="ru-RU" dirty="0" err="1"/>
              <a:t>совітської</a:t>
            </a:r>
            <a:r>
              <a:rPr lang="ru-RU" dirty="0"/>
              <a:t> </a:t>
            </a:r>
            <a:r>
              <a:rPr lang="ru-RU" dirty="0" err="1"/>
              <a:t>влади</a:t>
            </a:r>
            <a:r>
              <a:rPr lang="ru-RU" dirty="0"/>
              <a:t>» </a:t>
            </a:r>
            <a:r>
              <a:rPr lang="ru-RU" dirty="0" err="1"/>
              <a:t>негайно</a:t>
            </a:r>
            <a:r>
              <a:rPr lang="ru-RU" dirty="0"/>
              <a:t> </a:t>
            </a:r>
            <a:r>
              <a:rPr lang="ru-RU" dirty="0" err="1"/>
              <a:t>розігнали</a:t>
            </a:r>
            <a:r>
              <a:rPr lang="ru-RU" dirty="0"/>
              <a:t> там раду </a:t>
            </a:r>
            <a:r>
              <a:rPr lang="ru-RU" dirty="0" err="1"/>
              <a:t>робітничих</a:t>
            </a:r>
            <a:r>
              <a:rPr lang="ru-RU" dirty="0"/>
              <a:t>, </a:t>
            </a:r>
            <a:r>
              <a:rPr lang="ru-RU" dirty="0" err="1"/>
              <a:t>матроських</a:t>
            </a:r>
            <a:r>
              <a:rPr lang="ru-RU" dirty="0"/>
              <a:t> і </a:t>
            </a:r>
            <a:r>
              <a:rPr lang="ru-RU" dirty="0" err="1"/>
              <a:t>солдатських</a:t>
            </a:r>
            <a:r>
              <a:rPr lang="ru-RU" dirty="0"/>
              <a:t> </a:t>
            </a:r>
            <a:r>
              <a:rPr lang="ru-RU" dirty="0" err="1"/>
              <a:t>депутатів</a:t>
            </a:r>
            <a:r>
              <a:rPr lang="ru-RU" dirty="0"/>
              <a:t>. </a:t>
            </a:r>
            <a:r>
              <a:rPr lang="ru-RU" dirty="0" err="1"/>
              <a:t>Натомість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створений</a:t>
            </a:r>
            <a:r>
              <a:rPr lang="ru-RU" dirty="0"/>
              <a:t> </a:t>
            </a:r>
            <a:r>
              <a:rPr lang="ru-RU" dirty="0" err="1"/>
              <a:t>військово-революційний</a:t>
            </a:r>
            <a:r>
              <a:rPr lang="ru-RU" dirty="0"/>
              <a:t> </a:t>
            </a:r>
            <a:r>
              <a:rPr lang="ru-RU" dirty="0" err="1"/>
              <a:t>комітет</a:t>
            </a:r>
            <a:r>
              <a:rPr lang="ru-RU" dirty="0"/>
              <a:t>,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орудою</a:t>
            </a:r>
            <a:r>
              <a:rPr lang="ru-RU" dirty="0"/>
              <a:t> </a:t>
            </a:r>
            <a:r>
              <a:rPr lang="ru-RU" dirty="0" err="1"/>
              <a:t>якого</a:t>
            </a:r>
            <a:r>
              <a:rPr lang="ru-RU" dirty="0"/>
              <a:t> </a:t>
            </a:r>
            <a:r>
              <a:rPr lang="ru-RU" dirty="0" err="1"/>
              <a:t>червоні</a:t>
            </a:r>
            <a:r>
              <a:rPr lang="ru-RU" dirty="0"/>
              <a:t> загони почали </a:t>
            </a:r>
            <a:r>
              <a:rPr lang="ru-RU" dirty="0" err="1"/>
              <a:t>наступ</a:t>
            </a:r>
            <a:r>
              <a:rPr lang="ru-RU" dirty="0"/>
              <a:t> на </a:t>
            </a:r>
            <a:r>
              <a:rPr lang="ru-RU" dirty="0" err="1"/>
              <a:t>інші</a:t>
            </a:r>
            <a:r>
              <a:rPr lang="ru-RU" dirty="0"/>
              <a:t> </a:t>
            </a:r>
            <a:r>
              <a:rPr lang="ru-RU" dirty="0" err="1"/>
              <a:t>міста</a:t>
            </a:r>
            <a:r>
              <a:rPr lang="ru-RU" dirty="0"/>
              <a:t> </a:t>
            </a:r>
            <a:r>
              <a:rPr lang="ru-RU" dirty="0" err="1"/>
              <a:t>Криму</a:t>
            </a:r>
            <a:r>
              <a:rPr lang="ru-RU" dirty="0"/>
              <a:t>. В </a:t>
            </a:r>
            <a:r>
              <a:rPr lang="ru-RU" dirty="0" err="1"/>
              <a:t>багатьох</a:t>
            </a:r>
            <a:r>
              <a:rPr lang="ru-RU" dirty="0"/>
              <a:t> </a:t>
            </a:r>
            <a:r>
              <a:rPr lang="ru-RU" dirty="0" err="1"/>
              <a:t>містах</a:t>
            </a:r>
            <a:r>
              <a:rPr lang="ru-RU" dirty="0"/>
              <a:t> </a:t>
            </a:r>
            <a:r>
              <a:rPr lang="ru-RU" dirty="0" err="1"/>
              <a:t>Криму</a:t>
            </a:r>
            <a:r>
              <a:rPr lang="ru-RU" dirty="0"/>
              <a:t>, </a:t>
            </a:r>
            <a:r>
              <a:rPr lang="ru-RU" dirty="0" err="1"/>
              <a:t>зокрема</a:t>
            </a:r>
            <a:r>
              <a:rPr lang="ru-RU" dirty="0"/>
              <a:t> </a:t>
            </a:r>
            <a:r>
              <a:rPr lang="ru-RU" dirty="0" err="1"/>
              <a:t>Севастополі</a:t>
            </a:r>
            <a:r>
              <a:rPr lang="ru-RU" dirty="0"/>
              <a:t>, </a:t>
            </a:r>
            <a:r>
              <a:rPr lang="ru-RU" dirty="0" err="1"/>
              <a:t>Феодосії</a:t>
            </a:r>
            <a:r>
              <a:rPr lang="ru-RU" dirty="0"/>
              <a:t>, </a:t>
            </a:r>
            <a:r>
              <a:rPr lang="ru-RU" dirty="0" err="1"/>
              <a:t>Євпаторії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розгорнуто</a:t>
            </a:r>
            <a:r>
              <a:rPr lang="ru-RU" dirty="0"/>
              <a:t> </a:t>
            </a:r>
            <a:r>
              <a:rPr lang="ru-RU" dirty="0" err="1"/>
              <a:t>масовий</a:t>
            </a:r>
            <a:r>
              <a:rPr lang="ru-RU" dirty="0"/>
              <a:t> </a:t>
            </a:r>
            <a:r>
              <a:rPr lang="ru-RU" dirty="0" err="1"/>
              <a:t>терор</a:t>
            </a:r>
            <a:r>
              <a:rPr lang="ru-RU" dirty="0"/>
              <a:t>, </a:t>
            </a:r>
            <a:r>
              <a:rPr lang="ru-RU" dirty="0" err="1"/>
              <a:t>виконавцями</a:t>
            </a:r>
            <a:r>
              <a:rPr lang="ru-RU" dirty="0"/>
              <a:t> </a:t>
            </a:r>
            <a:r>
              <a:rPr lang="ru-RU" dirty="0" err="1"/>
              <a:t>терору</a:t>
            </a:r>
            <a:r>
              <a:rPr lang="ru-RU" dirty="0"/>
              <a:t>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насамперед</a:t>
            </a:r>
            <a:r>
              <a:rPr lang="ru-RU" dirty="0"/>
              <a:t> та </a:t>
            </a:r>
            <a:r>
              <a:rPr lang="ru-RU" dirty="0" err="1"/>
              <a:t>частина</a:t>
            </a:r>
            <a:r>
              <a:rPr lang="ru-RU" dirty="0"/>
              <a:t> </a:t>
            </a:r>
            <a:r>
              <a:rPr lang="ru-RU" dirty="0" err="1"/>
              <a:t>флотських</a:t>
            </a:r>
            <a:r>
              <a:rPr lang="ru-RU" dirty="0"/>
              <a:t> </a:t>
            </a:r>
            <a:r>
              <a:rPr lang="ru-RU" dirty="0" err="1"/>
              <a:t>екіпажів</a:t>
            </a:r>
            <a:r>
              <a:rPr lang="ru-RU" dirty="0"/>
              <a:t>, яка </a:t>
            </a:r>
            <a:r>
              <a:rPr lang="ru-RU" dirty="0" err="1"/>
              <a:t>більше</a:t>
            </a:r>
            <a:r>
              <a:rPr lang="ru-RU" dirty="0"/>
              <a:t> походила на </a:t>
            </a:r>
            <a:r>
              <a:rPr lang="ru-RU" dirty="0" err="1"/>
              <a:t>співтовариство</a:t>
            </a:r>
            <a:r>
              <a:rPr lang="ru-RU" dirty="0"/>
              <a:t> </a:t>
            </a:r>
            <a:r>
              <a:rPr lang="ru-RU" dirty="0" err="1"/>
              <a:t>кримінальників</a:t>
            </a:r>
            <a:r>
              <a:rPr lang="ru-RU" dirty="0"/>
              <a:t> на кораблях флоту, </a:t>
            </a:r>
            <a:r>
              <a:rPr lang="ru-RU" dirty="0" err="1"/>
              <a:t>ніж</a:t>
            </a:r>
            <a:r>
              <a:rPr lang="ru-RU" dirty="0"/>
              <a:t> на </a:t>
            </a:r>
            <a:r>
              <a:rPr lang="ru-RU" dirty="0" err="1"/>
              <a:t>військовослужбовців</a:t>
            </a:r>
            <a:r>
              <a:rPr lang="ru-RU" dirty="0"/>
              <a:t>, і </a:t>
            </a:r>
            <a:r>
              <a:rPr lang="ru-RU" dirty="0" err="1"/>
              <a:t>кримські</a:t>
            </a:r>
            <a:r>
              <a:rPr lang="ru-RU" dirty="0"/>
              <a:t> </a:t>
            </a:r>
            <a:r>
              <a:rPr lang="ru-RU" dirty="0" err="1">
                <a:hlinkClick r:id="rId3" tooltip="Люмпени"/>
              </a:rPr>
              <a:t>люмпени</a:t>
            </a:r>
            <a:r>
              <a:rPr lang="ru-RU" dirty="0"/>
              <a:t>. За </a:t>
            </a:r>
            <a:r>
              <a:rPr lang="ru-RU" dirty="0" err="1"/>
              <a:t>мінімальними</a:t>
            </a:r>
            <a:r>
              <a:rPr lang="ru-RU" dirty="0"/>
              <a:t> </a:t>
            </a:r>
            <a:r>
              <a:rPr lang="ru-RU" dirty="0" err="1"/>
              <a:t>оцінками</a:t>
            </a:r>
            <a:r>
              <a:rPr lang="ru-RU" dirty="0"/>
              <a:t> за </a:t>
            </a:r>
            <a:r>
              <a:rPr lang="ru-RU" dirty="0" err="1"/>
              <a:t>грудень</a:t>
            </a:r>
            <a:r>
              <a:rPr lang="ru-RU" dirty="0"/>
              <a:t> 1917 — с</a:t>
            </a:r>
            <a:r>
              <a:rPr lang="en-US" dirty="0" err="1"/>
              <a:t>i</a:t>
            </a:r>
            <a:r>
              <a:rPr lang="ru-RU" dirty="0" err="1"/>
              <a:t>чень</a:t>
            </a:r>
            <a:r>
              <a:rPr lang="ru-RU" dirty="0"/>
              <a:t> 1918 </a:t>
            </a:r>
            <a:r>
              <a:rPr lang="ru-RU" dirty="0" err="1"/>
              <a:t>років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безсудних</a:t>
            </a:r>
            <a:r>
              <a:rPr lang="ru-RU" dirty="0"/>
              <a:t> </a:t>
            </a:r>
            <a:r>
              <a:rPr lang="ru-RU" dirty="0" err="1"/>
              <a:t>розправ</a:t>
            </a:r>
            <a:r>
              <a:rPr lang="ru-RU" dirty="0"/>
              <a:t> у </a:t>
            </a:r>
            <a:r>
              <a:rPr lang="ru-RU" dirty="0" err="1"/>
              <a:t>Криму</a:t>
            </a:r>
            <a:r>
              <a:rPr lang="ru-RU" dirty="0"/>
              <a:t> </a:t>
            </a:r>
            <a:r>
              <a:rPr lang="ru-RU" dirty="0" err="1"/>
              <a:t>загинуло</a:t>
            </a:r>
            <a:r>
              <a:rPr lang="ru-RU" dirty="0"/>
              <a:t> не </a:t>
            </a:r>
            <a:r>
              <a:rPr lang="ru-RU" dirty="0" err="1"/>
              <a:t>менше</a:t>
            </a:r>
            <a:r>
              <a:rPr lang="ru-RU" dirty="0"/>
              <a:t> </a:t>
            </a:r>
            <a:r>
              <a:rPr lang="ru-RU" dirty="0" err="1"/>
              <a:t>тисячі</a:t>
            </a:r>
            <a:r>
              <a:rPr lang="ru-RU" dirty="0"/>
              <a:t> </a:t>
            </a:r>
            <a:r>
              <a:rPr lang="ru-RU" dirty="0" err="1"/>
              <a:t>осіб</a:t>
            </a:r>
            <a:r>
              <a:rPr lang="ru-RU" baseline="30000" dirty="0">
                <a:hlinkClick r:id="rId4"/>
              </a:rPr>
              <a:t>[4]</a:t>
            </a:r>
            <a:r>
              <a:rPr lang="ru-RU" dirty="0"/>
              <a:t>, </a:t>
            </a:r>
            <a:r>
              <a:rPr lang="ru-RU" dirty="0" err="1"/>
              <a:t>значна</a:t>
            </a:r>
            <a:r>
              <a:rPr lang="ru-RU" dirty="0"/>
              <a:t> </a:t>
            </a:r>
            <a:r>
              <a:rPr lang="ru-RU" dirty="0" err="1"/>
              <a:t>частка</a:t>
            </a:r>
            <a:r>
              <a:rPr lang="ru-RU" dirty="0"/>
              <a:t>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офіцерами</a:t>
            </a:r>
            <a:r>
              <a:rPr lang="ru-RU" dirty="0"/>
              <a:t> </a:t>
            </a:r>
            <a:r>
              <a:rPr lang="ru-RU" dirty="0" err="1"/>
              <a:t>Чорноморського</a:t>
            </a:r>
            <a:r>
              <a:rPr lang="ru-RU" dirty="0"/>
              <a:t> флоту.</a:t>
            </a:r>
          </a:p>
          <a:p>
            <a:r>
              <a:rPr lang="ru-RU" dirty="0"/>
              <a:t>Для оборони </a:t>
            </a:r>
            <a:r>
              <a:rPr lang="ru-RU" dirty="0" err="1"/>
              <a:t>півострова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більшовиків</a:t>
            </a:r>
            <a:r>
              <a:rPr lang="ru-RU" dirty="0"/>
              <a:t> </a:t>
            </a:r>
            <a:r>
              <a:rPr lang="ru-RU" dirty="0" err="1"/>
              <a:t>Директорія</a:t>
            </a:r>
            <a:r>
              <a:rPr lang="ru-RU" dirty="0"/>
              <a:t> та Рада </a:t>
            </a:r>
            <a:r>
              <a:rPr lang="ru-RU" dirty="0" err="1"/>
              <a:t>народних</a:t>
            </a:r>
            <a:r>
              <a:rPr lang="ru-RU" dirty="0"/>
              <a:t> </a:t>
            </a:r>
            <a:r>
              <a:rPr lang="ru-RU" dirty="0" err="1"/>
              <a:t>представників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об'єднала</a:t>
            </a:r>
            <a:r>
              <a:rPr lang="ru-RU" dirty="0"/>
              <a:t> </a:t>
            </a:r>
            <a:r>
              <a:rPr lang="ru-RU" dirty="0" err="1"/>
              <a:t>всі</a:t>
            </a:r>
            <a:r>
              <a:rPr lang="ru-RU" dirty="0"/>
              <a:t> </a:t>
            </a:r>
            <a:r>
              <a:rPr lang="ru-RU" dirty="0" err="1"/>
              <a:t>національні</a:t>
            </a:r>
            <a:r>
              <a:rPr lang="ru-RU" dirty="0"/>
              <a:t> </a:t>
            </a:r>
            <a:r>
              <a:rPr lang="ru-RU" dirty="0" err="1"/>
              <a:t>громади</a:t>
            </a:r>
            <a:r>
              <a:rPr lang="ru-RU" dirty="0"/>
              <a:t> </a:t>
            </a:r>
            <a:r>
              <a:rPr lang="ru-RU" dirty="0" err="1"/>
              <a:t>Криму</a:t>
            </a:r>
            <a:r>
              <a:rPr lang="ru-RU" dirty="0"/>
              <a:t>, </a:t>
            </a:r>
            <a:r>
              <a:rPr lang="ru-RU" dirty="0">
                <a:hlinkClick r:id="rId5" tooltip="19 грудня"/>
              </a:rPr>
              <a:t>19 </a:t>
            </a:r>
            <a:r>
              <a:rPr lang="ru-RU" dirty="0" err="1">
                <a:hlinkClick r:id="rId5" tooltip="19 грудня"/>
              </a:rPr>
              <a:t>грудня</a:t>
            </a:r>
            <a:r>
              <a:rPr lang="ru-RU" dirty="0"/>
              <a:t> створили у </a:t>
            </a:r>
            <a:r>
              <a:rPr lang="ru-RU" dirty="0" err="1"/>
              <a:t>Сімферополі</a:t>
            </a:r>
            <a:r>
              <a:rPr lang="ru-RU" dirty="0"/>
              <a:t> </a:t>
            </a:r>
            <a:r>
              <a:rPr lang="ru-RU" dirty="0" err="1"/>
              <a:t>об'єднаний</a:t>
            </a:r>
            <a:r>
              <a:rPr lang="ru-RU" dirty="0"/>
              <a:t> </a:t>
            </a:r>
            <a:r>
              <a:rPr lang="ru-RU" dirty="0" err="1"/>
              <a:t>Кримський</a:t>
            </a:r>
            <a:r>
              <a:rPr lang="ru-RU" dirty="0"/>
              <a:t> штаб. У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розпорядженні</a:t>
            </a:r>
            <a:r>
              <a:rPr lang="ru-RU" dirty="0"/>
              <a:t> </a:t>
            </a:r>
            <a:r>
              <a:rPr lang="ru-RU" dirty="0" err="1"/>
              <a:t>були</a:t>
            </a:r>
            <a:r>
              <a:rPr lang="ru-RU" dirty="0"/>
              <a:t> два </a:t>
            </a:r>
            <a:r>
              <a:rPr lang="ru-RU" dirty="0" err="1"/>
              <a:t>кінні</a:t>
            </a:r>
            <a:r>
              <a:rPr lang="ru-RU" dirty="0"/>
              <a:t> та один </a:t>
            </a:r>
            <a:r>
              <a:rPr lang="ru-RU" dirty="0" err="1"/>
              <a:t>піхотний</a:t>
            </a:r>
            <a:r>
              <a:rPr lang="ru-RU" dirty="0"/>
              <a:t> </a:t>
            </a:r>
            <a:r>
              <a:rPr lang="ru-RU" dirty="0" err="1"/>
              <a:t>кримськотатарські</a:t>
            </a:r>
            <a:r>
              <a:rPr lang="ru-RU" dirty="0"/>
              <a:t> полки, а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українські</a:t>
            </a:r>
            <a:r>
              <a:rPr lang="ru-RU" dirty="0"/>
              <a:t> та </a:t>
            </a:r>
            <a:r>
              <a:rPr lang="ru-RU" dirty="0" err="1"/>
              <a:t>російські</a:t>
            </a:r>
            <a:r>
              <a:rPr lang="ru-RU" dirty="0"/>
              <a:t> загони </a:t>
            </a:r>
            <a:r>
              <a:rPr lang="ru-RU" dirty="0" err="1"/>
              <a:t>загальною</a:t>
            </a:r>
            <a:r>
              <a:rPr lang="ru-RU" dirty="0"/>
              <a:t> </a:t>
            </a:r>
            <a:r>
              <a:rPr lang="ru-RU" dirty="0" err="1"/>
              <a:t>кількістю</a:t>
            </a:r>
            <a:r>
              <a:rPr lang="ru-RU" dirty="0"/>
              <a:t> </a:t>
            </a:r>
            <a:r>
              <a:rPr lang="ru-RU" dirty="0" err="1"/>
              <a:t>близько</a:t>
            </a:r>
            <a:r>
              <a:rPr lang="ru-RU" dirty="0"/>
              <a:t> </a:t>
            </a:r>
            <a:r>
              <a:rPr lang="ru-RU" dirty="0" err="1"/>
              <a:t>тисячі</a:t>
            </a:r>
            <a:r>
              <a:rPr lang="ru-RU" dirty="0"/>
              <a:t> </a:t>
            </a:r>
            <a:r>
              <a:rPr lang="ru-RU" dirty="0" err="1"/>
              <a:t>осіб</a:t>
            </a:r>
            <a:r>
              <a:rPr lang="ru-RU" dirty="0"/>
              <a:t>. </a:t>
            </a:r>
            <a:r>
              <a:rPr lang="ru-RU" dirty="0" err="1"/>
              <a:t>Упродовж</a:t>
            </a:r>
            <a:r>
              <a:rPr lang="ru-RU" dirty="0"/>
              <a:t> </a:t>
            </a:r>
            <a:r>
              <a:rPr lang="ru-RU" dirty="0" err="1"/>
              <a:t>січня</a:t>
            </a:r>
            <a:r>
              <a:rPr lang="ru-RU" dirty="0"/>
              <a:t> вони </a:t>
            </a:r>
            <a:r>
              <a:rPr lang="ru-RU" dirty="0" err="1"/>
              <a:t>билися</a:t>
            </a:r>
            <a:r>
              <a:rPr lang="ru-RU" dirty="0"/>
              <a:t> </a:t>
            </a:r>
            <a:r>
              <a:rPr lang="ru-RU" dirty="0" err="1"/>
              <a:t>проти</a:t>
            </a:r>
            <a:r>
              <a:rPr lang="ru-RU" dirty="0"/>
              <a:t> </a:t>
            </a:r>
            <a:r>
              <a:rPr lang="ru-RU" dirty="0" err="1"/>
              <a:t>загонів</a:t>
            </a:r>
            <a:r>
              <a:rPr lang="ru-RU" dirty="0"/>
              <a:t> </a:t>
            </a:r>
            <a:r>
              <a:rPr lang="ru-RU" dirty="0" err="1"/>
              <a:t>більшовиків</a:t>
            </a:r>
            <a:r>
              <a:rPr lang="ru-RU" dirty="0"/>
              <a:t> та </a:t>
            </a:r>
            <a:r>
              <a:rPr lang="ru-RU" dirty="0" err="1"/>
              <a:t>анархістів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краще</a:t>
            </a:r>
            <a:r>
              <a:rPr lang="ru-RU" dirty="0"/>
              <a:t> </a:t>
            </a:r>
            <a:r>
              <a:rPr lang="ru-RU" dirty="0" err="1"/>
              <a:t>озброєними</a:t>
            </a:r>
            <a:r>
              <a:rPr lang="ru-RU" dirty="0"/>
              <a:t> і </a:t>
            </a:r>
            <a:r>
              <a:rPr lang="ru-RU" dirty="0" err="1"/>
              <a:t>набагато</a:t>
            </a:r>
            <a:r>
              <a:rPr lang="ru-RU" dirty="0"/>
              <a:t> </a:t>
            </a:r>
            <a:r>
              <a:rPr lang="ru-RU" dirty="0" err="1"/>
              <a:t>переважали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чисельно</a:t>
            </a:r>
            <a:r>
              <a:rPr lang="ru-RU" dirty="0"/>
              <a:t>. </a:t>
            </a:r>
            <a:r>
              <a:rPr lang="ru-RU" dirty="0" err="1">
                <a:hlinkClick r:id="rId6" tooltip="Номан Челебіджихан"/>
              </a:rPr>
              <a:t>Номан</a:t>
            </a:r>
            <a:r>
              <a:rPr lang="ru-RU" dirty="0">
                <a:hlinkClick r:id="rId6" tooltip="Номан Челебіджихан"/>
              </a:rPr>
              <a:t> </a:t>
            </a:r>
            <a:r>
              <a:rPr lang="ru-RU" dirty="0" err="1">
                <a:hlinkClick r:id="rId6" tooltip="Номан Челебіджихан"/>
              </a:rPr>
              <a:t>Челебіджихан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намагався</a:t>
            </a:r>
            <a:r>
              <a:rPr lang="ru-RU" dirty="0"/>
              <a:t> </a:t>
            </a:r>
            <a:r>
              <a:rPr lang="ru-RU" dirty="0" err="1"/>
              <a:t>домовитися</a:t>
            </a:r>
            <a:r>
              <a:rPr lang="ru-RU" dirty="0"/>
              <a:t> з </a:t>
            </a:r>
            <a:r>
              <a:rPr lang="ru-RU" dirty="0" err="1"/>
              <a:t>більшовиками</a:t>
            </a:r>
            <a:r>
              <a:rPr lang="ru-RU" dirty="0"/>
              <a:t> про </a:t>
            </a:r>
            <a:r>
              <a:rPr lang="ru-RU" dirty="0" err="1"/>
              <a:t>припинення</a:t>
            </a:r>
            <a:r>
              <a:rPr lang="ru-RU" dirty="0"/>
              <a:t> </a:t>
            </a:r>
            <a:r>
              <a:rPr lang="ru-RU" dirty="0" err="1"/>
              <a:t>бойових</a:t>
            </a:r>
            <a:r>
              <a:rPr lang="ru-RU" dirty="0"/>
              <a:t> </a:t>
            </a:r>
            <a:r>
              <a:rPr lang="ru-RU" dirty="0" err="1"/>
              <a:t>дій</a:t>
            </a:r>
            <a:r>
              <a:rPr lang="ru-RU" dirty="0"/>
              <a:t>, </a:t>
            </a: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перемовин</a:t>
            </a:r>
            <a:r>
              <a:rPr lang="ru-RU" dirty="0"/>
              <a:t> у </a:t>
            </a:r>
            <a:r>
              <a:rPr lang="ru-RU" dirty="0" err="1"/>
              <a:t>Сімферополі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заарештований</a:t>
            </a:r>
            <a:r>
              <a:rPr lang="ru-RU" dirty="0"/>
              <a:t>, </a:t>
            </a:r>
            <a:r>
              <a:rPr lang="ru-RU" dirty="0" err="1"/>
              <a:t>перевезений</a:t>
            </a:r>
            <a:r>
              <a:rPr lang="ru-RU" dirty="0"/>
              <a:t> </a:t>
            </a:r>
            <a:r>
              <a:rPr lang="ru-RU" dirty="0" err="1"/>
              <a:t>літаком</a:t>
            </a:r>
            <a:r>
              <a:rPr lang="ru-RU" dirty="0"/>
              <a:t> до </a:t>
            </a:r>
            <a:r>
              <a:rPr lang="ru-RU" dirty="0" err="1"/>
              <a:t>в'язниці</a:t>
            </a:r>
            <a:r>
              <a:rPr lang="ru-RU" dirty="0"/>
              <a:t> у </a:t>
            </a:r>
            <a:r>
              <a:rPr lang="ru-RU" dirty="0" err="1">
                <a:hlinkClick r:id="rId7" tooltip="Севастополь"/>
              </a:rPr>
              <a:t>Севастополі</a:t>
            </a:r>
            <a:r>
              <a:rPr lang="ru-RU" dirty="0"/>
              <a:t> і там </a:t>
            </a:r>
            <a:r>
              <a:rPr lang="ru-RU" dirty="0">
                <a:hlinkClick r:id="rId8" tooltip="23 лютого"/>
              </a:rPr>
              <a:t>23 лютого</a:t>
            </a:r>
            <a:r>
              <a:rPr lang="ru-RU" dirty="0"/>
              <a:t> </a:t>
            </a:r>
            <a:r>
              <a:rPr lang="ru-RU" dirty="0" err="1"/>
              <a:t>розстріляний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112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Д/з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9848" y="2121408"/>
            <a:ext cx="10058400" cy="531640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Читати конспект</a:t>
            </a:r>
          </a:p>
        </p:txBody>
      </p:sp>
    </p:spTree>
    <p:extLst>
      <p:ext uri="{BB962C8B-B14F-4D97-AF65-F5344CB8AC3E}">
        <p14:creationId xmlns:p14="http://schemas.microsoft.com/office/powerpoint/2010/main" val="2487682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6817" y="265691"/>
            <a:ext cx="10058400" cy="416889"/>
          </a:xfrm>
        </p:spPr>
        <p:txBody>
          <a:bodyPr>
            <a:normAutofit fontScale="90000"/>
          </a:bodyPr>
          <a:lstStyle/>
          <a:p>
            <a:r>
              <a:rPr lang="ru-RU" sz="4000" dirty="0"/>
              <a:t>Прихід до </a:t>
            </a:r>
            <a:r>
              <a:rPr lang="ru-RU" sz="4000" dirty="0" err="1"/>
              <a:t>влади</a:t>
            </a:r>
            <a:r>
              <a:rPr lang="ru-RU" sz="4000" dirty="0"/>
              <a:t> </a:t>
            </a:r>
            <a:r>
              <a:rPr lang="ru-RU" sz="4000" dirty="0" err="1"/>
              <a:t>більшовиків</a:t>
            </a:r>
            <a:r>
              <a:rPr lang="ru-RU" sz="4000" dirty="0"/>
              <a:t> у </a:t>
            </a:r>
            <a:r>
              <a:rPr lang="ru-RU" sz="4000" dirty="0" err="1"/>
              <a:t>Росії</a:t>
            </a:r>
            <a:r>
              <a:rPr lang="ru-RU" sz="4000" dirty="0" smtClean="0"/>
              <a:t>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46439" y="846400"/>
            <a:ext cx="8499155" cy="673307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7 листопада 1917 року більшовики в Петрограді повалили Тимчасовий уряд й узяли владу у свої руки.</a:t>
            </a:r>
            <a:endParaRPr lang="ru-RU" dirty="0"/>
          </a:p>
        </p:txBody>
      </p:sp>
      <p:pic>
        <p:nvPicPr>
          <p:cNvPr id="4" name="Жовтнева революція 1917 року_ чорна дата в історії Росії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49407" y="3047676"/>
            <a:ext cx="5080432" cy="38103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99431" y="1683527"/>
            <a:ext cx="75931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uk-UA" dirty="0" smtClean="0"/>
              <a:t>Кому належала влада в Росії на час більшовицького перевороту?</a:t>
            </a:r>
          </a:p>
          <a:p>
            <a:pPr marL="342900" indent="-342900">
              <a:buAutoNum type="arabicPeriod"/>
            </a:pPr>
            <a:r>
              <a:rPr lang="uk-UA" dirty="0" smtClean="0"/>
              <a:t>Що обіцяли більшовики солдатам, селянам, робітникам?</a:t>
            </a:r>
          </a:p>
          <a:p>
            <a:pPr marL="342900" indent="-342900">
              <a:buAutoNum type="arabicPeriod"/>
            </a:pPr>
            <a:r>
              <a:rPr lang="uk-UA" dirty="0" smtClean="0"/>
              <a:t>Хто очолював більшовиків? </a:t>
            </a:r>
          </a:p>
          <a:p>
            <a:pPr marL="342900" indent="-342900">
              <a:buAutoNum type="arabicPeriod"/>
            </a:pPr>
            <a:r>
              <a:rPr lang="uk-UA" dirty="0" smtClean="0"/>
              <a:t>Коли відбувся більшовицький переворот?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8395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282" y="-10125"/>
            <a:ext cx="9440214" cy="6868125"/>
          </a:xfrm>
        </p:spPr>
      </p:pic>
    </p:spTree>
    <p:extLst>
      <p:ext uri="{BB962C8B-B14F-4D97-AF65-F5344CB8AC3E}">
        <p14:creationId xmlns:p14="http://schemas.microsoft.com/office/powerpoint/2010/main" val="7903865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49318" cy="6865118"/>
          </a:xfrm>
        </p:spPr>
      </p:pic>
    </p:spTree>
    <p:extLst>
      <p:ext uri="{BB962C8B-B14F-4D97-AF65-F5344CB8AC3E}">
        <p14:creationId xmlns:p14="http://schemas.microsoft.com/office/powerpoint/2010/main" val="4166021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6851561" cy="6851561"/>
          </a:xfrm>
        </p:spPr>
      </p:pic>
      <p:sp>
        <p:nvSpPr>
          <p:cNvPr id="5" name="TextBox 4"/>
          <p:cNvSpPr txBox="1"/>
          <p:nvPr/>
        </p:nvSpPr>
        <p:spPr>
          <a:xfrm>
            <a:off x="6993228" y="437882"/>
            <a:ext cx="3729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Володимир Ілліч Ленін (Ульянов)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38473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err="1"/>
              <a:t>Боротьба</a:t>
            </a:r>
            <a:r>
              <a:rPr lang="ru-RU" dirty="0"/>
              <a:t> за </a:t>
            </a:r>
            <a:r>
              <a:rPr lang="ru-RU" dirty="0" err="1"/>
              <a:t>владу</a:t>
            </a:r>
            <a:r>
              <a:rPr lang="ru-RU" dirty="0"/>
              <a:t> в </a:t>
            </a:r>
            <a:r>
              <a:rPr lang="ru-RU" dirty="0" err="1"/>
              <a:t>Києві</a:t>
            </a:r>
            <a:r>
              <a:rPr lang="ru-RU" dirty="0"/>
              <a:t> 28—31 </a:t>
            </a:r>
            <a:r>
              <a:rPr lang="ru-RU" dirty="0" err="1"/>
              <a:t>жовтня</a:t>
            </a:r>
            <a:r>
              <a:rPr lang="ru-RU" dirty="0"/>
              <a:t> 1917 р.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053" y="2093976"/>
            <a:ext cx="3862760" cy="4050792"/>
          </a:xfrm>
        </p:spPr>
        <p:txBody>
          <a:bodyPr/>
          <a:lstStyle/>
          <a:p>
            <a:r>
              <a:rPr lang="uk-UA" dirty="0" smtClean="0"/>
              <a:t>Прибічники Тимчасового уряду згуртувалися навколо Київського військового округу (10 тис. багнетів). Більшовики спираючись на 6 тис. озброєних червоногвардійців, та війська Центральної Ради 8 тис. багнетів.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813" y="2093976"/>
            <a:ext cx="7608657" cy="467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16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7121" y="253971"/>
            <a:ext cx="10058400" cy="2296046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Відразу ж після перевороту в Петрограді більшовики здійснили спробу вибити війська Київського військового округу з Києва. Розпочалися триденні кровопролитні бої. </a:t>
            </a:r>
          </a:p>
          <a:p>
            <a:pPr marL="0" indent="0">
              <a:buNone/>
            </a:pPr>
            <a:r>
              <a:rPr lang="uk-UA" dirty="0" smtClean="0"/>
              <a:t>Центральна Рада перейшла в наступ. Війська Київського військового округу покинули Київ. В Києві склалося двовладдя.</a:t>
            </a:r>
          </a:p>
          <a:p>
            <a:pPr marL="0" indent="0">
              <a:buNone/>
            </a:pPr>
            <a:r>
              <a:rPr lang="uk-UA" sz="2800" b="1" dirty="0" smtClean="0">
                <a:solidFill>
                  <a:srgbClr val="FF0000"/>
                </a:solidFill>
              </a:rPr>
              <a:t>Між ким?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038" y="2550017"/>
            <a:ext cx="3275822" cy="41994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23" y="2536761"/>
            <a:ext cx="4212733" cy="421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529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8789" y="2184644"/>
            <a:ext cx="10058400" cy="1609344"/>
          </a:xfrm>
        </p:spPr>
        <p:txBody>
          <a:bodyPr>
            <a:normAutofit fontScale="90000"/>
          </a:bodyPr>
          <a:lstStyle/>
          <a:p>
            <a:r>
              <a:rPr lang="ru-RU" dirty="0"/>
              <a:t>III </a:t>
            </a:r>
            <a:r>
              <a:rPr lang="ru-RU" dirty="0" err="1"/>
              <a:t>Універсал</a:t>
            </a:r>
            <a:r>
              <a:rPr lang="ru-RU" dirty="0"/>
              <a:t> УЦР. </a:t>
            </a:r>
            <a:r>
              <a:rPr lang="ru-RU" dirty="0" err="1"/>
              <a:t>Українська</a:t>
            </a:r>
            <a:r>
              <a:rPr lang="ru-RU" dirty="0"/>
              <a:t> Народна </a:t>
            </a:r>
            <a:r>
              <a:rPr lang="ru-RU" dirty="0" err="1"/>
              <a:t>Республіка</a:t>
            </a:r>
            <a:r>
              <a:rPr lang="ru-RU" dirty="0"/>
              <a:t> (УНР). </a:t>
            </a:r>
          </a:p>
        </p:txBody>
      </p:sp>
    </p:spTree>
    <p:extLst>
      <p:ext uri="{BB962C8B-B14F-4D97-AF65-F5344CB8AC3E}">
        <p14:creationId xmlns:p14="http://schemas.microsoft.com/office/powerpoint/2010/main" val="109696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Дерево">
  <a:themeElements>
    <a:clrScheme name="Wood Type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Wood Type">
      <a:majorFont>
        <a:latin typeface="Arial Black" panose="020B0A04020102020204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 panose="020B0604020202020204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BE1B6DD8-9976-4550-A6F4-B2DD4EA939D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TM03090434[[fn=Дерево]]</Template>
  <TotalTime>115</TotalTime>
  <Words>581</Words>
  <Application>Microsoft Office PowerPoint</Application>
  <PresentationFormat>Широкоэкранный</PresentationFormat>
  <Paragraphs>55</Paragraphs>
  <Slides>24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Arial Black</vt:lpstr>
      <vt:lpstr>Tahoma</vt:lpstr>
      <vt:lpstr>Wingdings</vt:lpstr>
      <vt:lpstr>Дерево</vt:lpstr>
      <vt:lpstr>Прихід до влади більшовиків у Росії. Боротьба за владу в Києві 28—31 жовтня 1917 р. III Універсал УЦР. Українська Народна Республіка (УНР). Встановлення кордонів. Внутрішня та зовнішня політика Центральної Ради. Події 1917 р. в Криму. Курултай та Кримська Народна Республіка. </vt:lpstr>
      <vt:lpstr>План уроку</vt:lpstr>
      <vt:lpstr>Прихід до влади більшовиків у Росії.</vt:lpstr>
      <vt:lpstr>Презентация PowerPoint</vt:lpstr>
      <vt:lpstr>Презентация PowerPoint</vt:lpstr>
      <vt:lpstr>Презентация PowerPoint</vt:lpstr>
      <vt:lpstr>Боротьба за владу в Києві 28—31 жовтня 1917 р. </vt:lpstr>
      <vt:lpstr>Презентация PowerPoint</vt:lpstr>
      <vt:lpstr>III Універсал УЦР. Українська Народна Республіка (УНР). </vt:lpstr>
      <vt:lpstr>Презентация PowerPoint</vt:lpstr>
      <vt:lpstr>Презентация PowerPoint</vt:lpstr>
      <vt:lpstr>Презентация PowerPoint</vt:lpstr>
      <vt:lpstr>Встановлення кордонів. Внутрішня та зовнішня політика Центральної Ради.</vt:lpstr>
      <vt:lpstr>Презентация PowerPoint</vt:lpstr>
      <vt:lpstr>Презентация PowerPoint</vt:lpstr>
      <vt:lpstr>Внутрішня політика:</vt:lpstr>
      <vt:lpstr>Зовнішня політика Центральної Ради</vt:lpstr>
      <vt:lpstr>Події 1917 р. в Криму. Курултай та Кримська Народна Республіка</vt:lpstr>
      <vt:lpstr>Презентация PowerPoint</vt:lpstr>
      <vt:lpstr>Презентация PowerPoint</vt:lpstr>
      <vt:lpstr>Презентация PowerPoint</vt:lpstr>
      <vt:lpstr>Скликання Курултаю в грудні 1917</vt:lpstr>
      <vt:lpstr>Презентация PowerPoint</vt:lpstr>
      <vt:lpstr>Д/з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Дима</dc:creator>
  <cp:lastModifiedBy>Дима</cp:lastModifiedBy>
  <cp:revision>26</cp:revision>
  <dcterms:created xsi:type="dcterms:W3CDTF">2016-11-11T18:52:50Z</dcterms:created>
  <dcterms:modified xsi:type="dcterms:W3CDTF">2016-11-12T08:13:13Z</dcterms:modified>
</cp:coreProperties>
</file>