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66" r:id="rId6"/>
    <p:sldId id="267" r:id="rId7"/>
    <p:sldId id="265" r:id="rId8"/>
    <p:sldId id="259" r:id="rId9"/>
    <p:sldId id="260" r:id="rId10"/>
    <p:sldId id="261" r:id="rId11"/>
    <p:sldId id="262" r:id="rId12"/>
    <p:sldId id="263" r:id="rId13"/>
    <p:sldId id="268" r:id="rId14"/>
    <p:sldId id="264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C%D1%83%D0%B7%D0%B5%D0%B9_%D1%96%D1%81%D1%82%D0%BE%D1%80%D1%96%D1%97_%D0%9A%D0%9F_%C2%AB%D0%9A%D0%B8%D1%97%D0%B2%D0%BF%D0%B0%D1%81%D1%82%D1%80%D0%B0%D0%BD%D1%81%C2%BB" TargetMode="External"/><Relationship Id="rId3" Type="http://schemas.openxmlformats.org/officeDocument/2006/relationships/hyperlink" Target="https://uk.wikipedia.org/wiki/%D0%9A%D1%83%D1%80%D0%B5%D0%BD%D1%96%D0%B2%D0%BA%D0%B0_(%D0%9A%D0%B8%D1%97%D0%B2)" TargetMode="External"/><Relationship Id="rId7" Type="http://schemas.openxmlformats.org/officeDocument/2006/relationships/hyperlink" Target="https://uk.wikipedia.org/wiki/%D0%91%D1%80%D0%B0%D0%BC%D1%81%D1%8C%D0%BA%D0%B8%D0%B9_%D0%9A%D0%B0%D0%B7%D0%B8%D0%BC%D0%B8%D1%80_%D0%90%D0%BD%D1%82%D0%BE%D0%BD%D0%BE%D0%B2%D0%B8%D1%87" TargetMode="External"/><Relationship Id="rId2" Type="http://schemas.openxmlformats.org/officeDocument/2006/relationships/hyperlink" Target="https://uk.wikipedia.org/wiki/13_%D0%B1%D0%B5%D1%80%D0%B5%D0%B7%D0%BD%D1%8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uk.wikipedia.org/wiki/%D0%9A%D0%B8%D1%97%D0%B2%D0%BF%D0%B0%D1%81%D1%82%D1%80%D0%B0%D0%BD%D1%81" TargetMode="External"/><Relationship Id="rId5" Type="http://schemas.openxmlformats.org/officeDocument/2006/relationships/hyperlink" Target="https://uk.wikipedia.org/wiki/%D0%9A%D1%83%D1%80%D0%B5%D0%BD%D1%96%D0%B2%D1%81%D1%8C%D0%BA%D0%B0_%D1%82%D1%80%D0%B0%D0%B3%D0%B5%D0%B4%D1%96%D1%8F" TargetMode="External"/><Relationship Id="rId10" Type="http://schemas.openxmlformats.org/officeDocument/2006/relationships/hyperlink" Target="https://uk.wikipedia.org/wiki/%D0%A1%D0%BF%D0%B0%D1%80%D1%82%D0%B0%D0%BA_(%D1%81%D1%82%D0%B0%D0%B4%D1%96%D0%BE%D0%BD,_%D0%9A%D0%B8%D1%97%D0%B2)" TargetMode="External"/><Relationship Id="rId4" Type="http://schemas.openxmlformats.org/officeDocument/2006/relationships/hyperlink" Target="https://uk.wikipedia.org/wiki/%D0%9F%D0%BE%D0%B4%D1%96%D0%BB%D1%8C%D1%81%D1%8C%D0%BA%D0%B5_%D1%82%D1%80%D0%B0%D0%BC%D0%B2%D0%B0%D0%B9%D0%BD%D0%B5_%D0%B4%D0%B5%D0%BF%D0%BE" TargetMode="External"/><Relationship Id="rId9" Type="http://schemas.openxmlformats.org/officeDocument/2006/relationships/hyperlink" Target="https://uk.wikipedia.org/wiki/%D0%9B%D1%96%D0%B2%D1%96%D0%BD%D1%81%D1%8C%D0%BA%D0%B0_%D0%9B%D1%96%D0%B4%D1%96%D1%8F_%D0%90%D1%80%D1%85%D0%B8%D0%BF%D1%96%D0%B2%D0%BD%D0%B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Характеристика </a:t>
            </a:r>
            <a:r>
              <a:rPr lang="ru-RU" b="1" dirty="0" err="1" smtClean="0">
                <a:solidFill>
                  <a:srgbClr val="FF0000"/>
                </a:solidFill>
              </a:rPr>
              <a:t>небезпечних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геологічних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процесів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і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явищ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358346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світі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щороку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відбувається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понад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100 тис.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землетрусів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них силою VIII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балів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середньому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− 2 на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рік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VII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балів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− 70; VI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балів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− 100; V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балів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− 1,500 тис; IV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бали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− З тис; III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бали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−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більше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100 тис; II−III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бали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−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близько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 тис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щодня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І−II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бали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−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близько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8 тис.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щодня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сейсмонебезпечних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районах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України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загальною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площею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290 тис км</a:t>
            </a:r>
            <a:r>
              <a:rPr kumimoji="0" lang="ru-RU" sz="2400" b="0" i="0" u="sng" strike="noStrike" cap="none" normalizeH="0" baseline="3000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можливою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інтенсивністю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коливань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грунту на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поверхні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Землі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 до IX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балів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(за 12-бальною шкалою),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проживає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майже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15 млн.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населення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сейсмічних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районах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знаходиться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майже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300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хімічних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пожежонебез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печних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об'єктів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густа мережа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газо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нафто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продуктопроводів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Україні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сейсмоактивні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зони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південному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заході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півдні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Закарпатська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Вранча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Кримсько-Чорноморська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Південно-Азовська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Найбільш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небезпечними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сейсмічними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областями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Закарпатська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Івано-Франківська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Чернівецька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Одеська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Автономна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Республіка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Крим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290 тис. кв. км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території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нашої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країни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населенням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15 млн.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осіб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знаходяться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зонах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можливих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землетрусів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8217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дуже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небезпечних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сейсмічних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районів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належить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Кримсько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Чорноморський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район, де за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останні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два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століття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було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близько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200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землетрусів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IV до VII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балів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Епіцентри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землетрусів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інтенсивністю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VIII−IX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балів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виникають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відстані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20−40 км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узбережжя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глибині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10 до 40 км.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Кримському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півострові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зафіксовано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більше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ЗО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землетрусів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у тому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1927 р.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катастрофічний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−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інтенсивністю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VIII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балів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Зсув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−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зміщення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гірських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мас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вниз по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схилу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дією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сили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ваги.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Зсуви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утворюються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різних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породах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внаслідок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порушення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їхньої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рівноваги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послаблення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міцності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Вони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спричиняються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як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природними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так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штучними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антропогенними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чинниками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До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природних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чинників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відносять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збільшення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кута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нахилів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схилів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підмивання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їхніх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основ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річковими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водами,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сейсмічні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поштовхи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інші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Штучними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чинниками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руйнування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схилів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дорожніми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роботами,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надлишковий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вивіз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грунту,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вирубка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лісу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тощо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Згідно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із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сучасними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уявленнями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до 80%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зсувів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пов'язані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антропогенним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фактором.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їхня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кількість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постійно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зростає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0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Сель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−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бурхливий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болотно-кам'яний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потік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який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раптово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виникає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руслах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гірських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річок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внаслідок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інтенсивних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злив,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танення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снігу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льоду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землетрусів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вулканічних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вибухів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тощо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Сель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−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бурхливий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болотно-кам'яний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потік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який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раптово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виникає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руслах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гірських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річок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внаслідок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інтенсивних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злив,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танення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снігу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льоду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землетрусів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вулканічних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вибухів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тощо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основу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класифікації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цього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явища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беруться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причини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його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виникнення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дощовий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сніговий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льодовиковий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вулканогенний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сейсмогенний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антропогенний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*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Обвал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−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відрив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падіння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великих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мас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гірських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порід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У 80%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випадків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сучасні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обвали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пов'язані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антропогенними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факторами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Вони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виникають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основному при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будівництві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в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гірських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розробках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Основними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ушкоджуючи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ми факторами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зсувів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селів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обвалів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є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удари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рухомої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маси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гірських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порід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а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також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завал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вільного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простору.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Внаслідок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цього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виникають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руйнування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споруд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об'єктів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народного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господарства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навіть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цілих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населених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пунктів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загибель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людей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тварин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 smtClean="0"/>
              <a:t>Куреніська</a:t>
            </a:r>
            <a:r>
              <a:rPr lang="uk-UA" b="1" dirty="0" smtClean="0"/>
              <a:t> трагедія 1961 рік</a:t>
            </a:r>
            <a:endParaRPr lang="ru-RU" b="1" dirty="0"/>
          </a:p>
        </p:txBody>
      </p:sp>
      <p:pic>
        <p:nvPicPr>
          <p:cNvPr id="1026" name="Picture 2" descr="C:\Documents and Settings\Admin\Мои документы\Downloads\160312114723_kurenivka_kiev_kyiv_640x360_ukrinform_nocredi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9896120" cy="5643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Downloads\160312115317_kurenivka_kiev_kyiv_640x360_ukrinform_nocredi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1143000"/>
            <a:ext cx="8128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-1"/>
            <a:ext cx="8929718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/>
              <a:t>О 6:45 </a:t>
            </a:r>
            <a:r>
              <a:rPr lang="ru-RU" sz="2400" dirty="0" smtClean="0">
                <a:hlinkClick r:id="rId2" tooltip="13 березня"/>
              </a:rPr>
              <a:t>13 </a:t>
            </a:r>
            <a:r>
              <a:rPr lang="ru-RU" sz="2400" dirty="0" err="1" smtClean="0">
                <a:hlinkClick r:id="rId2" tooltip="13 березня"/>
              </a:rPr>
              <a:t>березня</a:t>
            </a:r>
            <a:r>
              <a:rPr lang="ru-RU" sz="2400" dirty="0" smtClean="0"/>
              <a:t> дамба почала </a:t>
            </a:r>
            <a:r>
              <a:rPr lang="ru-RU" sz="2400" dirty="0" err="1" smtClean="0"/>
              <a:t>руйнуватися</a:t>
            </a:r>
            <a:r>
              <a:rPr lang="ru-RU" sz="2400" dirty="0" smtClean="0"/>
              <a:t>,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маса</a:t>
            </a:r>
            <a:r>
              <a:rPr lang="ru-RU" sz="2400" dirty="0" smtClean="0"/>
              <a:t> </a:t>
            </a:r>
            <a:r>
              <a:rPr lang="ru-RU" sz="2400" dirty="0" err="1" smtClean="0"/>
              <a:t>рідкої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пульпи</a:t>
            </a:r>
            <a:r>
              <a:rPr lang="ru-RU" sz="2400" dirty="0" smtClean="0"/>
              <a:t> </a:t>
            </a:r>
            <a:r>
              <a:rPr lang="ru-RU" sz="2400" dirty="0" err="1" smtClean="0"/>
              <a:t>ринула</a:t>
            </a:r>
            <a:r>
              <a:rPr lang="ru-RU" sz="2400" dirty="0" smtClean="0"/>
              <a:t> вниз. </a:t>
            </a:r>
            <a:r>
              <a:rPr lang="ru-RU" sz="2400" dirty="0" err="1" smtClean="0"/>
              <a:t>Початкова</a:t>
            </a:r>
            <a:r>
              <a:rPr lang="ru-RU" sz="2400" dirty="0" smtClean="0"/>
              <a:t> </a:t>
            </a:r>
            <a:r>
              <a:rPr lang="ru-RU" sz="2400" dirty="0" err="1" smtClean="0"/>
              <a:t>висота</a:t>
            </a:r>
            <a:r>
              <a:rPr lang="ru-RU" sz="2400" dirty="0" smtClean="0"/>
              <a:t> валу </a:t>
            </a:r>
            <a:r>
              <a:rPr lang="ru-RU" sz="2400" dirty="0" err="1" smtClean="0"/>
              <a:t>сягала</a:t>
            </a:r>
            <a:r>
              <a:rPr lang="ru-RU" sz="2400" dirty="0" smtClean="0"/>
              <a:t> 14 </a:t>
            </a:r>
            <a:r>
              <a:rPr lang="ru-RU" sz="2400" dirty="0" err="1" smtClean="0"/>
              <a:t>метрів</a:t>
            </a:r>
            <a:r>
              <a:rPr lang="ru-RU" sz="2400" dirty="0" smtClean="0"/>
              <a:t>, ширина у </a:t>
            </a:r>
            <a:r>
              <a:rPr lang="ru-RU" sz="2400" dirty="0" err="1" smtClean="0"/>
              <a:t>створі</a:t>
            </a:r>
            <a:r>
              <a:rPr lang="ru-RU" sz="2400" dirty="0" smtClean="0"/>
              <a:t> «</a:t>
            </a:r>
            <a:r>
              <a:rPr lang="ru-RU" sz="2400" dirty="0" err="1" smtClean="0"/>
              <a:t>Кирилівська</a:t>
            </a:r>
            <a:r>
              <a:rPr lang="ru-RU" sz="2400" dirty="0" smtClean="0"/>
              <a:t> </a:t>
            </a:r>
            <a:r>
              <a:rPr lang="ru-RU" sz="2400" dirty="0" err="1" smtClean="0"/>
              <a:t>церква</a:t>
            </a:r>
            <a:r>
              <a:rPr lang="ru-RU" sz="2400" dirty="0" smtClean="0"/>
              <a:t>» — </a:t>
            </a:r>
            <a:r>
              <a:rPr lang="ru-RU" sz="2400" dirty="0" err="1" smtClean="0"/>
              <a:t>приблизно</a:t>
            </a:r>
            <a:r>
              <a:rPr lang="ru-RU" sz="2400" dirty="0" smtClean="0"/>
              <a:t> 14 </a:t>
            </a:r>
            <a:r>
              <a:rPr lang="ru-RU" sz="2400" dirty="0" err="1" smtClean="0"/>
              <a:t>метрів</a:t>
            </a:r>
            <a:r>
              <a:rPr lang="ru-RU" sz="2400" dirty="0" smtClean="0"/>
              <a:t>, а </a:t>
            </a:r>
            <a:r>
              <a:rPr lang="ru-RU" sz="2400" dirty="0" err="1" smtClean="0"/>
              <a:t>швидкість</a:t>
            </a:r>
            <a:r>
              <a:rPr lang="ru-RU" sz="2400" dirty="0" smtClean="0"/>
              <a:t> — 5 </a:t>
            </a:r>
            <a:r>
              <a:rPr lang="ru-RU" sz="2400" dirty="0" err="1" smtClean="0"/>
              <a:t>метрів</a:t>
            </a:r>
            <a:r>
              <a:rPr lang="ru-RU" sz="2400" dirty="0" smtClean="0"/>
              <a:t> за секунду. О 9:30 пульпа </a:t>
            </a:r>
            <a:r>
              <a:rPr lang="ru-RU" sz="2400" dirty="0" err="1" smtClean="0"/>
              <a:t>дісталася</a:t>
            </a:r>
            <a:r>
              <a:rPr lang="ru-RU" sz="2400" dirty="0" smtClean="0"/>
              <a:t> </a:t>
            </a:r>
            <a:r>
              <a:rPr lang="ru-RU" sz="2400" dirty="0" err="1" smtClean="0">
                <a:hlinkClick r:id="rId3" tooltip="Куренівка (Київ)"/>
              </a:rPr>
              <a:t>Куренівки</a:t>
            </a:r>
            <a:r>
              <a:rPr lang="ru-RU" sz="2400" dirty="0" smtClean="0"/>
              <a:t> та залила </a:t>
            </a:r>
            <a:r>
              <a:rPr lang="ru-RU" sz="2400" dirty="0" err="1" smtClean="0"/>
              <a:t>площу</a:t>
            </a:r>
            <a:r>
              <a:rPr lang="ru-RU" sz="2400" dirty="0" smtClean="0"/>
              <a:t> </a:t>
            </a:r>
            <a:r>
              <a:rPr lang="ru-RU" sz="2400" dirty="0" err="1" smtClean="0"/>
              <a:t>близько</a:t>
            </a:r>
            <a:r>
              <a:rPr lang="ru-RU" sz="2400" dirty="0" smtClean="0"/>
              <a:t> 30 </a:t>
            </a:r>
            <a:r>
              <a:rPr lang="ru-RU" sz="2400" dirty="0" err="1" smtClean="0"/>
              <a:t>гектарів</a:t>
            </a:r>
            <a:r>
              <a:rPr lang="ru-RU" sz="2400" dirty="0" smtClean="0"/>
              <a:t>. </a:t>
            </a:r>
            <a:endParaRPr lang="ru-RU" dirty="0" smtClean="0"/>
          </a:p>
          <a:p>
            <a:r>
              <a:rPr lang="ru-RU" dirty="0" smtClean="0"/>
              <a:t>Пульпа практично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знищила</a:t>
            </a:r>
            <a:r>
              <a:rPr lang="ru-RU" dirty="0" smtClean="0"/>
              <a:t> </a:t>
            </a:r>
            <a:r>
              <a:rPr lang="ru-RU" dirty="0" err="1" smtClean="0">
                <a:hlinkClick r:id="rId4" tooltip="Подільське трамвайне депо"/>
              </a:rPr>
              <a:t>трамвайне</a:t>
            </a:r>
            <a:r>
              <a:rPr lang="ru-RU" dirty="0" smtClean="0">
                <a:hlinkClick r:id="rId4" tooltip="Подільське трамвайне депо"/>
              </a:rPr>
              <a:t> депо </a:t>
            </a:r>
            <a:r>
              <a:rPr lang="ru-RU" dirty="0" err="1" smtClean="0">
                <a:hlinkClick r:id="rId4" tooltip="Подільське трамвайне депо"/>
              </a:rPr>
              <a:t>ім</a:t>
            </a:r>
            <a:r>
              <a:rPr lang="ru-RU" dirty="0" smtClean="0">
                <a:hlinkClick r:id="rId4" tooltip="Подільське трамвайне депо"/>
              </a:rPr>
              <a:t>. </a:t>
            </a:r>
            <a:r>
              <a:rPr lang="ru-RU" dirty="0" err="1" smtClean="0">
                <a:hlinkClick r:id="rId4" tooltip="Подільське трамвайне депо"/>
              </a:rPr>
              <a:t>Красіна</a:t>
            </a:r>
            <a:r>
              <a:rPr lang="ru-RU" dirty="0" smtClean="0"/>
              <a:t>,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десятків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 </a:t>
            </a:r>
            <a:r>
              <a:rPr lang="ru-RU" dirty="0" err="1" smtClean="0"/>
              <a:t>загинули</a:t>
            </a:r>
            <a:r>
              <a:rPr lang="ru-RU" baseline="30000" dirty="0" smtClean="0">
                <a:hlinkClick r:id="rId5"/>
              </a:rPr>
              <a:t>[1]</a:t>
            </a:r>
            <a:r>
              <a:rPr lang="ru-RU" dirty="0" smtClean="0"/>
              <a:t>. За </a:t>
            </a:r>
            <a:r>
              <a:rPr lang="ru-RU" dirty="0" err="1" smtClean="0"/>
              <a:t>ініціативою</a:t>
            </a:r>
            <a:r>
              <a:rPr lang="ru-RU" dirty="0" smtClean="0"/>
              <a:t> </a:t>
            </a:r>
            <a:r>
              <a:rPr lang="ru-RU" dirty="0" err="1" smtClean="0"/>
              <a:t>керівника</a:t>
            </a:r>
            <a:r>
              <a:rPr lang="ru-RU" dirty="0" smtClean="0"/>
              <a:t> </a:t>
            </a:r>
            <a:r>
              <a:rPr lang="ru-RU" dirty="0" err="1" smtClean="0"/>
              <a:t>технічного</a:t>
            </a:r>
            <a:r>
              <a:rPr lang="ru-RU" dirty="0" smtClean="0"/>
              <a:t> </a:t>
            </a:r>
            <a:r>
              <a:rPr lang="ru-RU" dirty="0" err="1" smtClean="0"/>
              <a:t>відділу</a:t>
            </a:r>
            <a:r>
              <a:rPr lang="ru-RU" dirty="0" smtClean="0"/>
              <a:t> </a:t>
            </a:r>
            <a:r>
              <a:rPr lang="ru-RU" dirty="0" smtClean="0">
                <a:hlinkClick r:id="rId6" tooltip="Київпастранс"/>
              </a:rPr>
              <a:t>КП «</a:t>
            </a:r>
            <a:r>
              <a:rPr lang="ru-RU" dirty="0" err="1" smtClean="0">
                <a:hlinkClick r:id="rId6" tooltip="Київпастранс"/>
              </a:rPr>
              <a:t>Київпастранс</a:t>
            </a:r>
            <a:r>
              <a:rPr lang="ru-RU" dirty="0" smtClean="0">
                <a:hlinkClick r:id="rId6" tooltip="Київпастранс"/>
              </a:rPr>
              <a:t>»</a:t>
            </a:r>
            <a:r>
              <a:rPr lang="ru-RU" dirty="0" smtClean="0"/>
              <a:t> </a:t>
            </a:r>
            <a:r>
              <a:rPr lang="ru-RU" dirty="0" err="1" smtClean="0">
                <a:hlinkClick r:id="rId7" tooltip="Брамський Казимир Антонович"/>
              </a:rPr>
              <a:t>Брамського</a:t>
            </a:r>
            <a:r>
              <a:rPr lang="ru-RU" dirty="0" smtClean="0">
                <a:hlinkClick r:id="rId7" tooltip="Брамський Казимир Антонович"/>
              </a:rPr>
              <a:t> Казимира Антоновича</a:t>
            </a:r>
            <a:r>
              <a:rPr lang="ru-RU" dirty="0" smtClean="0"/>
              <a:t> та музею </a:t>
            </a:r>
            <a:r>
              <a:rPr lang="ru-RU" dirty="0" err="1" smtClean="0">
                <a:hlinkClick r:id="rId8" tooltip="Музей історії КП «Київпастранс»"/>
              </a:rPr>
              <a:t>київського</a:t>
            </a:r>
            <a:r>
              <a:rPr lang="ru-RU" dirty="0" smtClean="0">
                <a:hlinkClick r:id="rId8" tooltip="Музей історії КП «Київпастранс»"/>
              </a:rPr>
              <a:t> </a:t>
            </a:r>
            <a:r>
              <a:rPr lang="ru-RU" dirty="0" err="1" smtClean="0">
                <a:hlinkClick r:id="rId8" tooltip="Музей історії КП «Київпастранс»"/>
              </a:rPr>
              <a:t>електротранспорту</a:t>
            </a:r>
            <a:r>
              <a:rPr lang="ru-RU" dirty="0" smtClean="0"/>
              <a:t> </a:t>
            </a:r>
            <a:r>
              <a:rPr lang="ru-RU" dirty="0" err="1" smtClean="0">
                <a:hlinkClick r:id="rId9" tooltip="Лівінська Лідія Архипівна"/>
              </a:rPr>
              <a:t>Лівінської</a:t>
            </a:r>
            <a:r>
              <a:rPr lang="ru-RU" dirty="0" smtClean="0">
                <a:hlinkClick r:id="rId9" tooltip="Лівінська Лідія Архипівна"/>
              </a:rPr>
              <a:t> </a:t>
            </a:r>
            <a:r>
              <a:rPr lang="ru-RU" dirty="0" err="1" smtClean="0">
                <a:hlinkClick r:id="rId9" tooltip="Лівінська Лідія Архипівна"/>
              </a:rPr>
              <a:t>Лідії</a:t>
            </a:r>
            <a:r>
              <a:rPr lang="ru-RU" dirty="0" smtClean="0">
                <a:hlinkClick r:id="rId9" tooltip="Лівінська Лідія Архипівна"/>
              </a:rPr>
              <a:t> </a:t>
            </a:r>
            <a:r>
              <a:rPr lang="ru-RU" dirty="0" err="1" smtClean="0">
                <a:hlinkClick r:id="rId9" tooltip="Лівінська Лідія Архипівна"/>
              </a:rPr>
              <a:t>Архипівни</a:t>
            </a:r>
            <a:r>
              <a:rPr lang="ru-RU" dirty="0" smtClean="0"/>
              <a:t> 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sz="2400" dirty="0" smtClean="0"/>
              <a:t>. </a:t>
            </a:r>
            <a:r>
              <a:rPr lang="ru-RU" sz="2400" dirty="0" err="1" smtClean="0"/>
              <a:t>Водночас</a:t>
            </a:r>
            <a:r>
              <a:rPr lang="ru-RU" sz="2400" dirty="0" smtClean="0"/>
              <a:t>, </a:t>
            </a:r>
            <a:r>
              <a:rPr lang="ru-RU" sz="2400" dirty="0" err="1" smtClean="0"/>
              <a:t>згідно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офіційними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звітом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мав</a:t>
            </a:r>
            <a:r>
              <a:rPr lang="ru-RU" sz="2400" dirty="0" smtClean="0"/>
              <a:t> гриф «Для </a:t>
            </a:r>
            <a:r>
              <a:rPr lang="ru-RU" sz="2400" dirty="0" err="1" smtClean="0"/>
              <a:t>службового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користування</a:t>
            </a:r>
            <a:r>
              <a:rPr lang="ru-RU" sz="2400" dirty="0" smtClean="0"/>
              <a:t>», </a:t>
            </a:r>
            <a:r>
              <a:rPr lang="ru-RU" sz="2400" dirty="0" err="1" smtClean="0"/>
              <a:t>внаслідок</a:t>
            </a:r>
            <a:r>
              <a:rPr lang="ru-RU" sz="2400" dirty="0" smtClean="0"/>
              <a:t> </a:t>
            </a:r>
            <a:r>
              <a:rPr lang="ru-RU" sz="2400" dirty="0" err="1" smtClean="0"/>
              <a:t>аварії</a:t>
            </a:r>
            <a:r>
              <a:rPr lang="ru-RU" sz="2400" dirty="0" smtClean="0"/>
              <a:t> </a:t>
            </a:r>
            <a:r>
              <a:rPr lang="ru-RU" sz="2400" dirty="0" err="1" smtClean="0"/>
              <a:t>зруйновано</a:t>
            </a:r>
            <a:r>
              <a:rPr lang="ru-RU" sz="2400" dirty="0" smtClean="0"/>
              <a:t> 68 </a:t>
            </a:r>
            <a:r>
              <a:rPr lang="ru-RU" sz="2400" dirty="0" err="1" smtClean="0"/>
              <a:t>житлових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13 </a:t>
            </a:r>
            <a:r>
              <a:rPr lang="ru-RU" sz="2400" dirty="0" err="1" smtClean="0"/>
              <a:t>адміністративних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будинків</a:t>
            </a:r>
            <a:r>
              <a:rPr lang="ru-RU" sz="2400" dirty="0" smtClean="0"/>
              <a:t>. </a:t>
            </a:r>
            <a:r>
              <a:rPr lang="ru-RU" sz="2400" dirty="0" err="1" smtClean="0"/>
              <a:t>Непридатними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проживання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виявилися</a:t>
            </a:r>
            <a:r>
              <a:rPr lang="ru-RU" sz="2400" dirty="0" smtClean="0"/>
              <a:t> 298 </a:t>
            </a:r>
            <a:r>
              <a:rPr lang="ru-RU" sz="2400" dirty="0" err="1" smtClean="0"/>
              <a:t>помешкань</a:t>
            </a:r>
            <a:r>
              <a:rPr lang="ru-RU" sz="2400" dirty="0" smtClean="0"/>
              <a:t>, у тому </a:t>
            </a:r>
            <a:r>
              <a:rPr lang="ru-RU" sz="2400" dirty="0" err="1" smtClean="0"/>
              <a:t>числі</a:t>
            </a:r>
            <a:r>
              <a:rPr lang="ru-RU" sz="2400" dirty="0" smtClean="0"/>
              <a:t> 163 </a:t>
            </a:r>
            <a:r>
              <a:rPr lang="ru-RU" sz="2400" dirty="0" err="1" smtClean="0"/>
              <a:t>приватні</a:t>
            </a:r>
            <a:r>
              <a:rPr lang="ru-RU" sz="2400" dirty="0" smtClean="0"/>
              <a:t> </a:t>
            </a:r>
            <a:r>
              <a:rPr lang="ru-RU" sz="2400" dirty="0" err="1" smtClean="0"/>
              <a:t>будинки</a:t>
            </a:r>
            <a:r>
              <a:rPr lang="ru-RU" sz="2400" dirty="0" smtClean="0"/>
              <a:t>, в </a:t>
            </a:r>
            <a:r>
              <a:rPr lang="ru-RU" sz="2400" dirty="0" err="1" smtClean="0"/>
              <a:t>яких</a:t>
            </a:r>
            <a:r>
              <a:rPr lang="ru-RU" sz="2400" dirty="0" smtClean="0"/>
              <a:t> мешкало 353 </a:t>
            </a:r>
            <a:r>
              <a:rPr lang="ru-RU" sz="2400" dirty="0" err="1" smtClean="0"/>
              <a:t>родини</a:t>
            </a:r>
            <a:r>
              <a:rPr lang="ru-RU" sz="2400" dirty="0" smtClean="0"/>
              <a:t> </a:t>
            </a:r>
            <a:r>
              <a:rPr lang="ru-RU" sz="2400" dirty="0" err="1" smtClean="0"/>
              <a:t>чисельністю</a:t>
            </a:r>
            <a:r>
              <a:rPr lang="ru-RU" sz="2400" dirty="0" smtClean="0"/>
              <a:t> 1228 </a:t>
            </a:r>
            <a:r>
              <a:rPr lang="ru-RU" sz="2400" dirty="0" err="1" smtClean="0"/>
              <a:t>осіб</a:t>
            </a:r>
            <a:r>
              <a:rPr lang="ru-RU" sz="2400" baseline="30000" dirty="0" smtClean="0">
                <a:hlinkClick r:id="rId5"/>
              </a:rPr>
              <a:t>[3]</a:t>
            </a:r>
            <a:r>
              <a:rPr lang="ru-RU" sz="2400" dirty="0" smtClean="0"/>
              <a:t>.</a:t>
            </a:r>
          </a:p>
          <a:p>
            <a:r>
              <a:rPr lang="ru-RU" sz="2400" dirty="0" err="1" smtClean="0"/>
              <a:t>Було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повністю</a:t>
            </a:r>
            <a:r>
              <a:rPr lang="ru-RU" sz="2400" dirty="0" smtClean="0"/>
              <a:t> </a:t>
            </a:r>
            <a:r>
              <a:rPr lang="ru-RU" sz="2400" dirty="0" err="1" smtClean="0"/>
              <a:t>знесено</a:t>
            </a:r>
            <a:r>
              <a:rPr lang="ru-RU" sz="2400" dirty="0" smtClean="0"/>
              <a:t> </a:t>
            </a:r>
            <a:r>
              <a:rPr lang="ru-RU" sz="2400" dirty="0" err="1" smtClean="0"/>
              <a:t>Копилівський</a:t>
            </a:r>
            <a:r>
              <a:rPr lang="ru-RU" sz="2400" dirty="0" smtClean="0"/>
              <a:t> </a:t>
            </a:r>
            <a:r>
              <a:rPr lang="ru-RU" sz="2400" dirty="0" err="1" smtClean="0"/>
              <a:t>цвинтар</a:t>
            </a:r>
            <a:r>
              <a:rPr lang="ru-RU" sz="2400" dirty="0" smtClean="0"/>
              <a:t>, дитячий </a:t>
            </a:r>
            <a:r>
              <a:rPr lang="ru-RU" sz="2400" dirty="0" err="1" smtClean="0"/>
              <a:t>садок</a:t>
            </a:r>
            <a:r>
              <a:rPr lang="ru-RU" sz="2400" dirty="0" err="1" smtClean="0"/>
              <a:t>а</a:t>
            </a:r>
            <a:r>
              <a:rPr lang="ru-RU" sz="2400" dirty="0" smtClean="0"/>
              <a:t> </a:t>
            </a:r>
            <a:r>
              <a:rPr lang="ru-RU" sz="2400" dirty="0" smtClean="0"/>
              <a:t>одними </a:t>
            </a:r>
            <a:r>
              <a:rPr lang="ru-RU" sz="2400" dirty="0" err="1" smtClean="0"/>
              <a:t>даними</a:t>
            </a:r>
            <a:r>
              <a:rPr lang="ru-RU" sz="2400" dirty="0" smtClean="0"/>
              <a:t>, </a:t>
            </a:r>
            <a:r>
              <a:rPr lang="ru-RU" sz="2400" dirty="0" err="1" smtClean="0"/>
              <a:t>Куренівська</a:t>
            </a:r>
            <a:r>
              <a:rPr lang="ru-RU" sz="2400" dirty="0" smtClean="0"/>
              <a:t> катастрофа </a:t>
            </a:r>
            <a:r>
              <a:rPr lang="ru-RU" sz="2400" dirty="0" err="1" smtClean="0"/>
              <a:t>знищила</a:t>
            </a:r>
            <a:r>
              <a:rPr lang="ru-RU" sz="2400" dirty="0" smtClean="0"/>
              <a:t> 22 </a:t>
            </a:r>
            <a:r>
              <a:rPr lang="ru-RU" sz="2400" dirty="0" err="1" smtClean="0"/>
              <a:t>приватні</a:t>
            </a:r>
            <a:r>
              <a:rPr lang="ru-RU" sz="2400" dirty="0" smtClean="0"/>
              <a:t> </a:t>
            </a:r>
            <a:r>
              <a:rPr lang="ru-RU" sz="2400" dirty="0" err="1" smtClean="0"/>
              <a:t>одноповерхові</a:t>
            </a:r>
            <a:r>
              <a:rPr lang="ru-RU" sz="2400" dirty="0" smtClean="0"/>
              <a:t>, </a:t>
            </a:r>
            <a:r>
              <a:rPr lang="ru-RU" sz="2400" dirty="0" smtClean="0"/>
              <a:t>затоплено </a:t>
            </a:r>
            <a:r>
              <a:rPr lang="ru-RU" sz="2400" dirty="0" err="1" smtClean="0"/>
              <a:t>територію</a:t>
            </a:r>
            <a:r>
              <a:rPr lang="ru-RU" sz="2400" dirty="0" smtClean="0"/>
              <a:t> </a:t>
            </a:r>
            <a:r>
              <a:rPr lang="ru-RU" sz="2400" dirty="0" err="1" smtClean="0">
                <a:hlinkClick r:id="rId10" tooltip="Спартак (стадіон, Київ)"/>
              </a:rPr>
              <a:t>стадіону</a:t>
            </a:r>
            <a:r>
              <a:rPr lang="ru-RU" sz="2400" dirty="0" smtClean="0">
                <a:hlinkClick r:id="rId10" tooltip="Спартак (стадіон, Київ)"/>
              </a:rPr>
              <a:t> «Спартак»</a:t>
            </a:r>
            <a:r>
              <a:rPr lang="ru-RU" sz="2400" dirty="0" smtClean="0"/>
              <a:t>, </a:t>
            </a:r>
            <a:r>
              <a:rPr lang="ru-RU" sz="2400" dirty="0" err="1" smtClean="0"/>
              <a:t>міської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лікарні</a:t>
            </a:r>
            <a:r>
              <a:rPr lang="ru-RU" sz="2400" dirty="0" smtClean="0"/>
              <a:t> № 15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пологового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будинку</a:t>
            </a:r>
            <a:r>
              <a:rPr lang="ru-RU" sz="2400" dirty="0" smtClean="0"/>
              <a:t>, </a:t>
            </a:r>
            <a:r>
              <a:rPr lang="ru-RU" sz="2400" dirty="0" err="1" smtClean="0"/>
              <a:t>лікарні</a:t>
            </a:r>
            <a:r>
              <a:rPr lang="ru-RU" sz="2400" dirty="0" smtClean="0"/>
              <a:t> </a:t>
            </a:r>
            <a:r>
              <a:rPr lang="ru-RU" sz="2400" dirty="0" err="1" smtClean="0"/>
              <a:t>імені</a:t>
            </a:r>
            <a:r>
              <a:rPr lang="ru-RU" sz="2400" dirty="0" smtClean="0"/>
              <a:t> Павлова</a:t>
            </a:r>
            <a:r>
              <a:rPr lang="ru-RU" dirty="0" smtClean="0"/>
              <a:t>, 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42844" y="0"/>
            <a:ext cx="9001156" cy="8956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Землетруси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−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сейсмічні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явища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виникають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результаті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раптових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зміщень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розривів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корі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більш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глибоких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шарах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землі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внаслідок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вулканічних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обвальних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явищ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коли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великі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відстані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передаються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пружні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хвилі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Ділянка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землі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виходять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хвилі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землетрусу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називається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осередком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гіпоцентром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землетрусу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точка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поверхні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землі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розміщена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над центром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осередку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землетрусу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називається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епіцентром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землетрусу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Осередки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землетрусів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знаходяться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глибині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майже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60 км, 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інколи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глибині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700 км.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Залежно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причин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місця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виникнення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землетруси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поділяються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40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тектонічні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вулканічні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обвальні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моретруси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Землетруси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захоплюють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великі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території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характеризуються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: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руйнуванням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будівель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споруд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під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уламки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яких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потрапляють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люди;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виникненням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масових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пожеж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виробничих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аварій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;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затопленням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населених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пунктів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цілих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районів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;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отруєнням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газами при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вулканічних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виверженнях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;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ураженням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людей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руйнуванням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будівель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уламками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вулканічних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гірських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порід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; 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ураженням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людей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загоранням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населених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пунктів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від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вогнево-рідкої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лави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; провалом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населених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пунктів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при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обваЯьних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землетрусах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руйнуванням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змиванням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населених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пунктів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хвилями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цунамі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; негативною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психологічною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дією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571480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Землетрус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Японії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вересня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1923 р. −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загинуло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зникло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безвісті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142 807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осіб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поранено та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обпечено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−103 733 особи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грудня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1988 р. −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землетрус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Вірменії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загинуло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25 тис.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осіб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поранено − 32 500.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17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серпня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1999 р.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землетрус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Туреччині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− 7,8 бала,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тривав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45 с,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загинуло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2400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осіб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зникли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безвісти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20 000, поранено 45 000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осіб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26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січня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2001 р.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землетрус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силою 7,9 бала в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Індії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−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загинуло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5000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осіб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Кількість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постраждапих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залежить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раптовості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виникнення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стихійного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лиха,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сили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площі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ураження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ступеня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руйнування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завалів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зсувів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провалів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затоплення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населених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пунктів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густоти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населення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цій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території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Основними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параметрами,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які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характеризують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силу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характер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землетрусу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є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інтенсивність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енергії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поверхні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землі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магнітуда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глибина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осередку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Downloads\Kanto-daishinsa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15793"/>
            <a:ext cx="8929718" cy="6434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439718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Землетрус </a:t>
            </a:r>
            <a:r>
              <a:rPr lang="uk-UA" b="1" dirty="0" err="1" smtClean="0"/>
              <a:t>Спітак</a:t>
            </a:r>
            <a:endParaRPr lang="ru-RU" b="1" dirty="0"/>
          </a:p>
        </p:txBody>
      </p:sp>
      <p:pic>
        <p:nvPicPr>
          <p:cNvPr id="2050" name="Picture 2" descr="C:\Documents and Settings\Admin\Мои документы\Downloads\lossy-page1-1000px-1988_Spitak_earthquake_-_Partial_Collapse_of_Masonry_Building,_Spitak,_Armenia.tif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1220" y="711449"/>
            <a:ext cx="9215220" cy="6146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Магнітуда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− величина </a:t>
            </a: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зміщення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грунту. </a:t>
            </a: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Зміщення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гунту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амплітуда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сейсмічних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хвиль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− </a:t>
            </a: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одне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те </a:t>
            </a: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саме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І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чим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сильніший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розмах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хвилі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тим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більша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магнітуда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землетрусу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Шкала </a:t>
            </a: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магнітуд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шкала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Ріхтера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використовується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лише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порівняння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землетрусів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собою за </a:t>
            </a: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їх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величиною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оцінювання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наслідків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землетрусу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застосовується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шкала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оцінювання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інтенсивності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землетрусу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Інтенсивність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(сила) </a:t>
            </a: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землетрусу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− </a:t>
            </a: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ступінь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збитків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руйнувань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певному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місці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поверхні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Землі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спричинених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даним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землетрусом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Інтенсивність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визначається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ступенем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руйнування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будівель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характером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зміни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земної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поверхні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даними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відчуття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які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зазнали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люди.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Вимірюється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інтенсивність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землетрусу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балах.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Шкала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інтенсивності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землетрусів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укладена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основі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узагальнення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багаторічних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спостережень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наслідками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багатьох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землетрусів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різних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місцях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000" b="0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u="sng" dirty="0" err="1" smtClean="0">
                <a:solidFill>
                  <a:srgbClr val="FF0000"/>
                </a:solidFill>
              </a:rPr>
              <a:t>Остання</a:t>
            </a:r>
            <a:r>
              <a:rPr lang="ru-RU" sz="2400" u="sng" dirty="0" smtClean="0">
                <a:solidFill>
                  <a:srgbClr val="FF0000"/>
                </a:solidFill>
              </a:rPr>
              <a:t> шкала </a:t>
            </a:r>
            <a:r>
              <a:rPr lang="ru-RU" sz="2400" u="sng" dirty="0" err="1" smtClean="0">
                <a:solidFill>
                  <a:srgbClr val="FF0000"/>
                </a:solidFill>
              </a:rPr>
              <a:t>застосовується</a:t>
            </a:r>
            <a:r>
              <a:rPr lang="ru-RU" sz="2400" u="sng" dirty="0" smtClean="0">
                <a:solidFill>
                  <a:srgbClr val="FF0000"/>
                </a:solidFill>
              </a:rPr>
              <a:t> в </a:t>
            </a:r>
            <a:r>
              <a:rPr lang="ru-RU" sz="2400" u="sng" dirty="0" err="1" smtClean="0">
                <a:solidFill>
                  <a:srgbClr val="FF0000"/>
                </a:solidFill>
              </a:rPr>
              <a:t>Україні</a:t>
            </a:r>
            <a:r>
              <a:rPr lang="ru-RU" sz="2000" u="sng" dirty="0" smtClean="0"/>
              <a:t>. </a:t>
            </a:r>
            <a:endParaRPr lang="en-US" sz="2000" u="sng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u="sng" dirty="0" smtClean="0">
                <a:solidFill>
                  <a:srgbClr val="FF0000"/>
                </a:solidFill>
              </a:rPr>
              <a:t>.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Умовно</a:t>
            </a:r>
            <a:r>
              <a:rPr lang="ru-RU" sz="2400" i="1" u="sng" dirty="0" smtClean="0">
                <a:solidFill>
                  <a:srgbClr val="FF0000"/>
                </a:solidFill>
              </a:rPr>
              <a:t>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землетруси</a:t>
            </a:r>
            <a:r>
              <a:rPr lang="ru-RU" sz="2400" i="1" u="sng" dirty="0" smtClean="0">
                <a:solidFill>
                  <a:srgbClr val="FF0000"/>
                </a:solidFill>
              </a:rPr>
              <a:t>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цієї</a:t>
            </a:r>
            <a:r>
              <a:rPr lang="ru-RU" sz="2400" i="1" u="sng" dirty="0" smtClean="0">
                <a:solidFill>
                  <a:srgbClr val="FF0000"/>
                </a:solidFill>
              </a:rPr>
              <a:t>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шкали</a:t>
            </a:r>
            <a:r>
              <a:rPr lang="ru-RU" sz="2400" i="1" u="sng" dirty="0" smtClean="0">
                <a:solidFill>
                  <a:srgbClr val="FF0000"/>
                </a:solidFill>
              </a:rPr>
              <a:t>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поділяються</a:t>
            </a:r>
            <a:r>
              <a:rPr lang="ru-RU" sz="2400" i="1" u="sng" dirty="0" smtClean="0">
                <a:solidFill>
                  <a:srgbClr val="FF0000"/>
                </a:solidFill>
              </a:rPr>
              <a:t> на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слабкі</a:t>
            </a:r>
            <a:r>
              <a:rPr lang="ru-RU" sz="2400" i="1" u="sng" dirty="0" smtClean="0">
                <a:solidFill>
                  <a:srgbClr val="FF0000"/>
                </a:solidFill>
              </a:rPr>
              <a:t> (І—III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бали</a:t>
            </a:r>
            <a:r>
              <a:rPr lang="ru-RU" sz="2400" i="1" u="sng" dirty="0" smtClean="0">
                <a:solidFill>
                  <a:srgbClr val="FF0000"/>
                </a:solidFill>
              </a:rPr>
              <a:t>),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помірні</a:t>
            </a:r>
            <a:r>
              <a:rPr lang="ru-RU" sz="2400" i="1" u="sng" dirty="0" smtClean="0">
                <a:solidFill>
                  <a:srgbClr val="FF0000"/>
                </a:solidFill>
              </a:rPr>
              <a:t> (IV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бали</a:t>
            </a:r>
            <a:r>
              <a:rPr lang="ru-RU" sz="2400" i="1" u="sng" dirty="0" smtClean="0">
                <a:solidFill>
                  <a:srgbClr val="FF0000"/>
                </a:solidFill>
              </a:rPr>
              <a:t>),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досить</a:t>
            </a:r>
            <a:r>
              <a:rPr lang="ru-RU" sz="2400" i="1" u="sng" dirty="0" smtClean="0">
                <a:solidFill>
                  <a:srgbClr val="FF0000"/>
                </a:solidFill>
              </a:rPr>
              <a:t>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сильні</a:t>
            </a:r>
            <a:r>
              <a:rPr lang="ru-RU" sz="2400" i="1" u="sng" dirty="0" smtClean="0">
                <a:solidFill>
                  <a:srgbClr val="FF0000"/>
                </a:solidFill>
              </a:rPr>
              <a:t> (V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балів</a:t>
            </a:r>
            <a:r>
              <a:rPr lang="ru-RU" sz="2400" i="1" u="sng" dirty="0" smtClean="0">
                <a:solidFill>
                  <a:srgbClr val="FF0000"/>
                </a:solidFill>
              </a:rPr>
              <a:t>),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сильні</a:t>
            </a:r>
            <a:r>
              <a:rPr lang="ru-RU" sz="2400" i="1" u="sng" dirty="0" smtClean="0">
                <a:solidFill>
                  <a:srgbClr val="FF0000"/>
                </a:solidFill>
              </a:rPr>
              <a:t> (VI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балів</a:t>
            </a:r>
            <a:r>
              <a:rPr lang="ru-RU" sz="2400" i="1" u="sng" dirty="0" smtClean="0">
                <a:solidFill>
                  <a:srgbClr val="FF0000"/>
                </a:solidFill>
              </a:rPr>
              <a:t>),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дуже</a:t>
            </a:r>
            <a:r>
              <a:rPr lang="ru-RU" sz="2400" i="1" u="sng" dirty="0" smtClean="0">
                <a:solidFill>
                  <a:srgbClr val="FF0000"/>
                </a:solidFill>
              </a:rPr>
              <a:t>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сильні</a:t>
            </a:r>
            <a:r>
              <a:rPr lang="ru-RU" sz="2400" i="1" u="sng" dirty="0" smtClean="0">
                <a:solidFill>
                  <a:srgbClr val="FF0000"/>
                </a:solidFill>
              </a:rPr>
              <a:t> (VII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балів</a:t>
            </a:r>
            <a:r>
              <a:rPr lang="ru-RU" sz="2400" i="1" u="sng" dirty="0" smtClean="0">
                <a:solidFill>
                  <a:srgbClr val="FF0000"/>
                </a:solidFill>
              </a:rPr>
              <a:t>),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руйнівні</a:t>
            </a:r>
            <a:r>
              <a:rPr lang="ru-RU" sz="2400" i="1" u="sng" dirty="0" smtClean="0">
                <a:solidFill>
                  <a:srgbClr val="FF0000"/>
                </a:solidFill>
              </a:rPr>
              <a:t> (VIII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балів</a:t>
            </a:r>
            <a:r>
              <a:rPr lang="ru-RU" sz="2400" i="1" u="sng" dirty="0" smtClean="0">
                <a:solidFill>
                  <a:srgbClr val="FF0000"/>
                </a:solidFill>
              </a:rPr>
              <a:t>),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спустошливі</a:t>
            </a:r>
            <a:r>
              <a:rPr lang="ru-RU" sz="2400" i="1" u="sng" dirty="0" smtClean="0">
                <a:solidFill>
                  <a:srgbClr val="FF0000"/>
                </a:solidFill>
              </a:rPr>
              <a:t> (IX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балів</a:t>
            </a:r>
            <a:r>
              <a:rPr lang="ru-RU" sz="2400" i="1" u="sng" dirty="0" smtClean="0">
                <a:solidFill>
                  <a:srgbClr val="FF0000"/>
                </a:solidFill>
              </a:rPr>
              <a:t>),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нищівні</a:t>
            </a:r>
            <a:r>
              <a:rPr lang="ru-RU" sz="2400" i="1" u="sng" dirty="0" smtClean="0">
                <a:solidFill>
                  <a:srgbClr val="FF0000"/>
                </a:solidFill>
              </a:rPr>
              <a:t> (X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балів</a:t>
            </a:r>
            <a:r>
              <a:rPr lang="ru-RU" sz="2400" i="1" u="sng" dirty="0" smtClean="0">
                <a:solidFill>
                  <a:srgbClr val="FF0000"/>
                </a:solidFill>
              </a:rPr>
              <a:t>),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катастрофічні</a:t>
            </a:r>
            <a:r>
              <a:rPr lang="ru-RU" sz="2400" i="1" u="sng" dirty="0" smtClean="0">
                <a:solidFill>
                  <a:srgbClr val="FF0000"/>
                </a:solidFill>
              </a:rPr>
              <a:t> (XI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балів</a:t>
            </a:r>
            <a:r>
              <a:rPr lang="ru-RU" sz="2400" i="1" u="sng" dirty="0" smtClean="0">
                <a:solidFill>
                  <a:srgbClr val="FF0000"/>
                </a:solidFill>
              </a:rPr>
              <a:t>), сильно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катастрофічні</a:t>
            </a:r>
            <a:r>
              <a:rPr lang="ru-RU" sz="2400" i="1" u="sng" dirty="0" smtClean="0">
                <a:solidFill>
                  <a:srgbClr val="FF0000"/>
                </a:solidFill>
              </a:rPr>
              <a:t> (XII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балів</a:t>
            </a:r>
            <a:r>
              <a:rPr lang="ru-RU" sz="2400" i="1" u="sng" dirty="0" smtClean="0">
                <a:solidFill>
                  <a:srgbClr val="FF0000"/>
                </a:solidFill>
              </a:rPr>
              <a:t>). Для кожного балу MSK-64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встановлені</a:t>
            </a:r>
            <a:r>
              <a:rPr lang="ru-RU" sz="2400" i="1" u="sng" dirty="0" smtClean="0">
                <a:solidFill>
                  <a:srgbClr val="FF0000"/>
                </a:solidFill>
              </a:rPr>
              <a:t>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свої</a:t>
            </a:r>
            <a:r>
              <a:rPr lang="ru-RU" sz="2400" i="1" u="sng" dirty="0" smtClean="0">
                <a:solidFill>
                  <a:srgbClr val="FF0000"/>
                </a:solidFill>
              </a:rPr>
              <a:t>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ознаки</a:t>
            </a:r>
            <a:r>
              <a:rPr lang="ru-RU" sz="2400" i="1" u="sng" dirty="0" smtClean="0">
                <a:solidFill>
                  <a:srgbClr val="FF0000"/>
                </a:solidFill>
              </a:rPr>
              <a:t> для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визначення</a:t>
            </a:r>
            <a:r>
              <a:rPr lang="ru-RU" sz="2400" i="1" u="sng" dirty="0" smtClean="0">
                <a:solidFill>
                  <a:srgbClr val="FF0000"/>
                </a:solidFill>
              </a:rPr>
              <a:t>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сили</a:t>
            </a:r>
            <a:r>
              <a:rPr lang="ru-RU" sz="2400" i="1" u="sng" dirty="0" smtClean="0">
                <a:solidFill>
                  <a:srgbClr val="FF0000"/>
                </a:solidFill>
              </a:rPr>
              <a:t>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землетрус</a:t>
            </a:r>
            <a:r>
              <a:rPr lang="ru-RU" sz="2000" i="1" u="sng" dirty="0" err="1" smtClean="0">
                <a:solidFill>
                  <a:srgbClr val="FF0000"/>
                </a:solidFill>
              </a:rPr>
              <a:t>ів</a:t>
            </a:r>
            <a:r>
              <a:rPr lang="ru-RU" sz="2000" i="1" u="sng" dirty="0" smtClean="0">
                <a:solidFill>
                  <a:srgbClr val="FF0000"/>
                </a:solidFill>
              </a:rPr>
              <a:t> (табл</a:t>
            </a:r>
            <a:r>
              <a:rPr lang="ru-RU" sz="2000" u="sng" dirty="0" smtClean="0"/>
              <a:t>. 1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48" y="357165"/>
          <a:ext cx="7929619" cy="6398515"/>
        </p:xfrm>
        <a:graphic>
          <a:graphicData uri="http://schemas.openxmlformats.org/drawingml/2006/table">
            <a:tbl>
              <a:tblPr/>
              <a:tblGrid>
                <a:gridCol w="936450"/>
                <a:gridCol w="1298947"/>
                <a:gridCol w="5694222"/>
              </a:tblGrid>
              <a:tr h="782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</a:t>
                      </a:r>
                      <a:endParaRPr lang="ru-RU" sz="2000" b="1" i="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Сила </a:t>
                      </a:r>
                      <a:r>
                        <a:rPr lang="ru-RU" sz="2000" b="1" i="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землетрусу</a:t>
                      </a:r>
                      <a:endParaRPr lang="ru-RU" sz="2000" b="1" i="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Коротка характеристика</a:t>
                      </a:r>
                      <a:endParaRPr lang="ru-RU" sz="2000" b="1" i="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6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1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endParaRPr lang="ru-RU" sz="2000" b="0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2000" b="1" i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епомітни</a:t>
                      </a:r>
                      <a:r>
                        <a:rPr lang="ru-RU" sz="20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r>
                        <a:rPr lang="ru-RU" sz="20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струс</a:t>
                      </a:r>
                      <a:r>
                        <a:rPr lang="ru-RU" sz="20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фунту</a:t>
                      </a:r>
                      <a:endParaRPr lang="ru-RU" sz="2000" b="1" i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1" dirty="0" err="1">
                          <a:latin typeface="Times New Roman"/>
                          <a:ea typeface="Times New Roman"/>
                          <a:cs typeface="Times New Roman"/>
                        </a:rPr>
                        <a:t>Відмічається</a:t>
                      </a:r>
                      <a:r>
                        <a:rPr lang="ru-RU" sz="2000" b="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0" i="1" dirty="0" err="1">
                          <a:latin typeface="Times New Roman"/>
                          <a:ea typeface="Times New Roman"/>
                          <a:cs typeface="Times New Roman"/>
                        </a:rPr>
                        <a:t>тільки</a:t>
                      </a:r>
                      <a:r>
                        <a:rPr lang="ru-RU" sz="2000" b="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0" i="1" dirty="0" err="1">
                          <a:latin typeface="Times New Roman"/>
                          <a:ea typeface="Times New Roman"/>
                          <a:cs typeface="Times New Roman"/>
                        </a:rPr>
                        <a:t>сейсмічними</a:t>
                      </a:r>
                      <a:r>
                        <a:rPr lang="ru-RU" sz="2000" b="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0" i="1" dirty="0" err="1">
                          <a:latin typeface="Times New Roman"/>
                          <a:ea typeface="Times New Roman"/>
                          <a:cs typeface="Times New Roman"/>
                        </a:rPr>
                        <a:t>приладами</a:t>
                      </a:r>
                      <a:endParaRPr lang="ru-RU" sz="2000" b="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6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Дуже</a:t>
                      </a:r>
                      <a:r>
                        <a:rPr lang="ru-RU" sz="20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слабкі</a:t>
                      </a:r>
                      <a:r>
                        <a:rPr lang="ru-RU" sz="20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поштовхи</a:t>
                      </a:r>
                      <a:endParaRPr lang="ru-RU" sz="2000" b="1" i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Відмічається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сейсмічними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приладами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Відчувають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тільки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окремі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пюди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які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перебувають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у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повному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спокої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0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Слабкий</a:t>
                      </a:r>
                      <a:endParaRPr lang="ru-RU" sz="2000" i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Відчуває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лише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невелика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кількість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населення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2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IV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Помірний</a:t>
                      </a:r>
                      <a:endParaRPr lang="ru-RU" sz="2000" i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Розпізнається за легким дрижанням віконних-шибок, скрипом дверей.НЕЇНТ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Досить</a:t>
                      </a:r>
                      <a:r>
                        <a:rPr lang="ru-RU" sz="2000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i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сильний</a:t>
                      </a:r>
                      <a:endParaRPr lang="ru-RU" sz="2000" i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Під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відкритим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небом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відчувають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багато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людей, у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середині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будинків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всі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Загальний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струс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будівлі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коливання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меблів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Маятники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годинників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часю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зупиняються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Тріщини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віконного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скла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штукатурки.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Поосипаються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ті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хто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спав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14282" y="0"/>
            <a:ext cx="89297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Характеристика </a:t>
            </a:r>
            <a:r>
              <a:rPr kumimoji="0" lang="ru-RU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сили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землетрусу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дванадциінба</a:t>
            </a:r>
            <a:r>
              <a:rPr lang="uk-UA" u="sng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ль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ною системою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19" y="-1"/>
          <a:ext cx="8643998" cy="7041512"/>
        </p:xfrm>
        <a:graphic>
          <a:graphicData uri="http://schemas.openxmlformats.org/drawingml/2006/table">
            <a:tbl>
              <a:tblPr/>
              <a:tblGrid>
                <a:gridCol w="1020816"/>
                <a:gridCol w="1415969"/>
                <a:gridCol w="6207213"/>
              </a:tblGrid>
              <a:tr h="502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VI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44" marR="27744" marT="27744" marB="277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Сильний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44" marR="27744" marT="27744" marB="277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Відчувають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всі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Картини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падають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зі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стін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Окремі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щматки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штукатурки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відколюються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44" marR="27744" marT="27744" marB="277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96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VII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44" marR="27744" marT="27744" marB="277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Дуже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сильний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44" marR="27744" marT="27744" marB="277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Пошкодження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тріщини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) у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стінах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кам'яних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будинків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Антисейсмічні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також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дерев'яні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будівлі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не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цошкоджуються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44" marR="27744" marT="27744" marB="277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96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VIII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44" marR="27744" marT="27744" marB="277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Руйнівний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44" marR="27744" marT="27744" marB="277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Тріщини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на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схилах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сухому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грунті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Пам'ятники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зміщуються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3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місць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або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падають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Будинки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сильно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пошкоджуються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44" marR="27744" marT="27744" marB="277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IX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44" marR="27744" marT="27744" marB="277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Спустошли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вий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44" marR="27744" marT="27744" marB="277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Сильне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пошкодження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руйнування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кам'яних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будинків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Старі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дерев'яні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будинки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перекошуються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44" marR="27744" marT="27744" marB="277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44" marR="27744" marT="27744" marB="277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Нищівний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44" marR="27744" marT="27744" marB="277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Тріщини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у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фунті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інколи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до метра шириною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Зсуви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, обвали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зі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схилів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Руйнування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кам'яних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будівель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44" marR="27744" marT="27744" marB="277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96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XI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44" marR="27744" marT="27744" marB="277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Катастрофі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чний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44" marR="27744" marT="27744" marB="277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Широкі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тріщини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в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поверхневих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шарах </a:t>
                      </a:r>
                      <a:r>
                        <a:rPr lang="ru-RU" sz="1800" b="1" u="sng" dirty="0" err="1">
                          <a:latin typeface="Times New Roman"/>
                          <a:ea typeface="Times New Roman"/>
                          <a:cs typeface="Times New Roman"/>
                        </a:rPr>
                        <a:t>je.vi.ii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Численні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зсуви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обвали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Кам'яні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будинки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майже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повністю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руйнуються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Сильне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викривлення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илізничних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рейок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44" marR="27744" marT="27744" marB="277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96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XII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44" marR="27744" marT="27744" marB="277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Сильно </a:t>
                      </a:r>
                      <a:r>
                        <a:rPr lang="ru-RU" sz="18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катастрофіч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ний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44" marR="27744" marT="27744" marB="277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Зміни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у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гунті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досягають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великих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розмірів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Численні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тріщини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збвали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зсуви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Виникнення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водоспадів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відхилення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течії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річок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затопення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загат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на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річках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лісах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744" marR="27744" marT="27744" marB="277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472</Words>
  <PresentationFormat>Экран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Характеристика небезпечних геологічних процесів і явищ </vt:lpstr>
      <vt:lpstr>Слайд 2</vt:lpstr>
      <vt:lpstr>Слайд 3</vt:lpstr>
      <vt:lpstr>Слайд 4</vt:lpstr>
      <vt:lpstr>Слайд 5</vt:lpstr>
      <vt:lpstr>Землетрус Спітак</vt:lpstr>
      <vt:lpstr>Слайд 7</vt:lpstr>
      <vt:lpstr>Слайд 8</vt:lpstr>
      <vt:lpstr>Слайд 9</vt:lpstr>
      <vt:lpstr>Слайд 10</vt:lpstr>
      <vt:lpstr>Слайд 11</vt:lpstr>
      <vt:lpstr>Слайд 12</vt:lpstr>
      <vt:lpstr>Куреніська трагедія 1961 рік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15</cp:revision>
  <dcterms:modified xsi:type="dcterms:W3CDTF">2020-09-15T10:54:13Z</dcterms:modified>
</cp:coreProperties>
</file>