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63" r:id="rId9"/>
    <p:sldId id="269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Негативний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вплив</a:t>
            </a:r>
            <a:r>
              <a:rPr lang="ru-RU" b="1" dirty="0" smtClean="0">
                <a:solidFill>
                  <a:srgbClr val="FF0000"/>
                </a:solidFill>
              </a:rPr>
              <a:t> на </a:t>
            </a:r>
            <a:r>
              <a:rPr lang="ru-RU" b="1" dirty="0" err="1" smtClean="0">
                <a:solidFill>
                  <a:srgbClr val="FF0000"/>
                </a:solidFill>
              </a:rPr>
              <a:t>життєдіяльність</a:t>
            </a:r>
            <a:r>
              <a:rPr lang="ru-RU" b="1" dirty="0" smtClean="0">
                <a:solidFill>
                  <a:srgbClr val="FF0000"/>
                </a:solidFill>
              </a:rPr>
              <a:t> людей та </a:t>
            </a:r>
            <a:r>
              <a:rPr lang="ru-RU" b="1" dirty="0" err="1" smtClean="0">
                <a:solidFill>
                  <a:srgbClr val="FF0000"/>
                </a:solidFill>
              </a:rPr>
              <a:t>функціонування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об’єктів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економіки</a:t>
            </a:r>
            <a:r>
              <a:rPr lang="ru-RU" b="1" dirty="0" smtClean="0">
                <a:solidFill>
                  <a:srgbClr val="FF0000"/>
                </a:solidFill>
              </a:rPr>
              <a:t> в </a:t>
            </a:r>
            <a:r>
              <a:rPr lang="ru-RU" b="1" dirty="0" err="1" smtClean="0">
                <a:solidFill>
                  <a:srgbClr val="FF0000"/>
                </a:solidFill>
              </a:rPr>
              <a:t>умовах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проявів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вражаючих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факторів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небезпечних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метеорологічних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явищ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Трапляються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смерчі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Україні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хоча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Украї</a:t>
            </a:r>
            <a:r>
              <a:rPr lang="ru-RU" sz="2400" u="sng" dirty="0" err="1" smtClean="0">
                <a:solidFill>
                  <a:srgbClr val="00808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lang="uk-UA" sz="2400" u="sng" dirty="0" smtClean="0">
                <a:solidFill>
                  <a:srgbClr val="00808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основному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явище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спостерігається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серпні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місяці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останні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років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зареєстровано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34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випадки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Найбільш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вони для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степової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центрального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Полісся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Невеликі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смерчі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спостерігаються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майже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щорічно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то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області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(1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випадки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рік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носять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як правило,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локальний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характер,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тривалість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невелика (до 10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хвилин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співвідношенням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довжини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ширини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виділяють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смерчів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змієподібні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лійкоподібні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хоботоподібні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колоноподібні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</a:t>
            </a: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місцем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виникнення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вони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поділяються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сформувалися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 сушею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сформувалися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 водою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</a:t>
            </a: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швидкістю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руйнувань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швидкі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середні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повільні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Пилові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бурі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довготривале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перенесення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значної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кількості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пилу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піску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сильним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вітром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швидкістю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понад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15 м/с,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тривалістю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понад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12 годин.  </a:t>
            </a:r>
            <a:r>
              <a:rPr lang="ru-RU" sz="2400" u="sng" dirty="0" smtClean="0">
                <a:solidFill>
                  <a:srgbClr val="00808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Україні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щорічно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районах,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найчастіше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степовій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u="sng" dirty="0" smtClean="0">
              <a:solidFill>
                <a:srgbClr val="00808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Пилові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бурі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кольором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складом пилу,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переноситься,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бувають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чорні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чорноземи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бурі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жовті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(суглинок,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супісок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червоні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(суглинки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домішками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окисів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заліза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(солончаки).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Сильні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снігопади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заметілі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Сильні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снігопади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інтенсивне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випадання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снігу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кількості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 мм за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період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менше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12 годин (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визначається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шаром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талої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води),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призводить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значного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погіршення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видимості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припинення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руху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транспорту.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Найчастіше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спостерігаються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Карпатах, 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лісостеповій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степовій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зонах.</a:t>
            </a:r>
          </a:p>
          <a:p>
            <a:r>
              <a:rPr lang="ru-RU" sz="2400" b="1" i="1" u="sng" dirty="0" err="1" smtClean="0">
                <a:solidFill>
                  <a:srgbClr val="FF0000"/>
                </a:solidFill>
              </a:rPr>
              <a:t>Сильні</a:t>
            </a:r>
            <a:r>
              <a:rPr lang="ru-RU" sz="2400" b="1" i="1" u="sng" dirty="0" smtClean="0">
                <a:solidFill>
                  <a:srgbClr val="FF0000"/>
                </a:solidFill>
              </a:rPr>
              <a:t> </a:t>
            </a:r>
            <a:r>
              <a:rPr lang="ru-RU" sz="2400" b="1" i="1" u="sng" dirty="0" err="1" smtClean="0">
                <a:solidFill>
                  <a:srgbClr val="FF0000"/>
                </a:solidFill>
              </a:rPr>
              <a:t>морози</a:t>
            </a:r>
            <a:r>
              <a:rPr lang="ru-RU" sz="2400" u="sng" dirty="0" smtClean="0">
                <a:solidFill>
                  <a:srgbClr val="FF0000"/>
                </a:solidFill>
              </a:rPr>
              <a:t> </a:t>
            </a:r>
            <a:r>
              <a:rPr lang="ru-RU" sz="2400" u="sng" dirty="0" smtClean="0"/>
              <a:t>— </a:t>
            </a:r>
            <a:r>
              <a:rPr lang="ru-RU" sz="2400" u="sng" dirty="0" err="1" smtClean="0"/>
              <a:t>зниження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температури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повітря</a:t>
            </a:r>
            <a:r>
              <a:rPr lang="ru-RU" sz="2400" u="sng" dirty="0" smtClean="0"/>
              <a:t> до </a:t>
            </a:r>
            <a:r>
              <a:rPr lang="ru-RU" sz="2400" u="sng" dirty="0" err="1" smtClean="0"/>
              <a:t>мінус</a:t>
            </a:r>
            <a:r>
              <a:rPr lang="ru-RU" sz="2400" u="sng" dirty="0" smtClean="0"/>
              <a:t> 30 °С </a:t>
            </a:r>
            <a:r>
              <a:rPr lang="ru-RU" sz="2400" u="sng" dirty="0" err="1" smtClean="0"/>
              <a:t>і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нижче</a:t>
            </a:r>
            <a:r>
              <a:rPr lang="ru-RU" sz="2400" u="sng" dirty="0" smtClean="0"/>
              <a:t>. </a:t>
            </a:r>
            <a:r>
              <a:rPr lang="ru-RU" sz="2400" u="sng" dirty="0" err="1" smtClean="0">
                <a:solidFill>
                  <a:srgbClr val="FF0000"/>
                </a:solidFill>
              </a:rPr>
              <a:t>Найбільш</a:t>
            </a:r>
            <a:r>
              <a:rPr lang="ru-RU" sz="2400" u="sng" dirty="0" smtClean="0">
                <a:solidFill>
                  <a:srgbClr val="FF0000"/>
                </a:solidFill>
              </a:rPr>
              <a:t> холодна </a:t>
            </a:r>
            <a:r>
              <a:rPr lang="ru-RU" sz="2400" u="sng" dirty="0" err="1" smtClean="0">
                <a:solidFill>
                  <a:srgbClr val="FF0000"/>
                </a:solidFill>
              </a:rPr>
              <a:t>частина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країни</a:t>
            </a:r>
            <a:r>
              <a:rPr lang="ru-RU" sz="2400" u="sng" dirty="0" smtClean="0">
                <a:solidFill>
                  <a:srgbClr val="FF0000"/>
                </a:solidFill>
              </a:rPr>
              <a:t> — </a:t>
            </a:r>
            <a:r>
              <a:rPr lang="ru-RU" sz="2400" u="sng" dirty="0" err="1" smtClean="0">
                <a:solidFill>
                  <a:srgbClr val="FF0000"/>
                </a:solidFill>
              </a:rPr>
              <a:t>східні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і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північно-східні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області</a:t>
            </a:r>
            <a:r>
              <a:rPr lang="ru-RU" sz="2400" u="sng" dirty="0" smtClean="0">
                <a:solidFill>
                  <a:srgbClr val="FF0000"/>
                </a:solidFill>
              </a:rPr>
              <a:t> (</a:t>
            </a:r>
            <a:r>
              <a:rPr lang="ru-RU" sz="2400" u="sng" dirty="0" err="1" smtClean="0">
                <a:solidFill>
                  <a:srgbClr val="FF0000"/>
                </a:solidFill>
              </a:rPr>
              <a:t>Луганська</a:t>
            </a:r>
            <a:r>
              <a:rPr lang="ru-RU" sz="2400" u="sng" dirty="0" smtClean="0">
                <a:solidFill>
                  <a:srgbClr val="FF0000"/>
                </a:solidFill>
              </a:rPr>
              <a:t>, </a:t>
            </a:r>
            <a:r>
              <a:rPr lang="ru-RU" sz="2400" u="sng" dirty="0" err="1" smtClean="0">
                <a:solidFill>
                  <a:srgbClr val="FF0000"/>
                </a:solidFill>
              </a:rPr>
              <a:t>Сумська</a:t>
            </a:r>
            <a:r>
              <a:rPr lang="ru-RU" sz="2400" u="sng" dirty="0" smtClean="0">
                <a:solidFill>
                  <a:srgbClr val="FF0000"/>
                </a:solidFill>
              </a:rPr>
              <a:t>, </a:t>
            </a:r>
            <a:r>
              <a:rPr lang="ru-RU" sz="2400" u="sng" dirty="0" err="1" smtClean="0">
                <a:solidFill>
                  <a:srgbClr val="FF0000"/>
                </a:solidFill>
              </a:rPr>
              <a:t>Харківська</a:t>
            </a:r>
            <a:r>
              <a:rPr lang="ru-RU" sz="2400" u="sng" dirty="0" smtClean="0">
                <a:solidFill>
                  <a:srgbClr val="FF0000"/>
                </a:solidFill>
              </a:rPr>
              <a:t>, </a:t>
            </a:r>
            <a:r>
              <a:rPr lang="ru-RU" sz="2400" u="sng" dirty="0" err="1" smtClean="0">
                <a:solidFill>
                  <a:srgbClr val="FF0000"/>
                </a:solidFill>
              </a:rPr>
              <a:t>Чернігівська</a:t>
            </a:r>
            <a:r>
              <a:rPr lang="ru-RU" sz="2400" u="sng" dirty="0" smtClean="0">
                <a:solidFill>
                  <a:srgbClr val="FF0000"/>
                </a:solidFill>
              </a:rPr>
              <a:t>) та </a:t>
            </a:r>
            <a:r>
              <a:rPr lang="ru-RU" sz="2400" u="sng" dirty="0" err="1" smtClean="0">
                <a:solidFill>
                  <a:srgbClr val="FF0000"/>
                </a:solidFill>
              </a:rPr>
              <a:t>гірські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райони</a:t>
            </a:r>
            <a:r>
              <a:rPr lang="ru-RU" sz="2400" u="sng" dirty="0" smtClean="0">
                <a:solidFill>
                  <a:srgbClr val="FF0000"/>
                </a:solidFill>
              </a:rPr>
              <a:t> Карпат</a:t>
            </a:r>
            <a:r>
              <a:rPr lang="ru-RU" sz="2400" u="sng" dirty="0" smtClean="0"/>
              <a:t>. В </a:t>
            </a:r>
            <a:r>
              <a:rPr lang="ru-RU" sz="2400" u="sng" dirty="0" err="1" smtClean="0"/>
              <a:t>цих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місцевостях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буває</a:t>
            </a:r>
            <a:r>
              <a:rPr lang="ru-RU" sz="2400" u="sng" dirty="0" smtClean="0"/>
              <a:t> температура </a:t>
            </a:r>
            <a:r>
              <a:rPr lang="ru-RU" sz="2400" u="sng" dirty="0" err="1" smtClean="0"/>
              <a:t>нижче</a:t>
            </a:r>
            <a:r>
              <a:rPr lang="ru-RU" sz="2400" u="sng" dirty="0" smtClean="0"/>
              <a:t> -35 °С.</a:t>
            </a:r>
          </a:p>
          <a:p>
            <a:endParaRPr lang="uk-UA" sz="2400" u="sng" dirty="0" smtClean="0"/>
          </a:p>
          <a:p>
            <a:endParaRPr lang="uk-UA" sz="2400" u="sng" dirty="0" smtClean="0"/>
          </a:p>
          <a:p>
            <a:endParaRPr lang="ru-RU" sz="2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Сильні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ожеледі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шар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щільного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матового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прозорого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льоду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діаметром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понад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 мм,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наростає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дротах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наземних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предметах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внаслідок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замерзання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крапель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дощу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мряки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туману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Небезпечна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території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країни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зв'язку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ожеледями, в основному,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пов'язана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виходом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південних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циклонів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Визначальним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фактором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ожеледі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так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інтенсивність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як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тривалість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цього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явища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Сильна ожеледь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триває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близько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12 годин,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іноді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2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діб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Тумани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Явища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погіршують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видимість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шляхах,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створюють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перешкоди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роботи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транспорту,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сприяють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забрудненню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тумани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спостерігаються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в основному,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холодні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пори року.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Найчастіше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вони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виникають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гірських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районах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Криму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Карпат.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Іноді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південному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березі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Криму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Сезон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туманів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починається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жовтні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закінчується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квітні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місяці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Кількість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днів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туманами тут становить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близько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100, 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сильними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туманами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80.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 правило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боротьба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природними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небезпеками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має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три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етапи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проведення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профілактичних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робіт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роботи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локалізації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в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ряді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випадків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ліквідації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надзвичайної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ситуації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природного характеру в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період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її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ліквідація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наслідків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природних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того, як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сили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стихії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заспокояться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Небезпечні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метеорологічні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явища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природні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явища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атмосфері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дією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природних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комбінацій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можуть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створити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загрозу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життю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здоров'ю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людей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завдати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шкоди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об'єктам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економіки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довкілля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Протягом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останнього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десятиріччя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Україні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зафіксовано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близько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240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випадків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виникнення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катастрофічних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природних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явищ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метеорологічного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походження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зі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значними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матеріальними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збитками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Небезпечні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метеорологічні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явища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відбуваються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Україні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зливи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Карпатські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Кримські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гори);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град (на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території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України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степова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зона);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суховії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посухи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степова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східна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лісостепова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урагани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шквали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смерчі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частина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території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пилові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бурі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південний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степової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пилові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бурі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південний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степової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тумани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південний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степової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заметілі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південний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степової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снігові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заноси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Карпати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ожеледі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степова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зона);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мороз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північ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Полісся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лісостепової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крім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того,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вздовж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узбережжя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акваторії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Чорного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Азовського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морів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місце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шторми,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ураганні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вітри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смерчі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зливи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обмерзання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споруд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суден,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тумани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заметілі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ожеледі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i="1" dirty="0" smtClean="0">
                <a:solidFill>
                  <a:srgbClr val="FF0000"/>
                </a:solidFill>
              </a:rPr>
              <a:t>В </a:t>
            </a:r>
            <a:r>
              <a:rPr lang="ru-RU" sz="2400" i="1" dirty="0" err="1" smtClean="0">
                <a:solidFill>
                  <a:srgbClr val="FF0000"/>
                </a:solidFill>
              </a:rPr>
              <a:t>Україні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щорічно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спостерігається</a:t>
            </a:r>
            <a:r>
              <a:rPr lang="ru-RU" sz="2400" i="1" dirty="0" smtClean="0">
                <a:solidFill>
                  <a:srgbClr val="FF0000"/>
                </a:solidFill>
              </a:rPr>
              <a:t> до 150 </a:t>
            </a:r>
            <a:r>
              <a:rPr lang="ru-RU" sz="2400" i="1" dirty="0" err="1" smtClean="0">
                <a:solidFill>
                  <a:srgbClr val="FF0000"/>
                </a:solidFill>
              </a:rPr>
              <a:t>випадків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стихійних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метеорологічних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явищ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Найчастіше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повторюються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сильні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дощі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снігопади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ожеледі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тумани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Рідше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бувають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пилові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бурі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крижані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обмерзання</a:t>
            </a:r>
            <a:r>
              <a:rPr lang="ru-RU" sz="2400" i="1" dirty="0" smtClean="0"/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Найбільше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потерпає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стихійних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метеорологічних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явищ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степова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зона, де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помічені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явища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притаманні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як для теплого (сильна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спека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пилові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бурі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суховії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лісові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пожежі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так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холодного (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морози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сильна ожеледь)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періодів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року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Українських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Карпат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найбільш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зливи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селеві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зливові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потоки, град,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вітри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тумани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заметілі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снігопади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Узбережжя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Чорного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Азовського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морів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перебуває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атмосферних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явищ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морського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клімату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1" i="1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Сильний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дощ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—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дощ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кількістю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опадів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понад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50 мм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рівнинній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території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та 30 мм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гірських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районах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тривалістю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менше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12 годин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r>
              <a:rPr lang="ru-RU" sz="2800" u="sng" dirty="0" smtClean="0"/>
              <a:t>В </a:t>
            </a:r>
            <a:r>
              <a:rPr lang="ru-RU" sz="2800" u="sng" dirty="0" err="1" smtClean="0"/>
              <a:t>Україні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з-поміж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стихійних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явищ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найчастішими</a:t>
            </a:r>
            <a:r>
              <a:rPr lang="ru-RU" sz="2800" u="sng" dirty="0" smtClean="0"/>
              <a:t> </a:t>
            </a:r>
            <a:r>
              <a:rPr lang="ru-RU" sz="2800" u="sng" dirty="0" err="1" smtClean="0">
                <a:solidFill>
                  <a:srgbClr val="FF0000"/>
                </a:solidFill>
              </a:rPr>
              <a:t>є</a:t>
            </a:r>
            <a:r>
              <a:rPr lang="ru-RU" sz="2800" u="sng" dirty="0" smtClean="0">
                <a:solidFill>
                  <a:srgbClr val="FF0000"/>
                </a:solidFill>
              </a:rPr>
              <a:t> </a:t>
            </a:r>
            <a:r>
              <a:rPr lang="ru-RU" sz="2800" u="sng" dirty="0" err="1" smtClean="0">
                <a:solidFill>
                  <a:srgbClr val="FF0000"/>
                </a:solidFill>
              </a:rPr>
              <a:t>сильні</a:t>
            </a:r>
            <a:r>
              <a:rPr lang="ru-RU" sz="2800" u="sng" dirty="0" smtClean="0">
                <a:solidFill>
                  <a:srgbClr val="FF0000"/>
                </a:solidFill>
              </a:rPr>
              <a:t> </a:t>
            </a:r>
            <a:r>
              <a:rPr lang="ru-RU" sz="2800" u="sng" dirty="0" err="1" smtClean="0">
                <a:solidFill>
                  <a:srgbClr val="FF0000"/>
                </a:solidFill>
              </a:rPr>
              <a:t>дощі</a:t>
            </a:r>
            <a:r>
              <a:rPr lang="ru-RU" sz="2800" u="sng" dirty="0" smtClean="0">
                <a:solidFill>
                  <a:srgbClr val="FF0000"/>
                </a:solidFill>
              </a:rPr>
              <a:t> (</a:t>
            </a:r>
            <a:r>
              <a:rPr lang="ru-RU" sz="2800" u="sng" dirty="0" err="1" smtClean="0">
                <a:solidFill>
                  <a:srgbClr val="FF0000"/>
                </a:solidFill>
              </a:rPr>
              <a:t>зливи</a:t>
            </a:r>
            <a:r>
              <a:rPr lang="ru-RU" sz="2800" u="sng" dirty="0" smtClean="0">
                <a:solidFill>
                  <a:srgbClr val="FF0000"/>
                </a:solidFill>
              </a:rPr>
              <a:t>), </a:t>
            </a:r>
            <a:r>
              <a:rPr lang="ru-RU" sz="2800" u="sng" dirty="0" err="1" smtClean="0"/>
              <a:t>які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спостерігаються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щорічно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і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поширюються</a:t>
            </a:r>
            <a:r>
              <a:rPr lang="ru-RU" sz="2800" u="sng" dirty="0" smtClean="0"/>
              <a:t> на </a:t>
            </a:r>
            <a:r>
              <a:rPr lang="ru-RU" sz="2800" u="sng" dirty="0" err="1" smtClean="0"/>
              <a:t>значні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території</a:t>
            </a:r>
            <a:r>
              <a:rPr lang="ru-RU" sz="2800" u="sng" dirty="0" smtClean="0"/>
              <a:t>. </a:t>
            </a:r>
            <a:r>
              <a:rPr lang="ru-RU" sz="2800" u="sng" dirty="0" err="1" smtClean="0">
                <a:solidFill>
                  <a:srgbClr val="FF0000"/>
                </a:solidFill>
              </a:rPr>
              <a:t>Найчастіше</a:t>
            </a:r>
            <a:r>
              <a:rPr lang="ru-RU" sz="2800" u="sng" dirty="0" smtClean="0">
                <a:solidFill>
                  <a:srgbClr val="FF0000"/>
                </a:solidFill>
              </a:rPr>
              <a:t> вони </a:t>
            </a:r>
            <a:r>
              <a:rPr lang="ru-RU" sz="2800" u="sng" dirty="0" err="1" smtClean="0">
                <a:solidFill>
                  <a:srgbClr val="FF0000"/>
                </a:solidFill>
              </a:rPr>
              <a:t>бувають</a:t>
            </a:r>
            <a:r>
              <a:rPr lang="ru-RU" sz="2800" u="sng" dirty="0" smtClean="0">
                <a:solidFill>
                  <a:srgbClr val="FF0000"/>
                </a:solidFill>
              </a:rPr>
              <a:t> у Карпатах та горах </a:t>
            </a:r>
            <a:r>
              <a:rPr lang="ru-RU" sz="2800" u="sng" dirty="0" err="1" smtClean="0">
                <a:solidFill>
                  <a:srgbClr val="FF0000"/>
                </a:solidFill>
              </a:rPr>
              <a:t>Криму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частинки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льоду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розмірами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формою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турною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неоднорідністю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випадають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шарувато-дощових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хмар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теплий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період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Сильна </a:t>
            </a: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спека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підвищення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температури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плюс 35 °С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вище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степовій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щорічно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буває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сильна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спека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температурою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понад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З0 °С,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причому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деякі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роки вона пере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вищує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40 °С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Нижчою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буває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зонах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Полісся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лісостепу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Суховії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Україні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інтенсивні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суховії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спостерігаються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майже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щорічно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Суховії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вітри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високою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температурою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низькою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відносною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вологістю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суховіїв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посилюється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випаровування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нестачі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вологи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ґрунті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часто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призводить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в'янення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загибелі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рослин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Найбільше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зазнає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суховіїв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степова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зона, 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частково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зона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лісостепу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1" i="1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Посухи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Тривала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значна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нестача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опадів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частіше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при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підвищеній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температурі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низькій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вологості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повітря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що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викликає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зниження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запасів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вологи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ґрунті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як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наслідок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погіршення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росту, 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іноді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загибель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рослин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Найчастіше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вони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бувають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півдні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степової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зони</a:t>
            </a:r>
            <a:r>
              <a:rPr kumimoji="0" lang="ru-RU" sz="2400" b="0" i="0" u="sng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Downloads\47656175-big-stormy-waves-aproaching-the-portuguese-coast-toned-blu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91" y="214290"/>
            <a:ext cx="8899377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характеристики таких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стихійних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метеорологічних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явищ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як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буря, шторм, ураган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тайфун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розроблено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класифікацію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вітру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англійський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адмірал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Ф.Бофорт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1806 р.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запропонував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шкалу для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вимірювання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вітрів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Він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розподілив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вітри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залежно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швидкості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переміщення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повітряних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Згідно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шкалою Бофорта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залежно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швидкості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вітру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інтенсивність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поділяють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12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0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відповідає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швидкості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вітру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0 до 0,2 м/с (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штиль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9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відповідає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швидкості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вітру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20,8-24,4 м/с (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шторм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11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відповідає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швидкості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вітру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28,5-32,6 м/с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жорстокий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шторм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12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швидкість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вітру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перевищує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32,6 м/с (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ураган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u="sng" dirty="0" smtClean="0"/>
              <a:t>Ураганами</a:t>
            </a:r>
            <a:r>
              <a:rPr lang="ru-RU" sz="2400" i="1" u="sng" dirty="0" smtClean="0"/>
              <a:t> </a:t>
            </a:r>
            <a:r>
              <a:rPr lang="ru-RU" sz="2400" i="1" u="sng" dirty="0" err="1" smtClean="0"/>
              <a:t>називають</a:t>
            </a:r>
            <a:r>
              <a:rPr lang="ru-RU" sz="2400" i="1" u="sng" dirty="0" smtClean="0"/>
              <a:t> </a:t>
            </a:r>
            <a:r>
              <a:rPr lang="ru-RU" sz="2400" i="1" u="sng" dirty="0" err="1" smtClean="0"/>
              <a:t>також</a:t>
            </a:r>
            <a:r>
              <a:rPr lang="ru-RU" sz="2400" i="1" u="sng" dirty="0" smtClean="0"/>
              <a:t> </a:t>
            </a:r>
            <a:r>
              <a:rPr lang="ru-RU" sz="2400" b="1" i="1" u="sng" dirty="0" err="1" smtClean="0"/>
              <a:t>тропічні</a:t>
            </a:r>
            <a:r>
              <a:rPr lang="ru-RU" sz="2400" b="1" i="1" u="sng" dirty="0" smtClean="0"/>
              <a:t> </a:t>
            </a:r>
            <a:r>
              <a:rPr lang="ru-RU" sz="2400" b="1" i="1" u="sng" dirty="0" err="1" smtClean="0"/>
              <a:t>циклони</a:t>
            </a:r>
            <a:r>
              <a:rPr lang="ru-RU" sz="2400" i="1" u="sng" dirty="0" smtClean="0"/>
              <a:t> </a:t>
            </a:r>
            <a:r>
              <a:rPr lang="ru-RU" sz="2400" i="1" u="sng" dirty="0" err="1" smtClean="0"/>
              <a:t>Під</a:t>
            </a:r>
            <a:r>
              <a:rPr lang="ru-RU" sz="2400" i="1" u="sng" dirty="0" smtClean="0"/>
              <a:t> час </a:t>
            </a:r>
            <a:r>
              <a:rPr lang="ru-RU" sz="2400" i="1" u="sng" dirty="0" err="1" smtClean="0"/>
              <a:t>тропічних</a:t>
            </a:r>
            <a:r>
              <a:rPr lang="ru-RU" sz="2400" i="1" u="sng" dirty="0" smtClean="0"/>
              <a:t>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циклонів</a:t>
            </a:r>
            <a:r>
              <a:rPr lang="ru-RU" sz="2400" i="1" u="sng" dirty="0" smtClean="0">
                <a:solidFill>
                  <a:srgbClr val="FF0000"/>
                </a:solidFill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швидкість</a:t>
            </a:r>
            <a:r>
              <a:rPr lang="ru-RU" sz="2400" i="1" u="sng" dirty="0" smtClean="0">
                <a:solidFill>
                  <a:srgbClr val="FF0000"/>
                </a:solidFill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вітру</a:t>
            </a:r>
            <a:r>
              <a:rPr lang="ru-RU" sz="2400" i="1" u="sng" dirty="0" smtClean="0">
                <a:solidFill>
                  <a:srgbClr val="FF0000"/>
                </a:solidFill>
              </a:rPr>
              <a:t> часто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перевищує</a:t>
            </a:r>
            <a:r>
              <a:rPr lang="ru-RU" sz="2400" i="1" u="sng" dirty="0" smtClean="0">
                <a:solidFill>
                  <a:srgbClr val="FF0000"/>
                </a:solidFill>
              </a:rPr>
              <a:t> 50 м/с</a:t>
            </a:r>
            <a:r>
              <a:rPr lang="ru-RU" sz="2400" u="sng" dirty="0" smtClean="0"/>
              <a:t>. </a:t>
            </a:r>
            <a:r>
              <a:rPr lang="ru-RU" sz="2400" b="1" u="sng" dirty="0" err="1" smtClean="0">
                <a:solidFill>
                  <a:srgbClr val="FF0000"/>
                </a:solidFill>
              </a:rPr>
              <a:t>Циклони</a:t>
            </a:r>
            <a:r>
              <a:rPr lang="ru-RU" sz="2400" u="sng" dirty="0" smtClean="0">
                <a:solidFill>
                  <a:srgbClr val="FF0000"/>
                </a:solidFill>
              </a:rPr>
              <a:t> — область </a:t>
            </a:r>
            <a:r>
              <a:rPr lang="ru-RU" sz="2400" u="sng" dirty="0" err="1" smtClean="0">
                <a:solidFill>
                  <a:srgbClr val="FF0000"/>
                </a:solidFill>
              </a:rPr>
              <a:t>низького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тиску</a:t>
            </a:r>
            <a:r>
              <a:rPr lang="ru-RU" sz="2400" u="sng" dirty="0" smtClean="0">
                <a:solidFill>
                  <a:srgbClr val="FF0000"/>
                </a:solidFill>
              </a:rPr>
              <a:t> в </a:t>
            </a:r>
            <a:r>
              <a:rPr lang="ru-RU" sz="2400" u="sng" dirty="0" err="1" smtClean="0">
                <a:solidFill>
                  <a:srgbClr val="FF0000"/>
                </a:solidFill>
              </a:rPr>
              <a:t>атмосфері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з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мінімумом</a:t>
            </a:r>
            <a:r>
              <a:rPr lang="ru-RU" sz="2400" u="sng" dirty="0" smtClean="0">
                <a:solidFill>
                  <a:srgbClr val="FF0000"/>
                </a:solidFill>
              </a:rPr>
              <a:t> у </a:t>
            </a:r>
            <a:r>
              <a:rPr lang="ru-RU" sz="2400" u="sng" dirty="0" err="1" smtClean="0">
                <a:solidFill>
                  <a:srgbClr val="FF0000"/>
                </a:solidFill>
              </a:rPr>
              <a:t>центрі</a:t>
            </a:r>
            <a:r>
              <a:rPr lang="ru-RU" sz="2400" u="sng" dirty="0" smtClean="0"/>
              <a:t>. Погода при циклонах </a:t>
            </a:r>
            <a:r>
              <a:rPr lang="ru-RU" sz="2400" u="sng" dirty="0" err="1" smtClean="0"/>
              <a:t>переважно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похмура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з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сильними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вітрами</a:t>
            </a:r>
            <a:r>
              <a:rPr lang="ru-RU" sz="2400" i="1" u="sng" dirty="0" smtClean="0"/>
              <a:t>. </a:t>
            </a:r>
            <a:r>
              <a:rPr lang="ru-RU" sz="2400" u="sng" dirty="0" smtClean="0"/>
              <a:t>На </a:t>
            </a:r>
            <a:r>
              <a:rPr lang="ru-RU" sz="2400" u="sng" dirty="0" err="1" smtClean="0"/>
              <a:t>території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України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найчастіше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ураганні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вітри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бувають</a:t>
            </a:r>
            <a:r>
              <a:rPr lang="ru-RU" sz="2400" u="sng" dirty="0" smtClean="0"/>
              <a:t> в Карпатах, горах </a:t>
            </a:r>
            <a:r>
              <a:rPr lang="ru-RU" sz="2400" u="sng" dirty="0" err="1" smtClean="0"/>
              <a:t>Криму</a:t>
            </a:r>
            <a:r>
              <a:rPr lang="ru-RU" sz="2400" u="sng" dirty="0" smtClean="0"/>
              <a:t> та на </a:t>
            </a:r>
            <a:r>
              <a:rPr lang="ru-RU" sz="2400" u="sng" dirty="0" err="1" smtClean="0"/>
              <a:t>Донбасі</a:t>
            </a:r>
            <a:r>
              <a:rPr lang="ru-RU" sz="2400" u="sng" dirty="0" smtClean="0"/>
              <a:t>.</a:t>
            </a:r>
            <a:endParaRPr lang="ru-RU" sz="2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Шквали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короткочасне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різке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збільшення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швидкості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вітру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супроводжується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зміною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напряму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Можуть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виникати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будь-яких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місцях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України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найчастіше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шквали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бувають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степовій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лісостеповій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Поліссі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різке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короткочасне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хвилини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десятки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хвилин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посилення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вітру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іноді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30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70 м/с,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зміною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напряму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найчастіше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явище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спостерігається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 грози.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Смерчі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вихор,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опускається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купчасто-дощової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хмари 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вигляді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темної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вирви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(труби)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хобота (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частіше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декількох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майже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вертикальну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вісь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невеликий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поперечний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перетин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дуже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низький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тиск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центральній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частині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Найменш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досліджене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найбільш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руйнівне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явище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Він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супроводжується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грозою,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дощем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градом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якщо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досягає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поверхні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майже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завжди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завдає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руйнувань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вбираючи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себе воду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трапляються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шляху,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піднімаючи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високо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над землею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переносячи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відстані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Downloads\img-9f3db6517f70996e34d120ae707e276c-v_5eee5ff7b7595-960x12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67000"/>
            <a:ext cx="9144000" cy="1219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324</Words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Негативний вплив на життєдіяльність людей та функціонування об’єктів економіки в умовах проявів вражаючих факторів небезпечних метеорологічних явищ.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Негативний вплив на життєдіяльність людей та функціонування об’єктів економіки в умовах проявів вражаючих факторів небезпечних метеорологічних явищ. </dc:title>
  <cp:lastModifiedBy>Admin</cp:lastModifiedBy>
  <cp:revision>6</cp:revision>
  <dcterms:modified xsi:type="dcterms:W3CDTF">2020-09-23T05:59:37Z</dcterms:modified>
</cp:coreProperties>
</file>