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Техногенні небезпеки та їх вражаючі фактори за генезисом і механізмом </a:t>
            </a:r>
            <a:r>
              <a:rPr lang="uk-UA" dirty="0" err="1" smtClean="0">
                <a:solidFill>
                  <a:srgbClr val="FF0000"/>
                </a:solidFill>
              </a:rPr>
              <a:t>впливу.Промислові</a:t>
            </a:r>
            <a:r>
              <a:rPr lang="uk-UA" dirty="0" smtClean="0">
                <a:solidFill>
                  <a:srgbClr val="FF0000"/>
                </a:solidFill>
              </a:rPr>
              <a:t> аварії, катастрофи та їхні наслідки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Промислова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безпека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надзвичайних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ситуаціях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промислова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безпека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НС - стан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захищеності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населення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виробничого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персоналу,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об'єктів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народного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господарства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навколишнього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природного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середовища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небезпек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виникають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промислових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аваріях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катастрофах в зонах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надзвичайної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ситуації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Забезпечення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промислової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безпеки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надзвичайних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ситуаціях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прийняття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дотримання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правових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норм,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виконання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екологозахисних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галузевих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відомчих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вимог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правил, 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також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проведення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комплексу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організаційних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технологічних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інженерно-технічних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заходів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спрямованих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запобігання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промислових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катастроф в зонах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надзвичайної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ситуації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Аварії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залежності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їх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масштабу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можуть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бути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трьох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рівнів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А, Б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рівні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"А"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аварія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характеризується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розвитком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аварії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межах одного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виробництва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(цеху,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відділення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виробничої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дільниці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яке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є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структурним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підрозділом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підприємства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На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рівні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"Б"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аварія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характеризується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переходом за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межі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структурного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підрозділу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розвитком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її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межах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підприємства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На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рівні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"В"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аварія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характеризується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розвитком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переходом за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межі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території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підприємства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можливістю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впливу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уражувальних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чинників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аварії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населення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розташованих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поблизу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населених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районів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інші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підприємства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об'єкти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а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також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довкілля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Питання теми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1 </a:t>
            </a:r>
            <a:r>
              <a:rPr lang="ru-RU" i="1" dirty="0" err="1" smtClean="0">
                <a:solidFill>
                  <a:srgbClr val="FF0000"/>
                </a:solidFill>
              </a:rPr>
              <a:t>Техногенні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небезпеки</a:t>
            </a:r>
            <a:r>
              <a:rPr lang="ru-RU" i="1" dirty="0" smtClean="0">
                <a:solidFill>
                  <a:srgbClr val="FF0000"/>
                </a:solidFill>
              </a:rPr>
              <a:t> та </a:t>
            </a:r>
            <a:r>
              <a:rPr lang="ru-RU" i="1" dirty="0" err="1" smtClean="0">
                <a:solidFill>
                  <a:srgbClr val="FF0000"/>
                </a:solidFill>
              </a:rPr>
              <a:t>їх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вражаючі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фактори</a:t>
            </a:r>
            <a:r>
              <a:rPr lang="ru-RU" i="1" dirty="0" smtClean="0">
                <a:solidFill>
                  <a:srgbClr val="FF0000"/>
                </a:solidFill>
              </a:rPr>
              <a:t> за генезисом </a:t>
            </a:r>
            <a:r>
              <a:rPr lang="ru-RU" i="1" dirty="0" err="1" smtClean="0">
                <a:solidFill>
                  <a:srgbClr val="FF0000"/>
                </a:solidFill>
              </a:rPr>
              <a:t>і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механізмом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впливу</a:t>
            </a:r>
            <a:endParaRPr lang="en-US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2 </a:t>
            </a:r>
            <a:r>
              <a:rPr lang="ru-RU" i="1" dirty="0" err="1" smtClean="0">
                <a:solidFill>
                  <a:srgbClr val="FF0000"/>
                </a:solidFill>
              </a:rPr>
              <a:t>Класифікація</a:t>
            </a:r>
            <a:r>
              <a:rPr lang="ru-RU" i="1" dirty="0" smtClean="0">
                <a:solidFill>
                  <a:srgbClr val="FF0000"/>
                </a:solidFill>
              </a:rPr>
              <a:t>, номенклатура </a:t>
            </a:r>
            <a:r>
              <a:rPr lang="ru-RU" i="1" dirty="0" err="1" smtClean="0">
                <a:solidFill>
                  <a:srgbClr val="FF0000"/>
                </a:solidFill>
              </a:rPr>
              <a:t>і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одиниці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виміру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вражаючих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факторів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фізичної</a:t>
            </a:r>
            <a:r>
              <a:rPr lang="ru-RU" i="1" dirty="0" smtClean="0">
                <a:solidFill>
                  <a:srgbClr val="FF0000"/>
                </a:solidFill>
              </a:rPr>
              <a:t> та </a:t>
            </a:r>
            <a:r>
              <a:rPr lang="ru-RU" i="1" dirty="0" err="1" smtClean="0">
                <a:solidFill>
                  <a:srgbClr val="FF0000"/>
                </a:solidFill>
              </a:rPr>
              <a:t>хімічної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дії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джерел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техногенних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небезпек</a:t>
            </a:r>
            <a:endParaRPr lang="ru-RU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3 </a:t>
            </a:r>
            <a:r>
              <a:rPr lang="ru-RU" i="1" dirty="0" err="1" smtClean="0">
                <a:solidFill>
                  <a:srgbClr val="FF0000"/>
                </a:solidFill>
              </a:rPr>
              <a:t>Промислові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аварії</a:t>
            </a:r>
            <a:r>
              <a:rPr lang="ru-RU" i="1" dirty="0" smtClean="0">
                <a:solidFill>
                  <a:srgbClr val="FF0000"/>
                </a:solidFill>
              </a:rPr>
              <a:t>, </a:t>
            </a:r>
            <a:r>
              <a:rPr lang="ru-RU" i="1" dirty="0" err="1" smtClean="0">
                <a:solidFill>
                  <a:srgbClr val="FF0000"/>
                </a:solidFill>
              </a:rPr>
              <a:t>катастрофи</a:t>
            </a:r>
            <a:r>
              <a:rPr lang="ru-RU" i="1" dirty="0" smtClean="0">
                <a:solidFill>
                  <a:srgbClr val="FF0000"/>
                </a:solidFill>
              </a:rPr>
              <a:t> та </a:t>
            </a:r>
            <a:r>
              <a:rPr lang="ru-RU" i="1" dirty="0" err="1" smtClean="0">
                <a:solidFill>
                  <a:srgbClr val="FF0000"/>
                </a:solidFill>
              </a:rPr>
              <a:t>їхні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наслідки</a:t>
            </a:r>
            <a:r>
              <a:rPr lang="ru-RU" i="1" dirty="0" smtClean="0">
                <a:solidFill>
                  <a:srgbClr val="FF0000"/>
                </a:solidFill>
              </a:rPr>
              <a:t>. </a:t>
            </a:r>
            <a:r>
              <a:rPr lang="ru-RU" i="1" dirty="0" err="1" smtClean="0">
                <a:solidFill>
                  <a:srgbClr val="FF0000"/>
                </a:solidFill>
              </a:rPr>
              <a:t>Рівні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виробничих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аварій</a:t>
            </a:r>
            <a:r>
              <a:rPr lang="ru-RU" i="1" dirty="0" smtClean="0">
                <a:solidFill>
                  <a:srgbClr val="FF0000"/>
                </a:solidFill>
              </a:rPr>
              <a:t> в </a:t>
            </a:r>
            <a:r>
              <a:rPr lang="ru-RU" i="1" dirty="0" err="1" smtClean="0">
                <a:solidFill>
                  <a:srgbClr val="FF0000"/>
                </a:solidFill>
              </a:rPr>
              <a:t>залежності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від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їхнього</a:t>
            </a:r>
            <a:r>
              <a:rPr lang="ru-RU" i="1" dirty="0" smtClean="0">
                <a:solidFill>
                  <a:srgbClr val="FF0000"/>
                </a:solidFill>
              </a:rPr>
              <a:t> масштабу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14282" y="0"/>
            <a:ext cx="892971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Транспортні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аварії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катастрофи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):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товарних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поїздів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вантажних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суден,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пасажирських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суден,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пасажирських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потягів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потягів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метрополітену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інженерних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комунікацій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авіаційні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аеропортах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населених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пунктах,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викидом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СДОР,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викидом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РР,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викидом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БНР,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автомобільному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транспорті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в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попали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керівники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держави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депутати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авіаційні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поза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аеропортами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населеними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пунктами, на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міському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транспорті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Аварії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системах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життєзабезпечення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каналізаційних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системах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теплових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мережах, в системах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забезпечення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населення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питною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водою,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комунальних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магістральних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газопроводах, системах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зв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’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язку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телекомунікацій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нафто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продуктопроводах.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Аварії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очисних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спорудах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стічних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вод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масовим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викидом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забруднених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промислових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газів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масовим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викидом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забруднених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атмосферу.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14282" y="0"/>
            <a:ext cx="8929718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Гідродинамічні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катастрофи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):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прорив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гребель, дамб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утворенням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хвиль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прориву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катастрофічного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затоплення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утворенням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проривного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потоку;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аварійні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спрацьовування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водосховищ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зв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’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язку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загрозою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прориву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гідроспоруди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викидом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загрозою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викиду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радіоактивних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джерелами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іонізуючого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випромінювання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радіоактивними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відходами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як не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виробляються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атомними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станціями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на АЕС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атомних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станціях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атомних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енергетичних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установках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виробничого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дослідного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призначення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викидом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РР.;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ядерні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радіологічні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межами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країни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загрозою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забруднення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території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країни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Раптове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руйнування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споруд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руйнування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елементів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транспортних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комунікацій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будівель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споруд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виробничого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призначення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будівель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споруд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громадського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призначення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Аварії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електроенергетичних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системах: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атомних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станціях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;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теплоелектростанціях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;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електроенергетичних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мережах; АЕС;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вихід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із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ладу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транспортних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електричних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контактних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мережах;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гідроелектростанціях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;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інших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електроенергетичних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станціях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;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порушення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стійкості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або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поділ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об’єднаної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електросистеми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9144000" cy="784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Фактори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ураження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джерел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техногенних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надзвичайних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ситуацій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класи-фіксують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 генезису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механізму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Генезис -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виникнення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наступний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розвиток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факторів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ураження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Фактори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ураження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джерел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надзвичайних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техногенних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ситуацій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генезисом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розділяють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фактори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прямої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первинні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побічної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вторинні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Первинні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фактори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ураження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безпосередньо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викликаються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виникненням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джерела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техногенної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надзвичайної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ситуації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Вторинні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фактори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ураження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викликаються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змінами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об'єктів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навколишнього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природного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середовища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первинними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факторами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ураження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Фактори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ураження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джерел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техногенних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надзвичайних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ситуацій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механізмом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розділяють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фактори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фізичної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хімічної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lang="ru-RU" sz="2400" dirty="0" smtClean="0">
                <a:solidFill>
                  <a:srgbClr val="FF0000"/>
                </a:solidFill>
              </a:rPr>
              <a:t> До </a:t>
            </a:r>
            <a:r>
              <a:rPr lang="ru-RU" sz="2400" dirty="0" err="1" smtClean="0">
                <a:solidFill>
                  <a:srgbClr val="FF0000"/>
                </a:solidFill>
              </a:rPr>
              <a:t>факторів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ураження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фізичної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дії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відносять</a:t>
            </a:r>
            <a:r>
              <a:rPr lang="ru-RU" sz="2400" dirty="0" smtClean="0">
                <a:solidFill>
                  <a:srgbClr val="FF0000"/>
                </a:solidFill>
              </a:rPr>
              <a:t>: </a:t>
            </a:r>
            <a:r>
              <a:rPr lang="ru-RU" sz="2400" dirty="0" err="1" smtClean="0">
                <a:solidFill>
                  <a:srgbClr val="FF0000"/>
                </a:solidFill>
              </a:rPr>
              <a:t>повітряну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ударну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хвилю</a:t>
            </a:r>
            <a:r>
              <a:rPr lang="ru-RU" sz="2400" dirty="0" smtClean="0">
                <a:solidFill>
                  <a:srgbClr val="FF0000"/>
                </a:solidFill>
              </a:rPr>
              <a:t>; </a:t>
            </a:r>
            <a:r>
              <a:rPr lang="ru-RU" sz="2400" dirty="0" err="1" smtClean="0">
                <a:solidFill>
                  <a:srgbClr val="FF0000"/>
                </a:solidFill>
              </a:rPr>
              <a:t>хвилю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тиску</a:t>
            </a:r>
            <a:r>
              <a:rPr lang="ru-RU" sz="2400" dirty="0" smtClean="0">
                <a:solidFill>
                  <a:srgbClr val="FF0000"/>
                </a:solidFill>
              </a:rPr>
              <a:t> в </a:t>
            </a:r>
            <a:r>
              <a:rPr lang="ru-RU" sz="2400" dirty="0" err="1" smtClean="0">
                <a:solidFill>
                  <a:srgbClr val="FF0000"/>
                </a:solidFill>
              </a:rPr>
              <a:t>фунті</a:t>
            </a:r>
            <a:r>
              <a:rPr lang="ru-RU" sz="2400" dirty="0" smtClean="0">
                <a:solidFill>
                  <a:srgbClr val="FF0000"/>
                </a:solidFill>
              </a:rPr>
              <a:t>; </a:t>
            </a:r>
            <a:r>
              <a:rPr lang="ru-RU" sz="2400" dirty="0" err="1" smtClean="0">
                <a:solidFill>
                  <a:srgbClr val="FF0000"/>
                </a:solidFill>
              </a:rPr>
              <a:t>сейсмічну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вибухову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хвилю</a:t>
            </a:r>
            <a:r>
              <a:rPr lang="ru-RU" sz="2400" dirty="0" smtClean="0">
                <a:solidFill>
                  <a:srgbClr val="FF0000"/>
                </a:solidFill>
              </a:rPr>
              <a:t>; </a:t>
            </a:r>
            <a:r>
              <a:rPr lang="ru-RU" sz="2400" dirty="0" err="1" smtClean="0">
                <a:solidFill>
                  <a:srgbClr val="FF0000"/>
                </a:solidFill>
              </a:rPr>
              <a:t>хвилю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прориву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гідротехнічних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споруд</a:t>
            </a:r>
            <a:r>
              <a:rPr lang="ru-RU" sz="2400" dirty="0" smtClean="0">
                <a:solidFill>
                  <a:srgbClr val="FF0000"/>
                </a:solidFill>
              </a:rPr>
              <a:t>; </a:t>
            </a:r>
            <a:r>
              <a:rPr lang="ru-RU" sz="2400" dirty="0" err="1" smtClean="0">
                <a:solidFill>
                  <a:srgbClr val="FF0000"/>
                </a:solidFill>
              </a:rPr>
              <a:t>уламки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або</a:t>
            </a:r>
            <a:r>
              <a:rPr lang="ru-RU" sz="2400" dirty="0" smtClean="0">
                <a:solidFill>
                  <a:srgbClr val="FF0000"/>
                </a:solidFill>
              </a:rPr>
              <a:t> осколки; </a:t>
            </a:r>
            <a:r>
              <a:rPr lang="ru-RU" sz="2400" dirty="0" err="1" smtClean="0">
                <a:solidFill>
                  <a:srgbClr val="FF0000"/>
                </a:solidFill>
              </a:rPr>
              <a:t>екстремальний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нагрів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середовища</a:t>
            </a:r>
            <a:r>
              <a:rPr lang="ru-RU" sz="2400" dirty="0" smtClean="0">
                <a:solidFill>
                  <a:srgbClr val="FF0000"/>
                </a:solidFill>
              </a:rPr>
              <a:t>; </a:t>
            </a:r>
            <a:r>
              <a:rPr lang="ru-RU" sz="2400" dirty="0" err="1" smtClean="0">
                <a:solidFill>
                  <a:srgbClr val="FF0000"/>
                </a:solidFill>
              </a:rPr>
              <a:t>теплове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випромінювання</a:t>
            </a:r>
            <a:r>
              <a:rPr lang="ru-RU" sz="2400" dirty="0" smtClean="0">
                <a:solidFill>
                  <a:srgbClr val="FF0000"/>
                </a:solidFill>
              </a:rPr>
              <a:t>; </a:t>
            </a:r>
            <a:r>
              <a:rPr lang="ru-RU" sz="2400" dirty="0" err="1" smtClean="0">
                <a:solidFill>
                  <a:srgbClr val="FF0000"/>
                </a:solidFill>
              </a:rPr>
              <a:t>іонізуюче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випромінювання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2400" dirty="0" smtClean="0"/>
              <a:t>До </a:t>
            </a:r>
            <a:r>
              <a:rPr lang="ru-RU" sz="2400" dirty="0" err="1" smtClean="0"/>
              <a:t>факторів</a:t>
            </a:r>
            <a:r>
              <a:rPr lang="ru-RU" sz="2400" dirty="0" smtClean="0"/>
              <a:t> </a:t>
            </a:r>
            <a:r>
              <a:rPr lang="ru-RU" sz="2400" dirty="0" err="1" smtClean="0"/>
              <a:t>ураження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хімічної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дії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відносять</a:t>
            </a:r>
            <a:r>
              <a:rPr lang="ru-RU" sz="2400" dirty="0" smtClean="0"/>
              <a:t> </a:t>
            </a:r>
            <a:r>
              <a:rPr lang="ru-RU" sz="2400" dirty="0" err="1" smtClean="0"/>
              <a:t>токсичну</a:t>
            </a:r>
            <a:r>
              <a:rPr lang="ru-RU" sz="2400" dirty="0" smtClean="0"/>
              <a:t> </a:t>
            </a:r>
            <a:r>
              <a:rPr lang="ru-RU" sz="2400" dirty="0" err="1" smtClean="0"/>
              <a:t>дію</a:t>
            </a:r>
            <a:r>
              <a:rPr lang="ru-RU" sz="2400" dirty="0" smtClean="0"/>
              <a:t> </a:t>
            </a:r>
            <a:r>
              <a:rPr lang="ru-RU" sz="2400" dirty="0" err="1" smtClean="0"/>
              <a:t>небезпечних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хімічних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речовин</a:t>
            </a:r>
            <a:r>
              <a:rPr lang="ru-RU" sz="2400" dirty="0" smtClean="0"/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9144000" cy="8710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Класифікація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номенклатура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одиниці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виміру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вражаючих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факторів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фізичної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хімічної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джерел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техногенних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небезпек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Номенклатуру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контрольованих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використовуваних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прогнозування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факторів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ураження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джерел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техногенних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надзвичайних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ситуацій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позначення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розмірність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факторів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ураження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визначають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відповідно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Повітряна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ударна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хвиля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виникає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внаслідок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вибухів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легкозаймистих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вибухових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має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наступні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параметри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фактору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ураження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*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надмірний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тиск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фронті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ударної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хвилі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*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тривалість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фази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тиску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*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імпульс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фази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тиску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)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фізичні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підвищена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швидкість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руху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повітря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підвищена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понижена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вологість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підвищений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понижений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атмосферний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тиск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недостатня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освітленість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конструкції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руйнуються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-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підвищений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рівень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статичної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електрики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та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ін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9144000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недостатня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освітленість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конструкції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руйнуються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підвищений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рівень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статичної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електрики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хімічні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хімічні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елементи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сполуки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перебуваються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різному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агрегатному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(твердому,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газоподібному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рідкому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різними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шляхами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проникають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організм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людини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(через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дихання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через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шлунково-кишковий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тракт, через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шкірні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покрови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слизові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оболонки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характером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виділяють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токсичні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наркотичні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подразнюючі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задушливі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сенсибілізуючі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канцерогенні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мутагенні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впливають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репродуктивну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функцію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Приклади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Хвиля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тиску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ґрунті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виникає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внаслідок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вибухів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легкозаймистих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вибухових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наступні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параметри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фактору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ураження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максимальний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тиск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час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тиску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збільшення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тиску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максимуму.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Уламки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осколки,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виникають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вибухах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легкозаймистих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вибухових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мають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наступні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параметри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фактору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ураження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маса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уламку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осколка;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швидкість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розлітання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уламків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осколків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368280"/>
          </a:xfrm>
        </p:spPr>
        <p:txBody>
          <a:bodyPr>
            <a:normAutofit fontScale="90000"/>
          </a:bodyPr>
          <a:lstStyle/>
          <a:p>
            <a:r>
              <a:rPr lang="uk-UA" sz="3600" dirty="0" smtClean="0">
                <a:solidFill>
                  <a:srgbClr val="FF0000"/>
                </a:solidFill>
              </a:rPr>
              <a:t>Фукусіма АЕС 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Downloads\19106707_4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357"/>
            <a:ext cx="10287040" cy="60449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729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Промислові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аварії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катастрофи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їхні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наслідки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Рівні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виробничих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залежності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їхнього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масштабу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Промислова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промисловому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об'єкті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технічній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системі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промисловій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установці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Проектна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промислова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промислова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для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проектом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визначені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вихідні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кінцеві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передбачені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безпеки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забезпечують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обмеження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наслідків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встановленими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межами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Запроектна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промислова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промислова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викликається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невраховуваних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проектних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вихідними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станами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супроводжується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додатковими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порівнянні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проектними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аваріями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відмовами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систем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безпеки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реалізацією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помилкових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рішень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персоналу, </a:t>
            </a:r>
            <a:r>
              <a:rPr kumimoji="0" lang="ru-RU" sz="28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який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призвів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тяжких </a:t>
            </a:r>
            <a:r>
              <a:rPr kumimoji="0" lang="ru-RU" sz="28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наслідків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Промислова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катастрофа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велика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промислова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призвела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собою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людські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жертви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збиток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здоров'ю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людей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руйнування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знищення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об'єктів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матеріальних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цінностей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значних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розмірах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також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призвела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серйозного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збитку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навколишньому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природному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середовищу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931</Words>
  <PresentationFormat>Экран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Техногенні небезпеки та їх вражаючі фактори за генезисом і механізмом впливу.Промислові аварії, катастрофи та їхні наслідки.</vt:lpstr>
      <vt:lpstr>Питання теми</vt:lpstr>
      <vt:lpstr>Слайд 3</vt:lpstr>
      <vt:lpstr>Слайд 4</vt:lpstr>
      <vt:lpstr>Слайд 5</vt:lpstr>
      <vt:lpstr>Слайд 6</vt:lpstr>
      <vt:lpstr>Слайд 7</vt:lpstr>
      <vt:lpstr>Фукусіма АЕС 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Техногенні небезпеки та їх вражаючі фактори за генезисом і механізмом впливу.Промислові аварії, катастрофи та їхні наслідки.</dc:title>
  <cp:lastModifiedBy>Admin</cp:lastModifiedBy>
  <cp:revision>16</cp:revision>
  <dcterms:modified xsi:type="dcterms:W3CDTF">2020-09-24T07:38:23Z</dcterms:modified>
</cp:coreProperties>
</file>