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85861"/>
            <a:ext cx="8172480" cy="231459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err="1" smtClean="0">
                <a:solidFill>
                  <a:srgbClr val="FF0000"/>
                </a:solidFill>
              </a:rPr>
              <a:t>Класифікація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техногенних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небезпек</a:t>
            </a:r>
            <a:r>
              <a:rPr lang="ru-RU" b="1" dirty="0" smtClean="0">
                <a:solidFill>
                  <a:srgbClr val="FF0000"/>
                </a:solidFill>
              </a:rPr>
              <a:t> та коротка характеристика </a:t>
            </a:r>
            <a:r>
              <a:rPr lang="ru-RU" b="1" dirty="0" err="1" smtClean="0">
                <a:solidFill>
                  <a:srgbClr val="FF0000"/>
                </a:solidFill>
              </a:rPr>
              <a:t>їх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вражаючих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факторів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технізацією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техногенні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небезпеки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своєю</a:t>
            </a:r>
            <a:r>
              <a:rPr lang="ru-RU" sz="2400" dirty="0" smtClean="0"/>
              <a:t> </a:t>
            </a:r>
            <a:r>
              <a:rPr lang="ru-RU" sz="2400" dirty="0" err="1" smtClean="0"/>
              <a:t>чисельністю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масштабами </a:t>
            </a:r>
            <a:r>
              <a:rPr lang="ru-RU" sz="2400" dirty="0" err="1" smtClean="0"/>
              <a:t>заподіяної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виходять</a:t>
            </a:r>
            <a:r>
              <a:rPr lang="ru-RU" sz="2400" dirty="0" smtClean="0"/>
              <a:t> на перше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. </a:t>
            </a:r>
            <a:r>
              <a:rPr lang="ru-RU" sz="2400" i="1" dirty="0" smtClean="0">
                <a:solidFill>
                  <a:srgbClr val="FF0000"/>
                </a:solidFill>
              </a:rPr>
              <a:t>За характером </a:t>
            </a:r>
            <a:r>
              <a:rPr lang="ru-RU" sz="2400" i="1" dirty="0" err="1" smtClean="0">
                <a:solidFill>
                  <a:srgbClr val="FF0000"/>
                </a:solidFill>
              </a:rPr>
              <a:t>техногенні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небезпеки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поділяються</a:t>
            </a:r>
            <a:r>
              <a:rPr lang="ru-RU" sz="2400" i="1" dirty="0" smtClean="0">
                <a:solidFill>
                  <a:srgbClr val="FF0000"/>
                </a:solidFill>
              </a:rPr>
              <a:t> на </a:t>
            </a:r>
            <a:r>
              <a:rPr lang="ru-RU" sz="2400" i="1" dirty="0" err="1" smtClean="0">
                <a:solidFill>
                  <a:srgbClr val="FF0000"/>
                </a:solidFill>
              </a:rPr>
              <a:t>механічні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хімічні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енергетичні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А. </a:t>
            </a:r>
            <a:r>
              <a:rPr lang="ru-RU" sz="2400" b="1" dirty="0" err="1" smtClean="0">
                <a:solidFill>
                  <a:srgbClr val="FF0000"/>
                </a:solidFill>
              </a:rPr>
              <a:t>Механічні</a:t>
            </a:r>
            <a:r>
              <a:rPr lang="ru-RU" sz="2400" b="1" dirty="0" smtClean="0"/>
              <a:t> </a:t>
            </a:r>
            <a:r>
              <a:rPr lang="ru-RU" sz="2400" i="1" dirty="0" err="1" smtClean="0">
                <a:solidFill>
                  <a:srgbClr val="FF0000"/>
                </a:solidFill>
              </a:rPr>
              <a:t>небезпеки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створюють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об’єкти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які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падають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рухаються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обертаються</a:t>
            </a:r>
            <a:r>
              <a:rPr lang="ru-RU" sz="2400" i="1" dirty="0" smtClean="0">
                <a:solidFill>
                  <a:srgbClr val="FF0000"/>
                </a:solidFill>
              </a:rPr>
              <a:t>. До </a:t>
            </a:r>
            <a:r>
              <a:rPr lang="ru-RU" sz="2400" i="1" dirty="0" err="1" smtClean="0">
                <a:solidFill>
                  <a:srgbClr val="FF0000"/>
                </a:solidFill>
              </a:rPr>
              <a:t>механічних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небезпек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пасивного</a:t>
            </a:r>
            <a:r>
              <a:rPr lang="ru-RU" sz="2400" i="1" dirty="0" smtClean="0">
                <a:solidFill>
                  <a:srgbClr val="FF0000"/>
                </a:solidFill>
              </a:rPr>
              <a:t> характеру </a:t>
            </a:r>
            <a:r>
              <a:rPr lang="ru-RU" sz="2400" i="1" dirty="0" err="1" smtClean="0">
                <a:solidFill>
                  <a:srgbClr val="FF0000"/>
                </a:solidFill>
              </a:rPr>
              <a:t>відносять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колючі</a:t>
            </a:r>
            <a:r>
              <a:rPr lang="ru-RU" sz="2400" i="1" dirty="0" smtClean="0">
                <a:solidFill>
                  <a:srgbClr val="FF0000"/>
                </a:solidFill>
              </a:rPr>
              <a:t> та </a:t>
            </a:r>
            <a:r>
              <a:rPr lang="ru-RU" sz="2400" i="1" dirty="0" err="1" smtClean="0">
                <a:solidFill>
                  <a:srgbClr val="FF0000"/>
                </a:solidFill>
              </a:rPr>
              <a:t>ріжучі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предмети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слизькі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та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нерівні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поверхні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відкриті</a:t>
            </a:r>
            <a:r>
              <a:rPr lang="ru-RU" sz="2400" i="1" dirty="0" smtClean="0">
                <a:solidFill>
                  <a:srgbClr val="FF0000"/>
                </a:solidFill>
              </a:rPr>
              <a:t> люки </a:t>
            </a:r>
            <a:r>
              <a:rPr lang="ru-RU" sz="2400" i="1" dirty="0" err="1" smtClean="0">
                <a:solidFill>
                  <a:srgbClr val="FF0000"/>
                </a:solidFill>
              </a:rPr>
              <a:t>підземних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колекторів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Б. </a:t>
            </a:r>
            <a:r>
              <a:rPr lang="ru-RU" sz="2400" b="1" dirty="0" err="1" smtClean="0">
                <a:solidFill>
                  <a:srgbClr val="FF0000"/>
                </a:solidFill>
              </a:rPr>
              <a:t>Хімічні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небезпеки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b="1" dirty="0" smtClean="0"/>
              <a:t> </a:t>
            </a:r>
            <a:r>
              <a:rPr lang="ru-RU" sz="2400" i="1" dirty="0" smtClean="0">
                <a:solidFill>
                  <a:srgbClr val="FF0000"/>
                </a:solidFill>
              </a:rPr>
              <a:t>До них </a:t>
            </a:r>
            <a:r>
              <a:rPr lang="ru-RU" sz="2400" i="1" dirty="0" err="1" smtClean="0">
                <a:solidFill>
                  <a:srgbClr val="FF0000"/>
                </a:solidFill>
              </a:rPr>
              <a:t>відносяться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хімічні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речовини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елементи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які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використовуються</a:t>
            </a:r>
            <a:r>
              <a:rPr lang="ru-RU" sz="2400" i="1" dirty="0" smtClean="0">
                <a:solidFill>
                  <a:srgbClr val="FF0000"/>
                </a:solidFill>
              </a:rPr>
              <a:t> в </a:t>
            </a:r>
            <a:r>
              <a:rPr lang="ru-RU" sz="2400" i="1" dirty="0" err="1" smtClean="0">
                <a:solidFill>
                  <a:srgbClr val="FF0000"/>
                </a:solidFill>
              </a:rPr>
              <a:t>промисловості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сільському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господарстві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побуті</a:t>
            </a:r>
            <a:r>
              <a:rPr lang="ru-RU" sz="2400" i="1" dirty="0" smtClean="0">
                <a:solidFill>
                  <a:srgbClr val="FF0000"/>
                </a:solidFill>
              </a:rPr>
              <a:t> та </a:t>
            </a:r>
            <a:r>
              <a:rPr lang="ru-RU" sz="2400" i="1" dirty="0" err="1" smtClean="0">
                <a:solidFill>
                  <a:srgbClr val="FF0000"/>
                </a:solidFill>
              </a:rPr>
              <a:t>можуть</a:t>
            </a:r>
            <a:r>
              <a:rPr lang="ru-RU" sz="2400" i="1" dirty="0" smtClean="0">
                <a:solidFill>
                  <a:srgbClr val="FF0000"/>
                </a:solidFill>
              </a:rPr>
              <a:t> бути </a:t>
            </a:r>
            <a:r>
              <a:rPr lang="ru-RU" sz="2400" i="1" dirty="0" err="1" smtClean="0">
                <a:solidFill>
                  <a:srgbClr val="FF0000"/>
                </a:solidFill>
              </a:rPr>
              <a:t>шкідливими</a:t>
            </a:r>
            <a:r>
              <a:rPr lang="ru-RU" sz="2400" i="1" dirty="0" smtClean="0">
                <a:solidFill>
                  <a:srgbClr val="FF0000"/>
                </a:solidFill>
              </a:rPr>
              <a:t> для </a:t>
            </a:r>
            <a:r>
              <a:rPr lang="ru-RU" sz="2400" i="1" dirty="0" err="1" smtClean="0">
                <a:solidFill>
                  <a:srgbClr val="FF0000"/>
                </a:solidFill>
              </a:rPr>
              <a:t>здоров’я</a:t>
            </a:r>
            <a:r>
              <a:rPr lang="ru-RU" sz="2400" i="1" dirty="0" smtClean="0">
                <a:solidFill>
                  <a:srgbClr val="FF0000"/>
                </a:solidFill>
              </a:rPr>
              <a:t> людей. </a:t>
            </a:r>
            <a:r>
              <a:rPr lang="ru-RU" sz="2400" dirty="0" smtClean="0"/>
              <a:t>До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категорії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відносяться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забруднення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атмосфери</a:t>
            </a:r>
            <a:r>
              <a:rPr lang="ru-RU" sz="2400" dirty="0" smtClean="0"/>
              <a:t>, </a:t>
            </a:r>
            <a:r>
              <a:rPr lang="ru-RU" sz="2400" dirty="0" err="1" smtClean="0"/>
              <a:t>водойм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ґрунтів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речовинами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40 </a:t>
            </a:r>
            <a:r>
              <a:rPr lang="ru-RU" sz="2400" dirty="0" err="1" smtClean="0"/>
              <a:t>небезпечних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поширені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сільському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господарстві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об’єднали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назвою</a:t>
            </a:r>
            <a:r>
              <a:rPr lang="ru-RU" sz="2400" dirty="0" smtClean="0"/>
              <a:t> —</a:t>
            </a:r>
            <a:r>
              <a:rPr lang="ru-RU" sz="2400" b="1" dirty="0" err="1" smtClean="0">
                <a:solidFill>
                  <a:srgbClr val="FF0000"/>
                </a:solidFill>
              </a:rPr>
              <a:t>сильнодіючі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отруйні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речовини</a:t>
            </a:r>
            <a:r>
              <a:rPr lang="ru-RU" sz="2400" b="1" dirty="0" smtClean="0">
                <a:solidFill>
                  <a:srgbClr val="FF0000"/>
                </a:solidFill>
              </a:rPr>
              <a:t> </a:t>
            </a:r>
            <a:r>
              <a:rPr lang="ru-RU" sz="2400" dirty="0" smtClean="0">
                <a:solidFill>
                  <a:srgbClr val="FF0000"/>
                </a:solidFill>
              </a:rPr>
              <a:t>(СДОР). До них </a:t>
            </a:r>
            <a:r>
              <a:rPr lang="ru-RU" sz="2400" dirty="0" err="1" smtClean="0">
                <a:solidFill>
                  <a:srgbClr val="FF0000"/>
                </a:solidFill>
              </a:rPr>
              <a:t>відносять</a:t>
            </a:r>
            <a:r>
              <a:rPr lang="ru-RU" sz="2400" dirty="0" smtClean="0">
                <a:solidFill>
                  <a:srgbClr val="FF0000"/>
                </a:solidFill>
              </a:rPr>
              <a:t>: хлор (</a:t>
            </a:r>
            <a:r>
              <a:rPr lang="en-US" sz="2400" dirty="0" err="1" smtClean="0">
                <a:solidFill>
                  <a:srgbClr val="FF0000"/>
                </a:solidFill>
              </a:rPr>
              <a:t>Cl</a:t>
            </a:r>
            <a:r>
              <a:rPr lang="en-US" sz="2400" dirty="0" smtClean="0">
                <a:solidFill>
                  <a:srgbClr val="FF0000"/>
                </a:solidFill>
              </a:rPr>
              <a:t>); </a:t>
            </a:r>
            <a:r>
              <a:rPr lang="ru-RU" sz="2400" dirty="0" err="1" smtClean="0">
                <a:solidFill>
                  <a:srgbClr val="FF0000"/>
                </a:solidFill>
              </a:rPr>
              <a:t>аміак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NH3); </a:t>
            </a:r>
            <a:r>
              <a:rPr lang="ru-RU" sz="2400" dirty="0" smtClean="0">
                <a:solidFill>
                  <a:srgbClr val="FF0000"/>
                </a:solidFill>
              </a:rPr>
              <a:t>фосген (</a:t>
            </a:r>
            <a:r>
              <a:rPr lang="en-US" sz="2400" dirty="0" smtClean="0">
                <a:solidFill>
                  <a:srgbClr val="FF0000"/>
                </a:solidFill>
              </a:rPr>
              <a:t>COCl2); </a:t>
            </a:r>
            <a:r>
              <a:rPr lang="ru-RU" sz="2400" dirty="0" smtClean="0">
                <a:solidFill>
                  <a:srgbClr val="FF0000"/>
                </a:solidFill>
              </a:rPr>
              <a:t>оксид </a:t>
            </a:r>
            <a:r>
              <a:rPr lang="ru-RU" sz="2400" dirty="0" err="1" smtClean="0">
                <a:solidFill>
                  <a:srgbClr val="FF0000"/>
                </a:solidFill>
              </a:rPr>
              <a:t>вуглецю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CO); </a:t>
            </a:r>
            <a:r>
              <a:rPr lang="ru-RU" sz="2400" dirty="0" err="1" smtClean="0">
                <a:solidFill>
                  <a:srgbClr val="FF0000"/>
                </a:solidFill>
              </a:rPr>
              <a:t>сірчистий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ангідрид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SO2) </a:t>
            </a:r>
            <a:r>
              <a:rPr lang="ru-RU" sz="2400" dirty="0" smtClean="0">
                <a:solidFill>
                  <a:srgbClr val="FF0000"/>
                </a:solidFill>
              </a:rPr>
              <a:t>та </a:t>
            </a:r>
            <a:r>
              <a:rPr lang="ru-RU" sz="2400" dirty="0" err="1" smtClean="0">
                <a:solidFill>
                  <a:srgbClr val="FF0000"/>
                </a:solidFill>
              </a:rPr>
              <a:t>ін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b="1" dirty="0" err="1" smtClean="0"/>
              <a:t>Вражаючим</a:t>
            </a:r>
            <a:r>
              <a:rPr lang="ru-RU" b="1" dirty="0" smtClean="0"/>
              <a:t> фактором 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небезпек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токсична (</a:t>
            </a:r>
            <a:r>
              <a:rPr lang="ru-RU" dirty="0" err="1" smtClean="0"/>
              <a:t>отруйна</a:t>
            </a:r>
            <a:r>
              <a:rPr lang="ru-RU" dirty="0" smtClean="0"/>
              <a:t>)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параметром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b="1" i="1" dirty="0" err="1" smtClean="0"/>
              <a:t>токсодоза</a:t>
            </a:r>
            <a:r>
              <a:rPr lang="ru-RU" b="1" i="1" dirty="0" smtClean="0"/>
              <a:t> </a:t>
            </a:r>
            <a:r>
              <a:rPr lang="ru-RU" dirty="0" smtClean="0"/>
              <a:t>(Д);</a:t>
            </a:r>
          </a:p>
          <a:p>
            <a:r>
              <a:rPr lang="ru-RU" i="1" dirty="0" err="1" smtClean="0"/>
              <a:t>д</a:t>
            </a:r>
            <a:r>
              <a:rPr lang="ru-RU" i="1" dirty="0" smtClean="0"/>
              <a:t> = с Х т</a:t>
            </a:r>
            <a:endParaRPr lang="ru-RU" dirty="0" smtClean="0"/>
          </a:p>
          <a:p>
            <a:r>
              <a:rPr lang="ru-RU" dirty="0" err="1" smtClean="0"/>
              <a:t>Середня</a:t>
            </a:r>
            <a:r>
              <a:rPr lang="ru-RU" dirty="0" smtClean="0"/>
              <a:t> </a:t>
            </a:r>
            <a:r>
              <a:rPr lang="ru-RU" b="1" i="1" dirty="0" err="1" smtClean="0"/>
              <a:t>порогова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токсодоза</a:t>
            </a:r>
            <a:r>
              <a:rPr lang="ru-RU" b="1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СДОР в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об’єму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ураження</a:t>
            </a:r>
            <a:r>
              <a:rPr lang="ru-RU" dirty="0" smtClean="0"/>
              <a:t> 50% людей </a:t>
            </a:r>
            <a:r>
              <a:rPr lang="ru-RU" dirty="0" err="1" smtClean="0"/>
              <a:t>протягом</a:t>
            </a:r>
            <a:r>
              <a:rPr lang="ru-RU" dirty="0" smtClean="0"/>
              <a:t> 1хв.</a:t>
            </a:r>
          </a:p>
          <a:p>
            <a:r>
              <a:rPr lang="ru-RU" dirty="0" err="1" smtClean="0"/>
              <a:t>Середня</a:t>
            </a:r>
            <a:r>
              <a:rPr lang="ru-RU" dirty="0" smtClean="0"/>
              <a:t> </a:t>
            </a:r>
            <a:r>
              <a:rPr lang="ru-RU" b="1" i="1" dirty="0" smtClean="0"/>
              <a:t>смертельна </a:t>
            </a:r>
            <a:r>
              <a:rPr lang="ru-RU" b="1" i="1" dirty="0" err="1" smtClean="0"/>
              <a:t>токсодоза</a:t>
            </a:r>
            <a:r>
              <a:rPr lang="ru-RU" b="1" i="1" dirty="0" smtClean="0"/>
              <a:t> </a:t>
            </a:r>
            <a:r>
              <a:rPr lang="ru-RU" dirty="0" err="1" smtClean="0"/>
              <a:t>викликає</a:t>
            </a:r>
            <a:r>
              <a:rPr lang="ru-RU" dirty="0" smtClean="0"/>
              <a:t> смерть у 50% </a:t>
            </a:r>
            <a:r>
              <a:rPr lang="ru-RU" dirty="0" err="1" smtClean="0"/>
              <a:t>уражених</a:t>
            </a:r>
            <a:r>
              <a:rPr lang="ru-RU" dirty="0" smtClean="0"/>
              <a:t> людей.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Вражаючим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токсична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отруйна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параметром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токсодоза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с Х 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порогова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токсодоза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СДОР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одиниці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призвести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50% людей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протягом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1хв.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токсодоза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смерть у 50%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Гранично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допустима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(ГДК)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робочої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щоденна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робота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упродовж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 годин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41 годину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щотижня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втрати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працездатності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відхилень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токсодоз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ГДК для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деяких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СДОР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2F2F2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oppb.com.ua/sites/default/files/znachennya-toksodoz-ta-gdk-dlya-deyakih-sdor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90"/>
            <a:ext cx="800105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Енергетичні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енергетичних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належать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роду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електромагнітні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іонізуючі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теплові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світлові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шуми,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вібрації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Іонізуючі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взаємодії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іонізацію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атомів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молекул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іонізуюча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проникаючою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дією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здатністю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проникати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певну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глибину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Людина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відчуває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їхньої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чуттів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До них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(РАВ),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них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іонізуюча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проникаюча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Експозиційна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можливості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гама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рентгенівського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іонізувати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одиниці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єму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вимірюється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рентгенах (P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Вона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потенційну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Поглинута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енергії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РАВ,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поглинута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одиницею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вимірюється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радах (Рад, Грей).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Еквівалентна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вимірюється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(Бер,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Зіверт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людей.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Здійснюється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шляхом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зовнішнього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коли РР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потрапляють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середину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водою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їжею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шкідливим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зовнішнє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опромінювання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молекул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тканини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відбувається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молекулярних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сполук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Так,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молекула</a:t>
            </a:r>
            <a:r>
              <a:rPr lang="en-US" sz="2400" dirty="0" smtClean="0">
                <a:solidFill>
                  <a:srgbClr val="2F2F2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400" dirty="0" smtClean="0">
                <a:solidFill>
                  <a:srgbClr val="2F2F2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оди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людина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на 60-70%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складається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води)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під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впливом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РАВ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розщеплюється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іони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H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OH.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присутності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кисню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вони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перетворюються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гідропероксид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 HO2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перекис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водню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(H2O2)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речовини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сильними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окислювачами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вступаючи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реакцію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молекулами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білка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створюють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неприродні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людського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організму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сполуки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Ступінь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залежить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часу,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упродовж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отримана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становить 4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починає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виводити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клітини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регенерувати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невеликими дозами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лейкемію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онкологічні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генетичні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захворювання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упродовж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короткого часу великими дозами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променеву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хворобу (1, 2, 3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важкості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F2F2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(легкий)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1-2 Гр прогноз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сприятливий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середній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2-4 Гр прогноз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сприятливий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важкий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4-6 Гр прогноз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сумнівний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смертність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50%);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надважкий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 Гр не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сприятливий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(доза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 Гр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абсолютно не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сприятливий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смертність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100%).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1215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генезисом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розділяють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побічної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вторинні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безпосередньо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Вторинні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єктів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навколишнього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природного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факторами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механізмом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поділяють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en-US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фізичної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rgbClr val="2F2F2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F2F2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rgbClr val="2F2F2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F2F2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rgbClr val="2F2F2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F2F2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сейсмічну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вибухову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прориву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гідротехнічних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уламки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осколки;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екстремальний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теплове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іонізуюче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400" dirty="0" smtClean="0"/>
              <a:t> До </a:t>
            </a:r>
            <a:r>
              <a:rPr lang="ru-RU" sz="2400" dirty="0" err="1" smtClean="0"/>
              <a:t>факторів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ураження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відносять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токсичну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дію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90011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фізичної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відносять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повітряну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ударну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хвилю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хвилю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фунті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сейсмічну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вибухову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хвилю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хвилю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прориву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гідротехнічних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уламки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осколки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екстремальний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нагрів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теплове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іонізуюче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відносять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дію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небезпечних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хімічних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7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112</Words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Класифікація техногенних небезпек та коротка характеристика їх вражаючих факторів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Класифікація техногенних небезпек та коротка характеристика їх вражаючих факторів </dc:title>
  <cp:lastModifiedBy>Admin</cp:lastModifiedBy>
  <cp:revision>8</cp:revision>
  <dcterms:modified xsi:type="dcterms:W3CDTF">2020-09-08T11:22:47Z</dcterms:modified>
</cp:coreProperties>
</file>