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2" r:id="rId5"/>
    <p:sldId id="268" r:id="rId6"/>
    <p:sldId id="264" r:id="rId7"/>
    <p:sldId id="259" r:id="rId8"/>
    <p:sldId id="263" r:id="rId9"/>
    <p:sldId id="26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ОСОБЛИВОСТ</a:t>
            </a:r>
            <a:r>
              <a:rPr lang="uk-UA" b="1" dirty="0" smtClean="0">
                <a:solidFill>
                  <a:srgbClr val="FF0000"/>
                </a:solidFill>
              </a:rPr>
              <a:t>І ГОСПОДАРСТВА АФРИКИ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28652"/>
            <a:ext cx="9144000" cy="1357322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</a:rPr>
              <a:t>Сільське господарство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571480"/>
            <a:ext cx="9429784" cy="5554683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Виробництвом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місце</a:t>
            </a:r>
            <a:r>
              <a:rPr lang="ru-RU" sz="2400" dirty="0" smtClean="0"/>
              <a:t> Африки у </a:t>
            </a:r>
            <a:r>
              <a:rPr lang="ru-RU" sz="2400" dirty="0" err="1" smtClean="0"/>
              <a:t>світовому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господарстві</a:t>
            </a:r>
            <a:r>
              <a:rPr lang="ru-RU" sz="2400" dirty="0" smtClean="0"/>
              <a:t>,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ru-RU" sz="2400" b="1" dirty="0" err="1" smtClean="0"/>
              <a:t>сільське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господарство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зокрема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тропічне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субтропічне</a:t>
            </a:r>
            <a:r>
              <a:rPr lang="ru-RU" sz="2400" b="1" dirty="0" smtClean="0"/>
              <a:t> </a:t>
            </a:r>
            <a:r>
              <a:rPr lang="ru-RU" sz="2400" b="1" i="1" dirty="0" err="1" smtClean="0"/>
              <a:t>рослинництво</a:t>
            </a:r>
            <a:r>
              <a:rPr lang="ru-RU" sz="2400" b="1" i="1" dirty="0" smtClean="0"/>
              <a:t>. У </a:t>
            </a:r>
            <a:r>
              <a:rPr lang="ru-RU" sz="2400" dirty="0" err="1" smtClean="0"/>
              <a:t>багатьох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країнах</a:t>
            </a:r>
            <a:r>
              <a:rPr lang="ru-RU" sz="2400" dirty="0" smtClean="0"/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існує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різке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розмежування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між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високотоварними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виробництвами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що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працюють</a:t>
            </a:r>
            <a:r>
              <a:rPr lang="ru-RU" sz="2400" dirty="0" smtClean="0">
                <a:solidFill>
                  <a:srgbClr val="FF0000"/>
                </a:solidFill>
              </a:rPr>
              <a:t> на </a:t>
            </a:r>
            <a:r>
              <a:rPr lang="ru-RU" sz="2400" dirty="0" err="1" smtClean="0">
                <a:solidFill>
                  <a:srgbClr val="FF0000"/>
                </a:solidFill>
              </a:rPr>
              <a:t>експорт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примітивними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натуральними,що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забезпечують</a:t>
            </a:r>
            <a:r>
              <a:rPr lang="ru-RU" sz="2400" dirty="0" smtClean="0">
                <a:solidFill>
                  <a:srgbClr val="FF0000"/>
                </a:solidFill>
              </a:rPr>
              <a:t> потреби </a:t>
            </a:r>
            <a:r>
              <a:rPr lang="ru-RU" sz="2400" dirty="0" err="1" smtClean="0">
                <a:solidFill>
                  <a:srgbClr val="FF0000"/>
                </a:solidFill>
              </a:rPr>
              <a:t>місцевого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населення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Відповідно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сільськогосподарські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культури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розмежовані</a:t>
            </a:r>
            <a:r>
              <a:rPr lang="ru-RU" sz="2400" dirty="0" smtClean="0">
                <a:solidFill>
                  <a:srgbClr val="FF0000"/>
                </a:solidFill>
              </a:rPr>
              <a:t> на </a:t>
            </a:r>
            <a:r>
              <a:rPr lang="ru-RU" sz="2400" dirty="0" err="1" smtClean="0">
                <a:solidFill>
                  <a:srgbClr val="FF0000"/>
                </a:solidFill>
              </a:rPr>
              <a:t>експортні</a:t>
            </a:r>
            <a:r>
              <a:rPr lang="ru-RU" sz="2400" dirty="0" smtClean="0">
                <a:solidFill>
                  <a:srgbClr val="FF0000"/>
                </a:solidFill>
              </a:rPr>
              <a:t> (какао, </a:t>
            </a:r>
            <a:r>
              <a:rPr lang="ru-RU" sz="2400" dirty="0" err="1" smtClean="0">
                <a:solidFill>
                  <a:srgbClr val="FF0000"/>
                </a:solidFill>
              </a:rPr>
              <a:t>кава</a:t>
            </a:r>
            <a:r>
              <a:rPr lang="ru-RU" sz="2400" dirty="0" smtClean="0">
                <a:solidFill>
                  <a:srgbClr val="FF0000"/>
                </a:solidFill>
              </a:rPr>
              <a:t>, чай, </a:t>
            </a:r>
            <a:r>
              <a:rPr lang="ru-RU" sz="2400" dirty="0" err="1" smtClean="0">
                <a:solidFill>
                  <a:srgbClr val="FF0000"/>
                </a:solidFill>
              </a:rPr>
              <a:t>арахіс,оливки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олійна</a:t>
            </a:r>
            <a:r>
              <a:rPr lang="ru-RU" sz="2400" dirty="0" smtClean="0">
                <a:solidFill>
                  <a:srgbClr val="FF0000"/>
                </a:solidFill>
              </a:rPr>
              <a:t> пальма, </a:t>
            </a:r>
            <a:r>
              <a:rPr lang="ru-RU" sz="2400" dirty="0" err="1" smtClean="0">
                <a:solidFill>
                  <a:srgbClr val="FF0000"/>
                </a:solidFill>
              </a:rPr>
              <a:t>бавовник</a:t>
            </a:r>
            <a:r>
              <a:rPr lang="ru-RU" sz="2400" dirty="0" smtClean="0">
                <a:solidFill>
                  <a:srgbClr val="FF0000"/>
                </a:solidFill>
              </a:rPr>
              <a:t>, сизаль, </a:t>
            </a:r>
            <a:r>
              <a:rPr lang="ru-RU" sz="2400" dirty="0" err="1" smtClean="0">
                <a:solidFill>
                  <a:srgbClr val="FF0000"/>
                </a:solidFill>
              </a:rPr>
              <a:t>цукрова</a:t>
            </a:r>
            <a:r>
              <a:rPr lang="ru-RU" sz="2400" dirty="0" smtClean="0">
                <a:solidFill>
                  <a:srgbClr val="FF0000"/>
                </a:solidFill>
              </a:rPr>
              <a:t> тростина, </a:t>
            </a:r>
            <a:r>
              <a:rPr lang="ru-RU" sz="2400" dirty="0" err="1" smtClean="0">
                <a:solidFill>
                  <a:srgbClr val="FF0000"/>
                </a:solidFill>
              </a:rPr>
              <a:t>апельсини,мандарини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лимони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банани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ананаси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ваніль</a:t>
            </a:r>
            <a:r>
              <a:rPr lang="ru-RU" sz="2400" dirty="0" smtClean="0">
                <a:solidFill>
                  <a:srgbClr val="FF0000"/>
                </a:solidFill>
              </a:rPr>
              <a:t>, кунжут, </a:t>
            </a:r>
            <a:r>
              <a:rPr lang="ru-RU" sz="2400" dirty="0" err="1" smtClean="0">
                <a:solidFill>
                  <a:srgbClr val="FF0000"/>
                </a:solidFill>
              </a:rPr>
              <a:t>кеш’ю</a:t>
            </a:r>
            <a:r>
              <a:rPr lang="ru-RU" sz="2400" dirty="0" smtClean="0">
                <a:solidFill>
                  <a:srgbClr val="FF0000"/>
                </a:solidFill>
              </a:rPr>
              <a:t> та </a:t>
            </a:r>
            <a:r>
              <a:rPr lang="ru-RU" sz="2400" dirty="0" err="1" smtClean="0">
                <a:solidFill>
                  <a:srgbClr val="FF0000"/>
                </a:solidFill>
              </a:rPr>
              <a:t>ін</a:t>
            </a:r>
            <a:r>
              <a:rPr lang="ru-RU" sz="2400" dirty="0" smtClean="0">
                <a:solidFill>
                  <a:srgbClr val="FF0000"/>
                </a:solidFill>
              </a:rPr>
              <a:t>.)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для </a:t>
            </a:r>
            <a:r>
              <a:rPr lang="ru-RU" sz="2400" dirty="0" err="1" smtClean="0">
                <a:solidFill>
                  <a:srgbClr val="FF0000"/>
                </a:solidFill>
              </a:rPr>
              <a:t>внутрішнього</a:t>
            </a:r>
            <a:r>
              <a:rPr lang="ru-RU" sz="2400" dirty="0" smtClean="0">
                <a:solidFill>
                  <a:srgbClr val="FF0000"/>
                </a:solidFill>
              </a:rPr>
              <a:t> ринку (</a:t>
            </a:r>
            <a:r>
              <a:rPr lang="ru-RU" sz="2400" dirty="0" err="1" smtClean="0">
                <a:solidFill>
                  <a:srgbClr val="FF0000"/>
                </a:solidFill>
              </a:rPr>
              <a:t>пшениця,кукурудза</a:t>
            </a:r>
            <a:r>
              <a:rPr lang="ru-RU" sz="2400" dirty="0" smtClean="0">
                <a:solidFill>
                  <a:srgbClr val="FF0000"/>
                </a:solidFill>
              </a:rPr>
              <a:t>, рис, просо, сорго, </a:t>
            </a:r>
            <a:r>
              <a:rPr lang="ru-RU" sz="2400" dirty="0" err="1" smtClean="0">
                <a:solidFill>
                  <a:srgbClr val="FF0000"/>
                </a:solidFill>
              </a:rPr>
              <a:t>квасо</a:t>
            </a:r>
            <a:r>
              <a:rPr lang="ru-RU" sz="2400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ля, горох, </a:t>
            </a:r>
            <a:r>
              <a:rPr lang="ru-RU" sz="2400" dirty="0" err="1" smtClean="0">
                <a:solidFill>
                  <a:srgbClr val="FF0000"/>
                </a:solidFill>
              </a:rPr>
              <a:t>маніок</a:t>
            </a:r>
            <a:r>
              <a:rPr lang="ru-RU" sz="2400" dirty="0" smtClean="0">
                <a:solidFill>
                  <a:srgbClr val="FF0000"/>
                </a:solidFill>
              </a:rPr>
              <a:t>, ямс, батат та </a:t>
            </a:r>
            <a:r>
              <a:rPr lang="ru-RU" sz="2400" dirty="0" err="1" smtClean="0">
                <a:solidFill>
                  <a:srgbClr val="FF0000"/>
                </a:solidFill>
              </a:rPr>
              <a:t>ін</a:t>
            </a:r>
            <a:r>
              <a:rPr lang="ru-RU" sz="2400" dirty="0" smtClean="0">
                <a:solidFill>
                  <a:srgbClr val="FF0000"/>
                </a:solidFill>
              </a:rPr>
              <a:t>.)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.Особливо </a:t>
            </a:r>
            <a:r>
              <a:rPr lang="ru-RU" sz="2400" dirty="0" err="1" smtClean="0">
                <a:solidFill>
                  <a:srgbClr val="FF0000"/>
                </a:solidFill>
              </a:rPr>
              <a:t>значною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є</a:t>
            </a:r>
            <a:r>
              <a:rPr lang="ru-RU" sz="2400" dirty="0" smtClean="0">
                <a:solidFill>
                  <a:srgbClr val="FF0000"/>
                </a:solidFill>
              </a:rPr>
              <a:t> роль Африки у </a:t>
            </a:r>
            <a:r>
              <a:rPr lang="ru-RU" sz="2400" dirty="0" err="1" smtClean="0">
                <a:solidFill>
                  <a:srgbClr val="FF0000"/>
                </a:solidFill>
              </a:rPr>
              <a:t>світовому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виробництві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окремих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видів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сільськогосподарської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продукції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Більшість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фермерів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країнах</a:t>
            </a:r>
            <a:r>
              <a:rPr lang="ru-RU" sz="2400" dirty="0" smtClean="0"/>
              <a:t> Африки </a:t>
            </a:r>
            <a:r>
              <a:rPr lang="ru-RU" sz="2400" dirty="0" err="1" smtClean="0"/>
              <a:t>використовують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кепскі</a:t>
            </a:r>
            <a:r>
              <a:rPr lang="ru-RU" sz="2400" dirty="0" smtClean="0"/>
              <a:t> </a:t>
            </a:r>
            <a:r>
              <a:rPr lang="ru-RU" sz="2400" dirty="0" err="1" smtClean="0"/>
              <a:t>зем</a:t>
            </a:r>
            <a:r>
              <a:rPr lang="ru-RU" sz="2400" dirty="0" smtClean="0"/>
              <a:t>-</a:t>
            </a:r>
          </a:p>
          <a:p>
            <a:r>
              <a:rPr lang="ru-RU" sz="2400" dirty="0" err="1" smtClean="0"/>
              <a:t>лі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отримують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низькі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врожаї</a:t>
            </a:r>
            <a:r>
              <a:rPr lang="ru-RU" sz="2400" dirty="0" smtClean="0"/>
              <a:t>. Вони </a:t>
            </a:r>
            <a:r>
              <a:rPr lang="ru-RU" sz="2400" dirty="0" err="1" smtClean="0"/>
              <a:t>змушені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знищувати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ліси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збільшення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сільськогосподарських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угідь</a:t>
            </a:r>
            <a:r>
              <a:rPr lang="ru-RU" sz="2400" dirty="0" smtClean="0"/>
              <a:t>, а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призводить</a:t>
            </a:r>
            <a:r>
              <a:rPr lang="ru-RU" sz="2400" dirty="0" smtClean="0"/>
              <a:t> до </a:t>
            </a:r>
            <a:r>
              <a:rPr lang="ru-RU" sz="2400" dirty="0" err="1" smtClean="0"/>
              <a:t>деградації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навколишнього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середовища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зміни</a:t>
            </a:r>
            <a:r>
              <a:rPr lang="ru-RU" sz="2400" dirty="0" smtClean="0"/>
              <a:t> </a:t>
            </a:r>
            <a:r>
              <a:rPr lang="ru-RU" sz="2400" dirty="0" err="1" smtClean="0"/>
              <a:t>клімату</a:t>
            </a:r>
            <a:r>
              <a:rPr lang="ru-RU" sz="2400" dirty="0" smtClean="0"/>
              <a:t>. </a:t>
            </a:r>
            <a:r>
              <a:rPr lang="ru-RU" sz="2400" dirty="0" smtClean="0">
                <a:solidFill>
                  <a:srgbClr val="FF0000"/>
                </a:solidFill>
              </a:rPr>
              <a:t>Негативно </a:t>
            </a:r>
            <a:r>
              <a:rPr lang="ru-RU" sz="2400" dirty="0" err="1" smtClean="0">
                <a:solidFill>
                  <a:srgbClr val="FF0000"/>
                </a:solidFill>
              </a:rPr>
              <a:t>впливають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плантації</a:t>
            </a:r>
            <a:r>
              <a:rPr lang="ru-RU" sz="2400" dirty="0" smtClean="0">
                <a:solidFill>
                  <a:srgbClr val="FF0000"/>
                </a:solidFill>
              </a:rPr>
              <a:t> культур, </a:t>
            </a:r>
            <a:r>
              <a:rPr lang="ru-RU" sz="2400" dirty="0" err="1" smtClean="0">
                <a:solidFill>
                  <a:srgbClr val="FF0000"/>
                </a:solidFill>
              </a:rPr>
              <a:t>що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поширені</a:t>
            </a:r>
            <a:r>
              <a:rPr lang="ru-RU" sz="2400" dirty="0" smtClean="0">
                <a:solidFill>
                  <a:srgbClr val="FF0000"/>
                </a:solidFill>
              </a:rPr>
              <a:t> в </a:t>
            </a:r>
            <a:r>
              <a:rPr lang="ru-RU" sz="2400" dirty="0" err="1" smtClean="0">
                <a:solidFill>
                  <a:srgbClr val="FF0000"/>
                </a:solidFill>
              </a:rPr>
              <a:t>Африці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Наприклад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бавовник</a:t>
            </a:r>
            <a:r>
              <a:rPr lang="ru-RU" sz="2400" dirty="0" smtClean="0">
                <a:solidFill>
                  <a:srgbClr val="FF0000"/>
                </a:solidFill>
              </a:rPr>
              <a:t> сильно </a:t>
            </a:r>
            <a:r>
              <a:rPr lang="ru-RU" sz="2400" dirty="0" err="1" smtClean="0">
                <a:solidFill>
                  <a:srgbClr val="FF0000"/>
                </a:solidFill>
              </a:rPr>
              <a:t>знижує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родючість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грунтів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400" b="1" i="1" dirty="0" err="1" smtClean="0">
                <a:solidFill>
                  <a:srgbClr val="FF0000"/>
                </a:solidFill>
              </a:rPr>
              <a:t>Тваринництво</a:t>
            </a:r>
            <a:r>
              <a:rPr lang="ru-RU" sz="2400" b="1" i="1" dirty="0" smtClean="0">
                <a:solidFill>
                  <a:srgbClr val="FF0000"/>
                </a:solidFill>
              </a:rPr>
              <a:t> в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Африці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має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е</a:t>
            </a:r>
            <a:r>
              <a:rPr lang="ru-RU" sz="2400" dirty="0" err="1" smtClean="0">
                <a:solidFill>
                  <a:srgbClr val="FF0000"/>
                </a:solidFill>
              </a:rPr>
              <a:t>кстенсивний</a:t>
            </a:r>
            <a:r>
              <a:rPr lang="ru-RU" sz="2400" dirty="0" smtClean="0">
                <a:solidFill>
                  <a:srgbClr val="FF0000"/>
                </a:solidFill>
              </a:rPr>
              <a:t> характер </a:t>
            </a:r>
            <a:r>
              <a:rPr lang="ru-RU" sz="2400" dirty="0" err="1" smtClean="0">
                <a:solidFill>
                  <a:srgbClr val="FF0000"/>
                </a:solidFill>
              </a:rPr>
              <a:t>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низьку</a:t>
            </a:r>
            <a:r>
              <a:rPr lang="ru-RU" sz="2400" dirty="0" smtClean="0">
                <a:solidFill>
                  <a:srgbClr val="FF0000"/>
                </a:solidFill>
              </a:rPr>
              <a:t> про-</a:t>
            </a:r>
          </a:p>
          <a:p>
            <a:r>
              <a:rPr lang="ru-RU" sz="2400" dirty="0" err="1" smtClean="0">
                <a:solidFill>
                  <a:srgbClr val="FF0000"/>
                </a:solidFill>
              </a:rPr>
              <a:t>дуктивність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Поширено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розведення</a:t>
            </a:r>
            <a:r>
              <a:rPr lang="ru-RU" sz="2400" dirty="0" smtClean="0">
                <a:solidFill>
                  <a:srgbClr val="FF0000"/>
                </a:solidFill>
              </a:rPr>
              <a:t> зебу (вид </a:t>
            </a:r>
            <a:r>
              <a:rPr lang="ru-RU" sz="2400" dirty="0" err="1" smtClean="0">
                <a:solidFill>
                  <a:srgbClr val="FF0000"/>
                </a:solidFill>
              </a:rPr>
              <a:t>домашньої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великої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рогатої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худоби</a:t>
            </a:r>
            <a:r>
              <a:rPr lang="ru-RU" sz="2400" dirty="0" smtClean="0">
                <a:solidFill>
                  <a:srgbClr val="FF0000"/>
                </a:solidFill>
              </a:rPr>
              <a:t>), </a:t>
            </a:r>
            <a:r>
              <a:rPr lang="ru-RU" sz="2400" dirty="0" err="1" smtClean="0">
                <a:solidFill>
                  <a:srgbClr val="FF0000"/>
                </a:solidFill>
              </a:rPr>
              <a:t>буйволів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віслюків</a:t>
            </a:r>
            <a:r>
              <a:rPr lang="ru-RU" sz="2400" dirty="0" smtClean="0">
                <a:solidFill>
                  <a:srgbClr val="FF0000"/>
                </a:solidFill>
              </a:rPr>
              <a:t>. У </a:t>
            </a:r>
            <a:r>
              <a:rPr lang="ru-RU" sz="2400" dirty="0" err="1" smtClean="0">
                <a:solidFill>
                  <a:srgbClr val="FF0000"/>
                </a:solidFill>
              </a:rPr>
              <a:t>Сахарі</a:t>
            </a:r>
            <a:r>
              <a:rPr lang="ru-RU" sz="2400" dirty="0" smtClean="0">
                <a:solidFill>
                  <a:srgbClr val="FF0000"/>
                </a:solidFill>
              </a:rPr>
              <a:t> та саванах </a:t>
            </a:r>
            <a:r>
              <a:rPr lang="ru-RU" sz="2400" dirty="0" err="1" smtClean="0">
                <a:solidFill>
                  <a:srgbClr val="FF0000"/>
                </a:solidFill>
              </a:rPr>
              <a:t>розпов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err="1" smtClean="0">
                <a:solidFill>
                  <a:srgbClr val="FF0000"/>
                </a:solidFill>
              </a:rPr>
              <a:t>сюджені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кочові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способи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випасання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верблюдів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/>
              <a:t>кіз</a:t>
            </a:r>
            <a:r>
              <a:rPr lang="ru-RU" sz="2400" dirty="0" smtClean="0"/>
              <a:t>,</a:t>
            </a:r>
            <a:endParaRPr lang="en-US" sz="2400" dirty="0" smtClean="0"/>
          </a:p>
          <a:p>
            <a:r>
              <a:rPr lang="ru-RU" sz="2400" dirty="0" err="1" smtClean="0">
                <a:solidFill>
                  <a:srgbClr val="FF0000"/>
                </a:solidFill>
              </a:rPr>
              <a:t>Екваторіальні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ліси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їхні</a:t>
            </a:r>
            <a:r>
              <a:rPr lang="ru-RU" sz="2400" dirty="0" smtClean="0"/>
              <a:t> жарким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вологим</a:t>
            </a:r>
            <a:r>
              <a:rPr lang="en-US" sz="2400" dirty="0" smtClean="0"/>
              <a:t> </a:t>
            </a:r>
            <a:r>
              <a:rPr lang="ru-RU" sz="2400" dirty="0" err="1" smtClean="0"/>
              <a:t>кліматом</a:t>
            </a:r>
            <a:r>
              <a:rPr lang="ru-RU" sz="2400" dirty="0" smtClean="0"/>
              <a:t> та </a:t>
            </a:r>
            <a:r>
              <a:rPr lang="ru-RU" sz="2400" dirty="0" err="1" smtClean="0"/>
              <a:t>шкідливими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комахами</a:t>
            </a:r>
            <a:r>
              <a:rPr lang="ru-RU" sz="2400" dirty="0" smtClean="0"/>
              <a:t> не </a:t>
            </a:r>
            <a:r>
              <a:rPr lang="ru-RU" sz="2400" dirty="0" err="1" smtClean="0"/>
              <a:t>сприятливі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тваринництва</a:t>
            </a:r>
            <a:r>
              <a:rPr lang="ru-RU" sz="2400" dirty="0" smtClean="0"/>
              <a:t>, там </a:t>
            </a:r>
            <a:r>
              <a:rPr lang="ru-RU" sz="2400" dirty="0" err="1" smtClean="0"/>
              <a:t>розводять</a:t>
            </a:r>
            <a:r>
              <a:rPr lang="ru-RU" sz="2400" dirty="0" smtClean="0"/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тільки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птицю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Скотарство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відіграє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помітну</a:t>
            </a:r>
            <a:r>
              <a:rPr lang="ru-RU" sz="2400" dirty="0" smtClean="0">
                <a:solidFill>
                  <a:srgbClr val="FF0000"/>
                </a:solidFill>
              </a:rPr>
              <a:t> роль у </a:t>
            </a:r>
            <a:r>
              <a:rPr lang="ru-RU" sz="2400" dirty="0" err="1" smtClean="0">
                <a:solidFill>
                  <a:srgbClr val="FF0000"/>
                </a:solidFill>
              </a:rPr>
              <a:t>сільському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госпо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err="1" smtClean="0">
                <a:solidFill>
                  <a:srgbClr val="FF0000"/>
                </a:solidFill>
              </a:rPr>
              <a:t>дарстві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ПАР, </a:t>
            </a:r>
            <a:r>
              <a:rPr lang="ru-RU" sz="2400" i="1" dirty="0" err="1" smtClean="0">
                <a:solidFill>
                  <a:srgbClr val="FF0000"/>
                </a:solidFill>
              </a:rPr>
              <a:t>Ефіопії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Сомалі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Судану</a:t>
            </a:r>
            <a:r>
              <a:rPr lang="ru-RU" sz="2400" dirty="0" err="1" smtClean="0"/>
              <a:t>Тому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розвиток</a:t>
            </a:r>
            <a:r>
              <a:rPr lang="ru-RU" sz="2400" dirty="0" smtClean="0"/>
              <a:t> </a:t>
            </a:r>
            <a:r>
              <a:rPr lang="ru-RU" sz="2400" dirty="0" err="1" smtClean="0"/>
              <a:t>сільського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життєво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важливий</a:t>
            </a:r>
            <a:r>
              <a:rPr lang="ru-RU" sz="2400" dirty="0" smtClean="0"/>
              <a:t> для Африки. </a:t>
            </a:r>
            <a:r>
              <a:rPr lang="ru-RU" sz="2400" dirty="0" err="1" smtClean="0"/>
              <a:t>Прискорити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залучення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інвестицій,запровадження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технологій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вирощування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зберігання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продукції,зрошування</a:t>
            </a:r>
            <a:r>
              <a:rPr lang="ru-RU" sz="2400" dirty="0" smtClean="0"/>
              <a:t> земель.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186766" cy="1214446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Видобувна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промислов</a:t>
            </a:r>
            <a:r>
              <a:rPr lang="uk-UA" sz="3200" b="1" dirty="0" err="1" smtClean="0">
                <a:solidFill>
                  <a:srgbClr val="FF0000"/>
                </a:solidFill>
              </a:rPr>
              <a:t>ість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642918"/>
            <a:ext cx="9429784" cy="6215082"/>
          </a:xfrm>
        </p:spPr>
        <p:txBody>
          <a:bodyPr>
            <a:normAutofit lnSpcReduction="10000"/>
          </a:bodyPr>
          <a:lstStyle/>
          <a:p>
            <a:r>
              <a:rPr lang="ru-RU" sz="2400" dirty="0" err="1" smtClean="0"/>
              <a:t>Регіон</a:t>
            </a:r>
            <a:r>
              <a:rPr lang="ru-RU" sz="2400" dirty="0" smtClean="0"/>
              <a:t> </a:t>
            </a:r>
            <a:r>
              <a:rPr lang="ru-RU" sz="2400" dirty="0" err="1" smtClean="0"/>
              <a:t>утримує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позиції</a:t>
            </a:r>
            <a:r>
              <a:rPr lang="ru-RU" sz="2400" dirty="0" smtClean="0"/>
              <a:t> у </a:t>
            </a:r>
            <a:r>
              <a:rPr lang="ru-RU" sz="2400" dirty="0" err="1" smtClean="0"/>
              <a:t>світі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видобутку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мідних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залізних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марганцевих</a:t>
            </a:r>
            <a:r>
              <a:rPr lang="ru-RU" sz="2400" dirty="0" smtClean="0"/>
              <a:t>, </a:t>
            </a:r>
            <a:r>
              <a:rPr lang="ru-RU" sz="2400" dirty="0" err="1" smtClean="0"/>
              <a:t>поліметалічних</a:t>
            </a:r>
            <a:r>
              <a:rPr lang="ru-RU" sz="2400" dirty="0" smtClean="0"/>
              <a:t> руд, кобальту, </a:t>
            </a:r>
            <a:r>
              <a:rPr lang="ru-RU" sz="2400" dirty="0" err="1" smtClean="0"/>
              <a:t>бокситів</a:t>
            </a:r>
            <a:r>
              <a:rPr lang="ru-RU" sz="2400" dirty="0" smtClean="0"/>
              <a:t>, золота, </a:t>
            </a:r>
            <a:r>
              <a:rPr lang="ru-RU" sz="2400" dirty="0" err="1" smtClean="0"/>
              <a:t>алмазів</a:t>
            </a:r>
            <a:r>
              <a:rPr lang="ru-RU" sz="2400" dirty="0" smtClean="0"/>
              <a:t>, </a:t>
            </a:r>
            <a:r>
              <a:rPr lang="ru-RU" sz="2400" dirty="0" err="1" smtClean="0"/>
              <a:t>урану,фосфоритів</a:t>
            </a:r>
            <a:r>
              <a:rPr lang="ru-RU" sz="2400" dirty="0" smtClean="0"/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Світове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значення</a:t>
            </a:r>
            <a:r>
              <a:rPr lang="ru-RU" sz="2400" dirty="0" smtClean="0">
                <a:solidFill>
                  <a:srgbClr val="FF0000"/>
                </a:solidFill>
              </a:rPr>
              <a:t>  </a:t>
            </a:r>
            <a:r>
              <a:rPr lang="ru-RU" sz="2400" dirty="0" err="1" smtClean="0">
                <a:solidFill>
                  <a:srgbClr val="FF0000"/>
                </a:solidFill>
              </a:rPr>
              <a:t>має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івнічно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r>
              <a:rPr lang="ru-RU" sz="2400" b="1" i="1" dirty="0" err="1" smtClean="0">
                <a:solidFill>
                  <a:srgbClr val="FF0000"/>
                </a:solidFill>
              </a:rPr>
              <a:t>африканський</a:t>
            </a:r>
            <a:r>
              <a:rPr lang="ru-RU" sz="2400" b="1" i="1" dirty="0" smtClean="0">
                <a:solidFill>
                  <a:srgbClr val="FF0000"/>
                </a:solidFill>
              </a:rPr>
              <a:t> (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Сахарський</a:t>
            </a:r>
            <a:r>
              <a:rPr lang="ru-RU" sz="2400" b="1" i="1" dirty="0" smtClean="0">
                <a:solidFill>
                  <a:srgbClr val="FF0000"/>
                </a:solidFill>
              </a:rPr>
              <a:t>)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гірничодобувний</a:t>
            </a:r>
            <a:r>
              <a:rPr lang="ru-RU" sz="2400" b="1" i="1" dirty="0" smtClean="0">
                <a:solidFill>
                  <a:srgbClr val="FF0000"/>
                </a:solidFill>
              </a:rPr>
              <a:t> район, де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видобу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r>
              <a:rPr lang="ru-RU" sz="2400" b="1" i="1" dirty="0" err="1" smtClean="0">
                <a:solidFill>
                  <a:srgbClr val="FF0000"/>
                </a:solidFill>
              </a:rPr>
              <a:t>вають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нафту</a:t>
            </a:r>
            <a:r>
              <a:rPr lang="ru-RU" sz="2400" b="1" i="1" dirty="0" smtClean="0">
                <a:solidFill>
                  <a:srgbClr val="FF0000"/>
                </a:solidFill>
              </a:rPr>
              <a:t>,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природний</a:t>
            </a:r>
            <a:r>
              <a:rPr lang="ru-RU" sz="2400" b="1" i="1" dirty="0" smtClean="0">
                <a:solidFill>
                  <a:srgbClr val="FF0000"/>
                </a:solidFill>
              </a:rPr>
              <a:t> газ,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срібло,ф</a:t>
            </a:r>
            <a:r>
              <a:rPr lang="ru-RU" sz="2400" dirty="0" err="1" smtClean="0">
                <a:solidFill>
                  <a:srgbClr val="FF0000"/>
                </a:solidFill>
              </a:rPr>
              <a:t>осфорити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Він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охоплює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Західну</a:t>
            </a:r>
            <a:r>
              <a:rPr lang="ru-RU" sz="2400" i="1" dirty="0" smtClean="0">
                <a:solidFill>
                  <a:srgbClr val="FF0000"/>
                </a:solidFill>
              </a:rPr>
              <a:t> Сахару, Марокко, Алжир, </a:t>
            </a:r>
            <a:r>
              <a:rPr lang="ru-RU" sz="2400" i="1" dirty="0" err="1" smtClean="0">
                <a:solidFill>
                  <a:srgbClr val="FF0000"/>
                </a:solidFill>
              </a:rPr>
              <a:t>Туніс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Лівію</a:t>
            </a:r>
            <a:r>
              <a:rPr lang="ru-RU" sz="2400" i="1" dirty="0" smtClean="0">
                <a:solidFill>
                  <a:srgbClr val="FF0000"/>
                </a:solidFill>
              </a:rPr>
              <a:t> т</a:t>
            </a:r>
            <a:r>
              <a:rPr lang="ru-RU" sz="2400" dirty="0" smtClean="0">
                <a:solidFill>
                  <a:srgbClr val="FF0000"/>
                </a:solidFill>
              </a:rPr>
              <a:t>а </a:t>
            </a:r>
            <a:r>
              <a:rPr lang="ru-RU" sz="2400" i="1" dirty="0" err="1" smtClean="0">
                <a:solidFill>
                  <a:srgbClr val="FF0000"/>
                </a:solidFill>
              </a:rPr>
              <a:t>Єгипет</a:t>
            </a:r>
            <a:r>
              <a:rPr lang="ru-RU" sz="2400" i="1" dirty="0" smtClean="0"/>
              <a:t>. На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узбережжі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Гвінейської</a:t>
            </a:r>
            <a:r>
              <a:rPr lang="ru-RU" sz="2400" b="1" i="1" dirty="0" smtClean="0">
                <a:solidFill>
                  <a:srgbClr val="FF0000"/>
                </a:solidFill>
              </a:rPr>
              <a:t> затоки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видобувають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нафту</a:t>
            </a:r>
            <a:r>
              <a:rPr lang="ru-RU" sz="2400" b="1" i="1" dirty="0" smtClean="0">
                <a:solidFill>
                  <a:srgbClr val="FF0000"/>
                </a:solidFill>
              </a:rPr>
              <a:t>, золото,</a:t>
            </a:r>
          </a:p>
          <a:p>
            <a:r>
              <a:rPr lang="ru-RU" sz="2400" dirty="0" err="1" smtClean="0">
                <a:solidFill>
                  <a:srgbClr val="FF0000"/>
                </a:solidFill>
              </a:rPr>
              <a:t>марганець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боксити</a:t>
            </a:r>
            <a:r>
              <a:rPr lang="ru-RU" sz="2400" dirty="0" smtClean="0">
                <a:solidFill>
                  <a:srgbClr val="FF0000"/>
                </a:solidFill>
              </a:rPr>
              <a:t>, уран, </a:t>
            </a:r>
            <a:r>
              <a:rPr lang="ru-RU" sz="2400" dirty="0" err="1" smtClean="0">
                <a:solidFill>
                  <a:srgbClr val="FF0000"/>
                </a:solidFill>
              </a:rPr>
              <a:t>фосфорити</a:t>
            </a:r>
            <a:r>
              <a:rPr lang="ru-RU" sz="2400" dirty="0" smtClean="0">
                <a:solidFill>
                  <a:srgbClr val="FF0000"/>
                </a:solidFill>
              </a:rPr>
              <a:t> (</a:t>
            </a:r>
            <a:r>
              <a:rPr lang="ru-RU" sz="2400" i="1" dirty="0" smtClean="0">
                <a:solidFill>
                  <a:srgbClr val="FF0000"/>
                </a:solidFill>
              </a:rPr>
              <a:t>Гана, </a:t>
            </a:r>
            <a:r>
              <a:rPr lang="ru-RU" sz="2400" i="1" dirty="0" err="1" smtClean="0">
                <a:solidFill>
                  <a:srgbClr val="FF0000"/>
                </a:solidFill>
              </a:rPr>
              <a:t>Нігерія</a:t>
            </a:r>
            <a:r>
              <a:rPr lang="ru-RU" sz="2400" i="1" dirty="0" smtClean="0">
                <a:solidFill>
                  <a:srgbClr val="FF0000"/>
                </a:solidFill>
              </a:rPr>
              <a:t>, Камерун, </a:t>
            </a:r>
            <a:r>
              <a:rPr lang="ru-RU" sz="2400" i="1" dirty="0" err="1" smtClean="0">
                <a:solidFill>
                  <a:srgbClr val="FF0000"/>
                </a:solidFill>
              </a:rPr>
              <a:t>Екваторіальна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Гвінея</a:t>
            </a:r>
            <a:r>
              <a:rPr lang="ru-RU" sz="2400" i="1" dirty="0" smtClean="0">
                <a:solidFill>
                  <a:srgbClr val="FF0000"/>
                </a:solidFill>
              </a:rPr>
              <a:t>, Габон</a:t>
            </a:r>
            <a:r>
              <a:rPr lang="ru-RU" sz="2400" i="1" dirty="0" smtClean="0"/>
              <a:t>).</a:t>
            </a:r>
            <a:r>
              <a:rPr lang="ru-RU" sz="2400" dirty="0" smtClean="0"/>
              <a:t> ). </a:t>
            </a:r>
            <a:r>
              <a:rPr lang="ru-RU" sz="2400" dirty="0" err="1" smtClean="0"/>
              <a:t>Сформувався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потужний</a:t>
            </a:r>
            <a:r>
              <a:rPr lang="ru-RU" sz="2400" dirty="0" smtClean="0"/>
              <a:t> «</a:t>
            </a:r>
            <a:r>
              <a:rPr lang="ru-RU" sz="2400" b="1" i="1" dirty="0" err="1" smtClean="0"/>
              <a:t>мідний</a:t>
            </a:r>
            <a:r>
              <a:rPr lang="ru-RU" sz="2400" b="1" i="1" dirty="0" smtClean="0"/>
              <a:t> пояс» </a:t>
            </a:r>
            <a:r>
              <a:rPr lang="ru-RU" sz="2400" b="1" i="1" dirty="0" err="1" smtClean="0"/>
              <a:t>із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основни</a:t>
            </a:r>
            <a:r>
              <a:rPr lang="en-US" sz="2400" b="1" i="1" dirty="0" smtClean="0"/>
              <a:t> </a:t>
            </a:r>
            <a:r>
              <a:rPr lang="uk-UA" sz="2400" b="1" i="1" dirty="0" smtClean="0"/>
              <a:t>м</a:t>
            </a:r>
            <a:r>
              <a:rPr lang="ru-RU" sz="2400" dirty="0" smtClean="0"/>
              <a:t>и </a:t>
            </a:r>
            <a:r>
              <a:rPr lang="ru-RU" sz="2400" dirty="0" err="1" smtClean="0"/>
              <a:t>родовищами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мідних</a:t>
            </a:r>
            <a:r>
              <a:rPr lang="ru-RU" sz="2400" dirty="0" smtClean="0"/>
              <a:t> руд у </a:t>
            </a:r>
            <a:r>
              <a:rPr lang="ru-RU" sz="2400" i="1" dirty="0" smtClean="0"/>
              <a:t>ДР Конго та </a:t>
            </a:r>
            <a:r>
              <a:rPr lang="ru-RU" sz="2400" i="1" dirty="0" err="1" smtClean="0"/>
              <a:t>Замбії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що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входять</a:t>
            </a:r>
            <a:r>
              <a:rPr lang="ru-RU" sz="2400" i="1" dirty="0" smtClean="0"/>
              <a:t> до </a:t>
            </a:r>
            <a:r>
              <a:rPr lang="ru-RU" sz="2400" i="1" dirty="0" err="1" smtClean="0"/>
              <a:t>першої</a:t>
            </a:r>
            <a:r>
              <a:rPr lang="ru-RU" sz="2400" i="1" dirty="0" smtClean="0"/>
              <a:t> д</a:t>
            </a:r>
            <a:r>
              <a:rPr lang="ru-RU" sz="2400" dirty="0" smtClean="0"/>
              <a:t>есятки </a:t>
            </a:r>
            <a:r>
              <a:rPr lang="ru-RU" sz="2400" dirty="0" err="1" smtClean="0"/>
              <a:t>світових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міді</a:t>
            </a:r>
            <a:r>
              <a:rPr lang="ru-RU" sz="2400" dirty="0" smtClean="0"/>
              <a:t>.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Вітватерсранд</a:t>
            </a:r>
            <a:r>
              <a:rPr lang="ru-RU" sz="2400" b="1" i="1" dirty="0" smtClean="0">
                <a:solidFill>
                  <a:srgbClr val="FF0000"/>
                </a:solidFill>
              </a:rPr>
              <a:t> – один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із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найбільших</a:t>
            </a:r>
            <a:r>
              <a:rPr lang="ru-RU" sz="2400" b="1" i="1" dirty="0" smtClean="0">
                <a:solidFill>
                  <a:srgbClr val="FF0000"/>
                </a:solidFill>
              </a:rPr>
              <a:t> 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світі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багатопрофільних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гірничих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районів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що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виник</a:t>
            </a:r>
            <a:r>
              <a:rPr lang="ru-RU" sz="2400" dirty="0" smtClean="0">
                <a:solidFill>
                  <a:srgbClr val="FF0000"/>
                </a:solidFill>
              </a:rPr>
              <a:t> на </a:t>
            </a:r>
            <a:r>
              <a:rPr lang="ru-RU" sz="2400" dirty="0" err="1" smtClean="0">
                <a:solidFill>
                  <a:srgbClr val="FF0000"/>
                </a:solidFill>
              </a:rPr>
              <a:t>території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ПАР н</a:t>
            </a:r>
            <a:r>
              <a:rPr lang="ru-RU" sz="2400" dirty="0" smtClean="0">
                <a:solidFill>
                  <a:srgbClr val="FF0000"/>
                </a:solidFill>
              </a:rPr>
              <a:t>а </a:t>
            </a:r>
            <a:r>
              <a:rPr lang="ru-RU" sz="2400" dirty="0" err="1" smtClean="0">
                <a:solidFill>
                  <a:srgbClr val="FF0000"/>
                </a:solidFill>
              </a:rPr>
              <a:t>базі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видобування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різноманітної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сировини</a:t>
            </a:r>
            <a:r>
              <a:rPr lang="ru-RU" sz="2400" dirty="0" smtClean="0">
                <a:solidFill>
                  <a:srgbClr val="FF0000"/>
                </a:solidFill>
              </a:rPr>
              <a:t> (</a:t>
            </a:r>
            <a:r>
              <a:rPr lang="ru-RU" sz="2400" dirty="0" err="1" smtClean="0">
                <a:solidFill>
                  <a:srgbClr val="FF0000"/>
                </a:solidFill>
              </a:rPr>
              <a:t>заліза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марганцю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кам’яного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err="1" smtClean="0">
                <a:solidFill>
                  <a:srgbClr val="FF0000"/>
                </a:solidFill>
              </a:rPr>
              <a:t>вугілля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алмазів</a:t>
            </a:r>
            <a:r>
              <a:rPr lang="ru-RU" sz="2400" dirty="0" smtClean="0">
                <a:solidFill>
                  <a:srgbClr val="FF0000"/>
                </a:solidFill>
              </a:rPr>
              <a:t>, золота, </a:t>
            </a:r>
            <a:r>
              <a:rPr lang="ru-RU" sz="2400" dirty="0" err="1" smtClean="0">
                <a:solidFill>
                  <a:srgbClr val="FF0000"/>
                </a:solidFill>
              </a:rPr>
              <a:t>платини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хромітів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нікелевих</a:t>
            </a:r>
            <a:r>
              <a:rPr lang="ru-RU" sz="2400" dirty="0" smtClean="0">
                <a:solidFill>
                  <a:srgbClr val="FF0000"/>
                </a:solidFill>
              </a:rPr>
              <a:t> руд, </a:t>
            </a:r>
            <a:r>
              <a:rPr lang="ru-RU" sz="2400" dirty="0" err="1" smtClean="0">
                <a:solidFill>
                  <a:srgbClr val="FF0000"/>
                </a:solidFill>
              </a:rPr>
              <a:t>графіту</a:t>
            </a:r>
            <a:r>
              <a:rPr lang="ru-RU" sz="2400" dirty="0" smtClean="0">
                <a:solidFill>
                  <a:srgbClr val="FF0000"/>
                </a:solidFill>
              </a:rPr>
              <a:t>, урану, </a:t>
            </a:r>
            <a:r>
              <a:rPr lang="ru-RU" sz="2400" dirty="0" err="1" smtClean="0">
                <a:solidFill>
                  <a:srgbClr val="FF0000"/>
                </a:solidFill>
              </a:rPr>
              <a:t>фосфоритів</a:t>
            </a:r>
            <a:r>
              <a:rPr lang="ru-RU" sz="2400" dirty="0" smtClean="0">
                <a:solidFill>
                  <a:srgbClr val="FF0000"/>
                </a:solidFill>
              </a:rPr>
              <a:t>).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План уроку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0000"/>
                </a:solidFill>
              </a:rPr>
              <a:t>1Особливості економіки країн Африки. 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b="1" i="1" dirty="0" smtClean="0">
                <a:solidFill>
                  <a:srgbClr val="FF0000"/>
                </a:solidFill>
              </a:rPr>
              <a:t>2</a:t>
            </a:r>
            <a:r>
              <a:rPr lang="uk-UA" b="1" i="1" dirty="0" smtClean="0">
                <a:solidFill>
                  <a:srgbClr val="FF0000"/>
                </a:solidFill>
              </a:rPr>
              <a:t>Сільське господарство.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b="1" i="1" dirty="0" smtClean="0">
                <a:solidFill>
                  <a:srgbClr val="FF0000"/>
                </a:solidFill>
              </a:rPr>
              <a:t>3</a:t>
            </a:r>
            <a:r>
              <a:rPr lang="uk-UA" b="1" i="1" dirty="0" smtClean="0">
                <a:solidFill>
                  <a:srgbClr val="FF0000"/>
                </a:solidFill>
              </a:rPr>
              <a:t>Лісове господарство. 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b="1" i="1" dirty="0" smtClean="0">
                <a:solidFill>
                  <a:srgbClr val="FF0000"/>
                </a:solidFill>
              </a:rPr>
              <a:t>4 </a:t>
            </a:r>
            <a:r>
              <a:rPr lang="uk-UA" b="1" i="1" dirty="0" smtClean="0">
                <a:solidFill>
                  <a:srgbClr val="FF0000"/>
                </a:solidFill>
              </a:rPr>
              <a:t>Добувна промисловість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ОСОБЛИВОСТІ СУЧАСНОГО РОЗВИТКУ. </a:t>
            </a:r>
            <a:r>
              <a:rPr lang="ru-RU" sz="2400" b="1" dirty="0" err="1" smtClean="0"/>
              <a:t>Незважаючи</a:t>
            </a:r>
            <a:r>
              <a:rPr lang="ru-RU" sz="2400" b="1" dirty="0" smtClean="0"/>
              <a:t> на </a:t>
            </a:r>
            <a:r>
              <a:rPr lang="ru-RU" sz="2400" b="1" dirty="0" err="1" smtClean="0"/>
              <a:t>багатство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прир</a:t>
            </a:r>
            <a:r>
              <a:rPr lang="ru-RU" sz="2400" dirty="0" err="1" smtClean="0"/>
              <a:t>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ресурсів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rgbClr val="FF0000"/>
                </a:solidFill>
              </a:rPr>
              <a:t>Африка </a:t>
            </a:r>
            <a:r>
              <a:rPr lang="ru-RU" sz="2400" dirty="0" err="1" smtClean="0">
                <a:solidFill>
                  <a:srgbClr val="FF0000"/>
                </a:solidFill>
              </a:rPr>
              <a:t>є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найбіднішим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найменш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розвиненим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регіоном</a:t>
            </a:r>
            <a:r>
              <a:rPr lang="en-US" sz="2400" dirty="0" smtClean="0">
                <a:solidFill>
                  <a:srgbClr val="FF0000"/>
                </a:solidFill>
              </a:rPr>
              <a:t> c</a:t>
            </a:r>
            <a:r>
              <a:rPr lang="ru-RU" sz="2400" dirty="0" err="1" smtClean="0">
                <a:solidFill>
                  <a:srgbClr val="FF0000"/>
                </a:solidFill>
              </a:rPr>
              <a:t>віту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/>
              <a:t>Соціально-економічну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відсталість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регіону</a:t>
            </a:r>
            <a:r>
              <a:rPr lang="ru-RU" sz="2400" dirty="0" smtClean="0"/>
              <a:t> </a:t>
            </a:r>
            <a:r>
              <a:rPr lang="ru-RU" sz="2400" dirty="0" err="1" smtClean="0"/>
              <a:t>успадкували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колоніального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минулого.</a:t>
            </a:r>
            <a:r>
              <a:rPr lang="ru-RU" sz="2400" dirty="0" err="1" smtClean="0">
                <a:solidFill>
                  <a:srgbClr val="FF0000"/>
                </a:solidFill>
              </a:rPr>
              <a:t>Сумарний</a:t>
            </a:r>
            <a:r>
              <a:rPr lang="ru-RU" sz="2400" dirty="0" smtClean="0">
                <a:solidFill>
                  <a:srgbClr val="FF0000"/>
                </a:solidFill>
              </a:rPr>
              <a:t> ВВП </a:t>
            </a:r>
            <a:r>
              <a:rPr lang="ru-RU" sz="2400" dirty="0" err="1" smtClean="0">
                <a:solidFill>
                  <a:srgbClr val="FF0000"/>
                </a:solidFill>
              </a:rPr>
              <a:t>усіх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країн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регіону</a:t>
            </a:r>
            <a:r>
              <a:rPr lang="ru-RU" sz="2400" dirty="0" smtClean="0">
                <a:solidFill>
                  <a:srgbClr val="FF0000"/>
                </a:solidFill>
              </a:rPr>
              <a:t> становить </a:t>
            </a:r>
            <a:r>
              <a:rPr lang="ru-RU" sz="2400" dirty="0" err="1" smtClean="0">
                <a:solidFill>
                  <a:srgbClr val="FF0000"/>
                </a:solidFill>
              </a:rPr>
              <a:t>менше</a:t>
            </a:r>
            <a:r>
              <a:rPr lang="ru-RU" sz="2400" dirty="0" smtClean="0">
                <a:solidFill>
                  <a:srgbClr val="FF0000"/>
                </a:solidFill>
              </a:rPr>
              <a:t> 3 % світового (2016). </a:t>
            </a:r>
            <a:r>
              <a:rPr lang="ru-RU" sz="2400" dirty="0" err="1" smtClean="0">
                <a:solidFill>
                  <a:srgbClr val="FF0000"/>
                </a:solidFill>
              </a:rPr>
              <a:t>Їх</a:t>
            </a:r>
            <a:r>
              <a:rPr lang="ru-RU" sz="2400" dirty="0" smtClean="0">
                <a:solidFill>
                  <a:srgbClr val="FF0000"/>
                </a:solidFill>
              </a:rPr>
              <a:t> роль у </a:t>
            </a:r>
            <a:r>
              <a:rPr lang="ru-RU" sz="2400" dirty="0" err="1" smtClean="0">
                <a:solidFill>
                  <a:srgbClr val="FF0000"/>
                </a:solidFill>
              </a:rPr>
              <a:t>світо</a:t>
            </a:r>
            <a:r>
              <a:rPr lang="ru-RU" sz="2400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sz="2400" dirty="0" err="1" smtClean="0">
                <a:solidFill>
                  <a:srgbClr val="FF0000"/>
                </a:solidFill>
              </a:rPr>
              <a:t>вому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господарстві</a:t>
            </a:r>
            <a:r>
              <a:rPr lang="ru-RU" sz="2400" dirty="0" smtClean="0">
                <a:solidFill>
                  <a:srgbClr val="FF0000"/>
                </a:solidFill>
              </a:rPr>
              <a:t> невелика, </a:t>
            </a:r>
            <a:r>
              <a:rPr lang="ru-RU" sz="2400" dirty="0" err="1" smtClean="0">
                <a:solidFill>
                  <a:srgbClr val="FF0000"/>
                </a:solidFill>
              </a:rPr>
              <a:t>винятком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є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лише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кілька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економік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ВВП на душу </a:t>
            </a:r>
            <a:r>
              <a:rPr lang="ru-RU" sz="2400" dirty="0" err="1" smtClean="0">
                <a:solidFill>
                  <a:srgbClr val="FF0000"/>
                </a:solidFill>
              </a:rPr>
              <a:t>населення</a:t>
            </a:r>
            <a:r>
              <a:rPr lang="ru-RU" sz="2400" dirty="0" smtClean="0">
                <a:solidFill>
                  <a:srgbClr val="FF0000"/>
                </a:solidFill>
              </a:rPr>
              <a:t> за </a:t>
            </a:r>
            <a:r>
              <a:rPr lang="ru-RU" sz="2400" dirty="0" err="1" smtClean="0">
                <a:solidFill>
                  <a:srgbClr val="FF0000"/>
                </a:solidFill>
              </a:rPr>
              <a:t>останні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півстоліття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збільшився</a:t>
            </a:r>
            <a:r>
              <a:rPr lang="ru-RU" sz="2400" dirty="0" smtClean="0">
                <a:solidFill>
                  <a:srgbClr val="FF0000"/>
                </a:solidFill>
              </a:rPr>
              <a:t> на 4 %,</a:t>
            </a:r>
          </a:p>
          <a:p>
            <a:r>
              <a:rPr lang="ru-RU" sz="2400" dirty="0" smtClean="0"/>
              <a:t>В </a:t>
            </a:r>
            <a:r>
              <a:rPr lang="ru-RU" sz="2400" dirty="0" err="1" smtClean="0"/>
              <a:t>Африці</a:t>
            </a:r>
            <a:r>
              <a:rPr lang="ru-RU" sz="2400" dirty="0" smtClean="0"/>
              <a:t> </a:t>
            </a:r>
            <a:r>
              <a:rPr lang="ru-RU" sz="2400" dirty="0" err="1" smtClean="0"/>
              <a:t>зосереджено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найбільшу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бідних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</a:t>
            </a:r>
            <a:r>
              <a:rPr lang="ru-RU" sz="2400" dirty="0" smtClean="0"/>
              <a:t>: </a:t>
            </a:r>
            <a:r>
              <a:rPr lang="ru-RU" sz="2400" dirty="0" err="1" smtClean="0">
                <a:solidFill>
                  <a:srgbClr val="FF0000"/>
                </a:solidFill>
              </a:rPr>
              <a:t>із</a:t>
            </a:r>
            <a:r>
              <a:rPr lang="ru-RU" sz="2400" dirty="0" smtClean="0">
                <a:solidFill>
                  <a:srgbClr val="FF0000"/>
                </a:solidFill>
              </a:rPr>
              <a:t> 25 </a:t>
            </a:r>
            <a:r>
              <a:rPr lang="ru-RU" sz="2400" dirty="0" err="1" smtClean="0">
                <a:solidFill>
                  <a:srgbClr val="FF0000"/>
                </a:solidFill>
              </a:rPr>
              <a:t>найбідніших</a:t>
            </a:r>
            <a:r>
              <a:rPr lang="ru-RU" sz="2400" dirty="0" smtClean="0">
                <a:solidFill>
                  <a:srgbClr val="FF0000"/>
                </a:solidFill>
              </a:rPr>
              <a:t> у </a:t>
            </a:r>
            <a:r>
              <a:rPr lang="ru-RU" sz="2400" dirty="0" err="1" smtClean="0">
                <a:solidFill>
                  <a:srgbClr val="FF0000"/>
                </a:solidFill>
              </a:rPr>
              <a:t>світі</a:t>
            </a:r>
            <a:r>
              <a:rPr lang="ru-RU" sz="2400" dirty="0" smtClean="0">
                <a:solidFill>
                  <a:srgbClr val="FF0000"/>
                </a:solidFill>
              </a:rPr>
              <a:t> 20 – </a:t>
            </a:r>
            <a:r>
              <a:rPr lang="ru-RU" sz="2400" dirty="0" err="1" smtClean="0">
                <a:solidFill>
                  <a:srgbClr val="FF0000"/>
                </a:solidFill>
              </a:rPr>
              <a:t>африканські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Найбідніші</a:t>
            </a:r>
            <a:r>
              <a:rPr lang="ru-RU" sz="2800" dirty="0" smtClean="0">
                <a:solidFill>
                  <a:srgbClr val="FF0000"/>
                </a:solidFill>
              </a:rPr>
              <a:t> в </a:t>
            </a:r>
            <a:r>
              <a:rPr lang="ru-RU" sz="2800" dirty="0" err="1" smtClean="0">
                <a:solidFill>
                  <a:srgbClr val="FF0000"/>
                </a:solidFill>
              </a:rPr>
              <a:t>світі</a:t>
            </a:r>
            <a:r>
              <a:rPr lang="ru-RU" sz="2800" dirty="0" smtClean="0">
                <a:solidFill>
                  <a:srgbClr val="FF0000"/>
                </a:solidFill>
              </a:rPr>
              <a:t> – </a:t>
            </a:r>
            <a:r>
              <a:rPr lang="ru-RU" sz="2800" i="1" dirty="0" smtClean="0">
                <a:solidFill>
                  <a:srgbClr val="FF0000"/>
                </a:solidFill>
              </a:rPr>
              <a:t>ЦАР,ДР Конго, </a:t>
            </a:r>
            <a:r>
              <a:rPr lang="ru-RU" sz="2800" i="1" dirty="0" err="1" smtClean="0">
                <a:solidFill>
                  <a:srgbClr val="FF0000"/>
                </a:solidFill>
              </a:rPr>
              <a:t>Бурунді</a:t>
            </a:r>
            <a:r>
              <a:rPr lang="ru-RU" sz="2800" i="1" dirty="0" smtClean="0">
                <a:solidFill>
                  <a:srgbClr val="FF0000"/>
                </a:solidFill>
              </a:rPr>
              <a:t> та </a:t>
            </a:r>
            <a:r>
              <a:rPr lang="ru-RU" sz="2800" i="1" dirty="0" err="1" smtClean="0">
                <a:solidFill>
                  <a:srgbClr val="FF0000"/>
                </a:solidFill>
              </a:rPr>
              <a:t>інші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</a:rPr>
              <a:t>які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мають</a:t>
            </a:r>
            <a:r>
              <a:rPr lang="ru-RU" sz="2800" i="1" dirty="0" smtClean="0">
                <a:solidFill>
                  <a:srgbClr val="FF0000"/>
                </a:solidFill>
              </a:rPr>
              <a:t> ВВП</a:t>
            </a:r>
            <a:r>
              <a:rPr lang="ru-RU" sz="2800" dirty="0" smtClean="0">
                <a:solidFill>
                  <a:srgbClr val="FF0000"/>
                </a:solidFill>
              </a:rPr>
              <a:t>ПКС) на душу </a:t>
            </a:r>
            <a:r>
              <a:rPr lang="ru-RU" sz="2800" dirty="0" err="1" smtClean="0">
                <a:solidFill>
                  <a:srgbClr val="FF0000"/>
                </a:solidFill>
              </a:rPr>
              <a:t>населення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від</a:t>
            </a:r>
            <a:r>
              <a:rPr lang="ru-RU" sz="2800" dirty="0" smtClean="0">
                <a:solidFill>
                  <a:srgbClr val="FF0000"/>
                </a:solidFill>
              </a:rPr>
              <a:t> 680 до 860 дол. США, </a:t>
            </a:r>
            <a:r>
              <a:rPr lang="ru-RU" sz="2800" dirty="0" err="1" smtClean="0">
                <a:solidFill>
                  <a:srgbClr val="FF0000"/>
                </a:solidFill>
              </a:rPr>
              <a:t>з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іншого</a:t>
            </a:r>
            <a:r>
              <a:rPr lang="ru-RU" sz="2800" dirty="0" smtClean="0">
                <a:solidFill>
                  <a:srgbClr val="FF0000"/>
                </a:solidFill>
              </a:rPr>
              <a:t> – </a:t>
            </a:r>
            <a:r>
              <a:rPr lang="ru-RU" sz="2800" dirty="0" err="1" smtClean="0">
                <a:solidFill>
                  <a:srgbClr val="FF0000"/>
                </a:solidFill>
              </a:rPr>
              <a:t>країни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що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досягли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помітних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успіхів</a:t>
            </a:r>
            <a:r>
              <a:rPr lang="ru-RU" sz="2800" dirty="0" smtClean="0">
                <a:solidFill>
                  <a:srgbClr val="FF0000"/>
                </a:solidFill>
              </a:rPr>
              <a:t> в </a:t>
            </a:r>
            <a:r>
              <a:rPr lang="ru-RU" sz="2800" dirty="0" err="1" smtClean="0">
                <a:solidFill>
                  <a:srgbClr val="FF0000"/>
                </a:solidFill>
              </a:rPr>
              <a:t>економічному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розвитку</a:t>
            </a:r>
            <a:r>
              <a:rPr lang="ru-RU" sz="2800" dirty="0" smtClean="0">
                <a:solidFill>
                  <a:srgbClr val="FF0000"/>
                </a:solidFill>
              </a:rPr>
              <a:t>, – </a:t>
            </a:r>
            <a:r>
              <a:rPr lang="ru-RU" sz="2800" i="1" dirty="0" err="1" smtClean="0">
                <a:solidFill>
                  <a:srgbClr val="FF0000"/>
                </a:solidFill>
              </a:rPr>
              <a:t>Екваторіальна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Гвінея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</a:rPr>
              <a:t>Сейшельські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Острови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</a:rPr>
              <a:t>Маврикій</a:t>
            </a:r>
            <a:r>
              <a:rPr lang="ru-RU" sz="2800" i="1" dirty="0" smtClean="0">
                <a:solidFill>
                  <a:srgbClr val="FF0000"/>
                </a:solidFill>
              </a:rPr>
              <a:t>, де на одну особу </a:t>
            </a:r>
            <a:r>
              <a:rPr lang="ru-RU" sz="2800" i="1" dirty="0" err="1" smtClean="0">
                <a:solidFill>
                  <a:srgbClr val="FF0000"/>
                </a:solidFill>
              </a:rPr>
              <a:t>прип</a:t>
            </a:r>
            <a:r>
              <a:rPr lang="ru-RU" sz="2800" dirty="0" err="1" smtClean="0">
                <a:solidFill>
                  <a:srgbClr val="FF0000"/>
                </a:solidFill>
              </a:rPr>
              <a:t>адає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більше</a:t>
            </a:r>
            <a:r>
              <a:rPr lang="ru-RU" sz="2800" dirty="0" smtClean="0">
                <a:solidFill>
                  <a:srgbClr val="FF0000"/>
                </a:solidFill>
              </a:rPr>
              <a:t> 20 тис. дол. США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274638"/>
            <a:ext cx="9858444" cy="1143000"/>
          </a:xfrm>
        </p:spPr>
        <p:txBody>
          <a:bodyPr>
            <a:normAutofit/>
          </a:bodyPr>
          <a:lstStyle/>
          <a:p>
            <a:r>
              <a:rPr lang="ru-RU" sz="3100" i="1" dirty="0" err="1" smtClean="0">
                <a:solidFill>
                  <a:srgbClr val="FF0000"/>
                </a:solidFill>
              </a:rPr>
              <a:t>Найбільші</a:t>
            </a:r>
            <a:r>
              <a:rPr lang="ru-RU" sz="3100" i="1" dirty="0" smtClean="0">
                <a:solidFill>
                  <a:srgbClr val="FF0000"/>
                </a:solidFill>
              </a:rPr>
              <a:t> </a:t>
            </a:r>
            <a:r>
              <a:rPr lang="ru-RU" sz="3100" i="1" dirty="0" err="1" smtClean="0">
                <a:solidFill>
                  <a:srgbClr val="FF0000"/>
                </a:solidFill>
              </a:rPr>
              <a:t>економіки</a:t>
            </a:r>
            <a:r>
              <a:rPr lang="ru-RU" sz="3100" i="1" dirty="0" smtClean="0">
                <a:solidFill>
                  <a:srgbClr val="FF0000"/>
                </a:solidFill>
              </a:rPr>
              <a:t> Африки за ВВП (ПКС), </a:t>
            </a:r>
            <a:r>
              <a:rPr lang="ru-RU" sz="3100" i="1" dirty="0" err="1" smtClean="0">
                <a:solidFill>
                  <a:srgbClr val="FF0000"/>
                </a:solidFill>
              </a:rPr>
              <a:t>млрд</a:t>
            </a:r>
            <a:r>
              <a:rPr lang="ru-RU" sz="3100" i="1" dirty="0" smtClean="0">
                <a:solidFill>
                  <a:srgbClr val="FF0000"/>
                </a:solidFill>
              </a:rPr>
              <a:t> дол.</a:t>
            </a:r>
            <a:br>
              <a:rPr lang="ru-RU" sz="3100" i="1" dirty="0" smtClean="0">
                <a:solidFill>
                  <a:srgbClr val="FF0000"/>
                </a:solidFill>
              </a:rPr>
            </a:br>
            <a:r>
              <a:rPr lang="ru-RU" sz="3100" i="1" dirty="0" smtClean="0">
                <a:solidFill>
                  <a:srgbClr val="FF0000"/>
                </a:solidFill>
              </a:rPr>
              <a:t>США (за </a:t>
            </a:r>
            <a:r>
              <a:rPr lang="ru-RU" sz="3100" i="1" dirty="0" err="1" smtClean="0">
                <a:solidFill>
                  <a:srgbClr val="FF0000"/>
                </a:solidFill>
              </a:rPr>
              <a:t>даними</a:t>
            </a:r>
            <a:r>
              <a:rPr lang="ru-RU" sz="3100" i="1" dirty="0" smtClean="0">
                <a:solidFill>
                  <a:srgbClr val="FF0000"/>
                </a:solidFill>
              </a:rPr>
              <a:t> МВФ), 2017 </a:t>
            </a:r>
            <a:r>
              <a:rPr lang="ru-RU" sz="3100" i="1" dirty="0" err="1" smtClean="0">
                <a:solidFill>
                  <a:srgbClr val="FF0000"/>
                </a:solidFill>
              </a:rPr>
              <a:t>р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331770"/>
            <a:ext cx="5857916" cy="552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78579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Лісове господарство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642918"/>
            <a:ext cx="9358346" cy="6215082"/>
          </a:xfrm>
        </p:spPr>
        <p:txBody>
          <a:bodyPr/>
          <a:lstStyle/>
          <a:p>
            <a:r>
              <a:rPr lang="ru-RU" b="1" dirty="0" err="1" smtClean="0"/>
              <a:t>Лісове</a:t>
            </a:r>
            <a:r>
              <a:rPr lang="ru-RU" b="1" dirty="0" smtClean="0"/>
              <a:t> </a:t>
            </a:r>
            <a:r>
              <a:rPr lang="ru-RU" b="1" dirty="0" err="1" smtClean="0"/>
              <a:t>господарство</a:t>
            </a:r>
            <a:r>
              <a:rPr lang="ru-RU" b="1" dirty="0" smtClean="0"/>
              <a:t> </a:t>
            </a:r>
            <a:r>
              <a:rPr lang="ru-RU" b="1" dirty="0" err="1" smtClean="0"/>
              <a:t>постачає</a:t>
            </a:r>
            <a:r>
              <a:rPr lang="ru-RU" b="1" dirty="0" smtClean="0"/>
              <a:t> на </a:t>
            </a:r>
            <a:r>
              <a:rPr lang="ru-RU" b="1" dirty="0" err="1" smtClean="0"/>
              <a:t>світовий</a:t>
            </a:r>
            <a:r>
              <a:rPr lang="ru-RU" b="1" dirty="0" smtClean="0"/>
              <a:t> </a:t>
            </a:r>
            <a:r>
              <a:rPr lang="ru-RU" b="1" dirty="0" err="1" smtClean="0"/>
              <a:t>ринок</a:t>
            </a:r>
            <a:r>
              <a:rPr lang="ru-RU" b="1" dirty="0" smtClean="0"/>
              <a:t> деревину, </a:t>
            </a:r>
            <a:r>
              <a:rPr lang="ru-RU" b="1" dirty="0" err="1" smtClean="0"/>
              <a:t>заготівлю</a:t>
            </a:r>
            <a:r>
              <a:rPr lang="ru-RU" b="1" dirty="0" smtClean="0"/>
              <a:t> </a:t>
            </a:r>
            <a:r>
              <a:rPr lang="ru-RU" b="1" dirty="0" err="1" smtClean="0"/>
              <a:t>я</a:t>
            </a:r>
            <a:r>
              <a:rPr lang="ru-RU" dirty="0" err="1" smtClean="0"/>
              <a:t>кої</a:t>
            </a:r>
            <a:r>
              <a:rPr lang="ru-RU" dirty="0" smtClean="0"/>
              <a:t> </a:t>
            </a:r>
            <a:r>
              <a:rPr lang="ru-RU" dirty="0" err="1" smtClean="0"/>
              <a:t>ведуть</a:t>
            </a:r>
            <a:r>
              <a:rPr lang="ru-RU" dirty="0" smtClean="0"/>
              <a:t> у </a:t>
            </a:r>
            <a:r>
              <a:rPr lang="ru-RU" dirty="0" err="1" smtClean="0">
                <a:solidFill>
                  <a:srgbClr val="FF0000"/>
                </a:solidFill>
              </a:rPr>
              <a:t>прибережних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країнах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Західної</a:t>
            </a:r>
            <a:r>
              <a:rPr lang="ru-RU" dirty="0" smtClean="0">
                <a:solidFill>
                  <a:srgbClr val="FF0000"/>
                </a:solidFill>
              </a:rPr>
              <a:t> та </a:t>
            </a:r>
            <a:r>
              <a:rPr lang="ru-RU" dirty="0" err="1" smtClean="0">
                <a:solidFill>
                  <a:srgbClr val="FF0000"/>
                </a:solidFill>
              </a:rPr>
              <a:t>Центральної</a:t>
            </a:r>
            <a:r>
              <a:rPr lang="ru-RU" dirty="0" smtClean="0">
                <a:solidFill>
                  <a:srgbClr val="FF0000"/>
                </a:solidFill>
              </a:rPr>
              <a:t> Африки –</a:t>
            </a:r>
          </a:p>
          <a:p>
            <a:r>
              <a:rPr lang="ru-RU" i="1" dirty="0" err="1" smtClean="0">
                <a:solidFill>
                  <a:srgbClr val="FF0000"/>
                </a:solidFill>
              </a:rPr>
              <a:t>Кот-д’Івуарі</a:t>
            </a:r>
            <a:r>
              <a:rPr lang="ru-RU" i="1" dirty="0" smtClean="0">
                <a:solidFill>
                  <a:srgbClr val="FF0000"/>
                </a:solidFill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</a:rPr>
              <a:t>Камеруні</a:t>
            </a:r>
            <a:r>
              <a:rPr lang="ru-RU" i="1" dirty="0" smtClean="0">
                <a:solidFill>
                  <a:srgbClr val="FF0000"/>
                </a:solidFill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</a:rPr>
              <a:t>Габоні</a:t>
            </a:r>
            <a:r>
              <a:rPr lang="ru-RU" i="1" dirty="0" smtClean="0">
                <a:solidFill>
                  <a:srgbClr val="FF0000"/>
                </a:solidFill>
              </a:rPr>
              <a:t>, ЦАР, </a:t>
            </a:r>
            <a:r>
              <a:rPr lang="ru-RU" i="1" dirty="0" err="1" smtClean="0">
                <a:solidFill>
                  <a:srgbClr val="FF0000"/>
                </a:solidFill>
              </a:rPr>
              <a:t>Анголі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/>
              <a:t>та </a:t>
            </a:r>
            <a:r>
              <a:rPr lang="ru-RU" i="1" dirty="0" err="1" smtClean="0"/>
              <a:t>ін</a:t>
            </a:r>
            <a:r>
              <a:rPr lang="ru-RU" i="1" dirty="0" smtClean="0"/>
              <a:t>. У </a:t>
            </a:r>
            <a:r>
              <a:rPr lang="ru-RU" i="1" dirty="0" err="1" smtClean="0"/>
              <a:t>більшості</a:t>
            </a:r>
            <a:r>
              <a:rPr lang="ru-RU" i="1" dirty="0" smtClean="0"/>
              <a:t> </a:t>
            </a:r>
            <a:r>
              <a:rPr lang="ru-RU" i="1" dirty="0" err="1" smtClean="0"/>
              <a:t>випадків</a:t>
            </a:r>
            <a:r>
              <a:rPr lang="ru-RU" i="1" dirty="0" smtClean="0"/>
              <a:t> </a:t>
            </a:r>
            <a:r>
              <a:rPr lang="ru-RU" i="1" dirty="0" err="1" smtClean="0"/>
              <a:t>л</a:t>
            </a:r>
            <a:r>
              <a:rPr lang="ru-RU" dirty="0" err="1" smtClean="0"/>
              <a:t>ісове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 </a:t>
            </a:r>
            <a:r>
              <a:rPr lang="ru-RU" dirty="0" err="1" smtClean="0"/>
              <a:t>задовольняє</a:t>
            </a:r>
            <a:r>
              <a:rPr lang="ru-RU" dirty="0" smtClean="0"/>
              <a:t> </a:t>
            </a:r>
            <a:r>
              <a:rPr lang="ru-RU" dirty="0" err="1" smtClean="0"/>
              <a:t>місцеві</a:t>
            </a:r>
            <a:r>
              <a:rPr lang="ru-RU" dirty="0" smtClean="0"/>
              <a:t> потреби, </a:t>
            </a:r>
            <a:r>
              <a:rPr lang="ru-RU" dirty="0" err="1" smtClean="0"/>
              <a:t>насамперед</a:t>
            </a:r>
            <a:r>
              <a:rPr lang="ru-RU" dirty="0" smtClean="0"/>
              <a:t> у </a:t>
            </a:r>
            <a:r>
              <a:rPr lang="ru-RU" dirty="0" err="1" smtClean="0"/>
              <a:t>паливі</a:t>
            </a:r>
            <a:r>
              <a:rPr lang="ru-RU" dirty="0" smtClean="0"/>
              <a:t>.</a:t>
            </a:r>
          </a:p>
          <a:p>
            <a:r>
              <a:rPr lang="ru-RU" i="1" dirty="0" err="1" smtClean="0">
                <a:solidFill>
                  <a:srgbClr val="FF0000"/>
                </a:solidFill>
              </a:rPr>
              <a:t>Вирубування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лісів</a:t>
            </a:r>
            <a:r>
              <a:rPr lang="ru-RU" i="1" dirty="0" smtClean="0">
                <a:solidFill>
                  <a:srgbClr val="FF0000"/>
                </a:solidFill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</a:rPr>
              <a:t>наступ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пустель</a:t>
            </a:r>
            <a:r>
              <a:rPr lang="ru-RU" i="1" dirty="0" smtClean="0">
                <a:solidFill>
                  <a:srgbClr val="FF0000"/>
                </a:solidFill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</a:rPr>
              <a:t>збіднення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флори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і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фауни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набули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в </a:t>
            </a:r>
            <a:r>
              <a:rPr lang="ru-RU" i="1" dirty="0" err="1" smtClean="0">
                <a:solidFill>
                  <a:srgbClr val="FF0000"/>
                </a:solidFill>
              </a:rPr>
              <a:t>Африці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загрозливих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масштабів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err="1" smtClean="0">
                <a:solidFill>
                  <a:srgbClr val="FF0000"/>
                </a:solidFill>
              </a:rPr>
              <a:t>Найбагатші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країни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Африк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smtClean="0">
                <a:solidFill>
                  <a:srgbClr val="FF0000"/>
                </a:solidFill>
              </a:rPr>
              <a:t>за </a:t>
            </a:r>
            <a:r>
              <a:rPr lang="ru-RU" sz="2800" i="1" dirty="0" err="1" smtClean="0">
                <a:solidFill>
                  <a:srgbClr val="FF0000"/>
                </a:solidFill>
              </a:rPr>
              <a:t>їх</a:t>
            </a:r>
            <a:r>
              <a:rPr lang="ru-RU" sz="2800" i="1" dirty="0" smtClean="0">
                <a:solidFill>
                  <a:srgbClr val="FF0000"/>
                </a:solidFill>
              </a:rPr>
              <a:t> ВВП (ПКС) на душу населения, дол. США (за </a:t>
            </a:r>
            <a:r>
              <a:rPr lang="ru-RU" sz="2800" i="1" dirty="0" err="1" smtClean="0">
                <a:solidFill>
                  <a:srgbClr val="FF0000"/>
                </a:solidFill>
              </a:rPr>
              <a:t>даними</a:t>
            </a:r>
            <a:r>
              <a:rPr lang="ru-RU" sz="2800" i="1" dirty="0" smtClean="0">
                <a:solidFill>
                  <a:srgbClr val="FF0000"/>
                </a:solidFill>
              </a:rPr>
              <a:t> МВФ), 2017</a:t>
            </a:r>
            <a:endParaRPr lang="ru-RU" sz="2800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335467"/>
            <a:ext cx="6929486" cy="5591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Останніми</a:t>
            </a:r>
            <a:r>
              <a:rPr lang="ru-RU" sz="2800" dirty="0" smtClean="0"/>
              <a:t> роками Африка демон</a:t>
            </a:r>
            <a:r>
              <a:rPr lang="en-US" sz="2800" dirty="0" smtClean="0"/>
              <a:t>c</a:t>
            </a:r>
            <a:r>
              <a:rPr lang="ru-RU" sz="2800" dirty="0" err="1" smtClean="0"/>
              <a:t>трує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найвищі</a:t>
            </a:r>
            <a:r>
              <a:rPr lang="ru-RU" sz="2800" dirty="0" smtClean="0"/>
              <a:t> в </a:t>
            </a:r>
            <a:r>
              <a:rPr lang="ru-RU" sz="2800" dirty="0" err="1" smtClean="0"/>
              <a:t>світі</a:t>
            </a:r>
            <a:r>
              <a:rPr lang="ru-RU" sz="2800" dirty="0" smtClean="0"/>
              <a:t> </a:t>
            </a:r>
            <a:r>
              <a:rPr lang="ru-RU" sz="2800" dirty="0" err="1" smtClean="0"/>
              <a:t>темпи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економічно</a:t>
            </a:r>
            <a:r>
              <a:rPr lang="uk-UA" sz="2800" dirty="0" smtClean="0"/>
              <a:t>г</a:t>
            </a:r>
            <a:r>
              <a:rPr lang="ru-RU" sz="2800" dirty="0" smtClean="0"/>
              <a:t>о </a:t>
            </a:r>
            <a:r>
              <a:rPr lang="ru-RU" sz="2800" dirty="0" err="1" smtClean="0"/>
              <a:t>зростання</a:t>
            </a:r>
            <a:r>
              <a:rPr lang="ru-RU" sz="2800" dirty="0" smtClean="0"/>
              <a:t> – 3,4 % на </a:t>
            </a:r>
            <a:r>
              <a:rPr lang="ru-RU" sz="2800" dirty="0" err="1" smtClean="0"/>
              <a:t>рік</a:t>
            </a:r>
            <a:r>
              <a:rPr lang="ru-RU" sz="2800" dirty="0" smtClean="0"/>
              <a:t> , </a:t>
            </a:r>
            <a:r>
              <a:rPr lang="ru-RU" sz="2800" dirty="0" smtClean="0">
                <a:solidFill>
                  <a:srgbClr val="FF0000"/>
                </a:solidFill>
              </a:rPr>
              <a:t>а </a:t>
            </a:r>
            <a:r>
              <a:rPr lang="ru-RU" sz="2800" i="1" dirty="0" err="1" smtClean="0">
                <a:solidFill>
                  <a:srgbClr val="FF0000"/>
                </a:solidFill>
              </a:rPr>
              <a:t>Лівія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є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світовим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лідером</a:t>
            </a:r>
            <a:r>
              <a:rPr lang="ru-RU" sz="2800" i="1" dirty="0" smtClean="0">
                <a:solidFill>
                  <a:srgbClr val="FF0000"/>
                </a:solidFill>
              </a:rPr>
              <a:t> за </a:t>
            </a:r>
            <a:r>
              <a:rPr lang="ru-RU" sz="2800" i="1" dirty="0" err="1" smtClean="0">
                <a:solidFill>
                  <a:srgbClr val="FF0000"/>
                </a:solidFill>
              </a:rPr>
              <a:t>реальними</a:t>
            </a:r>
            <a:r>
              <a:rPr lang="ru-RU" sz="2800" i="1" dirty="0" smtClean="0">
                <a:solidFill>
                  <a:srgbClr val="FF0000"/>
                </a:solidFill>
              </a:rPr>
              <a:t> т</a:t>
            </a:r>
            <a:r>
              <a:rPr lang="ru-RU" sz="2800" dirty="0" smtClean="0">
                <a:solidFill>
                  <a:srgbClr val="FF0000"/>
                </a:solidFill>
              </a:rPr>
              <a:t>емпами </a:t>
            </a:r>
            <a:r>
              <a:rPr lang="ru-RU" sz="2800" dirty="0" err="1" smtClean="0">
                <a:solidFill>
                  <a:srgbClr val="FF0000"/>
                </a:solidFill>
              </a:rPr>
              <a:t>зростання</a:t>
            </a:r>
            <a:r>
              <a:rPr lang="ru-RU" sz="2800" dirty="0" smtClean="0">
                <a:solidFill>
                  <a:srgbClr val="FF0000"/>
                </a:solidFill>
              </a:rPr>
              <a:t> ВВП – </a:t>
            </a:r>
            <a:r>
              <a:rPr lang="ru-RU" sz="2800" dirty="0" err="1" smtClean="0">
                <a:solidFill>
                  <a:srgbClr val="FF0000"/>
                </a:solidFill>
              </a:rPr>
              <a:t>понад</a:t>
            </a:r>
            <a:r>
              <a:rPr lang="ru-RU" sz="2800" dirty="0" smtClean="0">
                <a:solidFill>
                  <a:srgbClr val="FF0000"/>
                </a:solidFill>
              </a:rPr>
              <a:t> 55 %!</a:t>
            </a:r>
          </a:p>
          <a:p>
            <a:r>
              <a:rPr lang="ru-RU" sz="2800" dirty="0" err="1" smtClean="0"/>
              <a:t>Водночас</a:t>
            </a:r>
            <a:r>
              <a:rPr lang="ru-RU" sz="2800" dirty="0" smtClean="0"/>
              <a:t>, </a:t>
            </a:r>
            <a:r>
              <a:rPr lang="ru-RU" sz="2800" dirty="0" err="1" smtClean="0"/>
              <a:t>регіон</a:t>
            </a:r>
            <a:r>
              <a:rPr lang="ru-RU" sz="2800" dirty="0" smtClean="0"/>
              <a:t> </a:t>
            </a:r>
            <a:r>
              <a:rPr lang="ru-RU" sz="2800" dirty="0" err="1" smtClean="0"/>
              <a:t>посідає</a:t>
            </a:r>
            <a:r>
              <a:rPr lang="ru-RU" sz="2800" dirty="0" smtClean="0"/>
              <a:t> </a:t>
            </a:r>
            <a:r>
              <a:rPr lang="ru-RU" sz="2800" dirty="0" err="1" smtClean="0"/>
              <a:t>останнє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місце</a:t>
            </a:r>
            <a:r>
              <a:rPr lang="ru-RU" sz="2800" dirty="0" smtClean="0"/>
              <a:t> в </a:t>
            </a:r>
            <a:r>
              <a:rPr lang="ru-RU" sz="2800" dirty="0" err="1" smtClean="0"/>
              <a:t>світі</a:t>
            </a:r>
            <a:r>
              <a:rPr lang="ru-RU" sz="2800" dirty="0" smtClean="0"/>
              <a:t> за </a:t>
            </a:r>
            <a:r>
              <a:rPr lang="ru-RU" sz="2800" dirty="0" err="1" smtClean="0"/>
              <a:t>рівнем</a:t>
            </a:r>
            <a:r>
              <a:rPr lang="ru-RU" sz="2800" dirty="0" smtClean="0"/>
              <a:t> </a:t>
            </a:r>
            <a:r>
              <a:rPr lang="ru-RU" sz="2800" dirty="0" err="1" smtClean="0"/>
              <a:t>індустріалізації</a:t>
            </a:r>
            <a:r>
              <a:rPr lang="ru-RU" sz="2800" dirty="0" smtClean="0"/>
              <a:t>, </a:t>
            </a:r>
            <a:r>
              <a:rPr lang="ru-RU" sz="2800" dirty="0" err="1" smtClean="0"/>
              <a:t>врожайністю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сільськогосподарських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культур,розвитком</a:t>
            </a:r>
            <a:r>
              <a:rPr lang="ru-RU" sz="2800" dirty="0" smtClean="0"/>
              <a:t> </a:t>
            </a:r>
            <a:r>
              <a:rPr lang="ru-RU" sz="2800" dirty="0" err="1" smtClean="0"/>
              <a:t>транспортної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мережі</a:t>
            </a:r>
            <a:r>
              <a:rPr lang="ru-RU" sz="2800" dirty="0" smtClean="0"/>
              <a:t>. </a:t>
            </a:r>
            <a:r>
              <a:rPr lang="ru-RU" sz="2800" b="1" dirty="0" err="1" smtClean="0">
                <a:solidFill>
                  <a:srgbClr val="FF0000"/>
                </a:solidFill>
              </a:rPr>
              <a:t>Економічному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розвиткові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багатьох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країн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перешкоджають</a:t>
            </a:r>
            <a:r>
              <a:rPr lang="ru-RU" sz="2800" b="1" dirty="0" smtClean="0">
                <a:solidFill>
                  <a:srgbClr val="FF0000"/>
                </a:solidFill>
              </a:rPr>
              <a:t>: </a:t>
            </a:r>
            <a:r>
              <a:rPr lang="ru-RU" sz="2800" b="1" dirty="0" err="1" smtClean="0">
                <a:solidFill>
                  <a:srgbClr val="FF0000"/>
                </a:solidFill>
              </a:rPr>
              <a:t>корупційні</a:t>
            </a:r>
            <a:r>
              <a:rPr lang="ru-RU" sz="2800" b="1" dirty="0" smtClean="0">
                <a:solidFill>
                  <a:srgbClr val="FF0000"/>
                </a:solidFill>
              </a:rPr>
              <a:t> уряди, </a:t>
            </a:r>
            <a:r>
              <a:rPr lang="ru-RU" sz="2800" b="1" dirty="0" err="1" smtClean="0">
                <a:solidFill>
                  <a:srgbClr val="FF0000"/>
                </a:solidFill>
              </a:rPr>
              <a:t>що</a:t>
            </a:r>
            <a:r>
              <a:rPr lang="ru-RU" sz="2800" b="1" dirty="0" smtClean="0">
                <a:solidFill>
                  <a:srgbClr val="FF0000"/>
                </a:solidFill>
              </a:rPr>
              <a:t> часто </a:t>
            </a:r>
            <a:r>
              <a:rPr lang="ru-RU" sz="2800" b="1" dirty="0" err="1" smtClean="0">
                <a:solidFill>
                  <a:srgbClr val="FF0000"/>
                </a:solidFill>
              </a:rPr>
              <a:t>вдаються</a:t>
            </a:r>
            <a:r>
              <a:rPr lang="ru-RU" sz="2800" b="1" dirty="0" smtClean="0">
                <a:solidFill>
                  <a:srgbClr val="FF0000"/>
                </a:solidFill>
              </a:rPr>
              <a:t> до </a:t>
            </a:r>
            <a:r>
              <a:rPr lang="ru-RU" sz="2800" b="1" dirty="0" err="1" smtClean="0">
                <a:solidFill>
                  <a:srgbClr val="FF0000"/>
                </a:solidFill>
              </a:rPr>
              <a:t>грубих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порушень</a:t>
            </a:r>
            <a:r>
              <a:rPr lang="ru-RU" sz="2800" b="1" dirty="0" smtClean="0">
                <a:solidFill>
                  <a:srgbClr val="FF0000"/>
                </a:solidFill>
              </a:rPr>
              <a:t> прав </a:t>
            </a:r>
            <a:r>
              <a:rPr lang="ru-RU" sz="2800" b="1" dirty="0" err="1" smtClean="0">
                <a:solidFill>
                  <a:srgbClr val="FF0000"/>
                </a:solidFill>
              </a:rPr>
              <a:t>людини</a:t>
            </a:r>
            <a:r>
              <a:rPr lang="ru-RU" sz="2800" b="1" dirty="0" smtClean="0">
                <a:solidFill>
                  <a:srgbClr val="FF0000"/>
                </a:solidFill>
              </a:rPr>
              <a:t>; </a:t>
            </a:r>
            <a:r>
              <a:rPr lang="ru-RU" sz="2800" b="1" dirty="0" err="1" smtClean="0">
                <a:solidFill>
                  <a:srgbClr val="FF0000"/>
                </a:solidFill>
              </a:rPr>
              <a:t>політичне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</a:rPr>
              <a:t>етнічне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й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релігійне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протистояння</a:t>
            </a:r>
            <a:r>
              <a:rPr lang="ru-RU" sz="2800" b="1" dirty="0" smtClean="0">
                <a:solidFill>
                  <a:srgbClr val="FF0000"/>
                </a:solidFill>
              </a:rPr>
              <a:t> та </a:t>
            </a:r>
            <a:r>
              <a:rPr lang="ru-RU" sz="2800" b="1" dirty="0" err="1" smtClean="0">
                <a:solidFill>
                  <a:srgbClr val="FF0000"/>
                </a:solidFill>
              </a:rPr>
              <a:t>громадянські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війни</a:t>
            </a:r>
            <a:r>
              <a:rPr lang="ru-RU" sz="2800" b="1" dirty="0" smtClean="0">
                <a:solidFill>
                  <a:srgbClr val="FF0000"/>
                </a:solidFill>
              </a:rPr>
              <a:t>; </a:t>
            </a:r>
            <a:r>
              <a:rPr lang="ru-RU" sz="2800" b="1" dirty="0" err="1" smtClean="0">
                <a:solidFill>
                  <a:srgbClr val="FF0000"/>
                </a:solidFill>
              </a:rPr>
              <a:t>соціальна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нестабільність</a:t>
            </a:r>
            <a:r>
              <a:rPr lang="ru-RU" sz="2800" b="1" dirty="0" smtClean="0">
                <a:solidFill>
                  <a:srgbClr val="FF0000"/>
                </a:solidFill>
              </a:rPr>
              <a:t> (</a:t>
            </a:r>
            <a:r>
              <a:rPr lang="ru-RU" sz="2800" b="1" dirty="0" err="1" smtClean="0">
                <a:solidFill>
                  <a:srgbClr val="FF0000"/>
                </a:solidFill>
              </a:rPr>
              <a:t>бідність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</a:rPr>
              <a:t>неграмотність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</a:rPr>
              <a:t>недоїдання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</a:rPr>
              <a:t>дефіцит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водопостачання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</a:rPr>
              <a:t>погані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санітарні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умови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здоров’я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</a:rPr>
              <a:t>які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стосуються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err="1" smtClean="0">
                <a:solidFill>
                  <a:srgbClr val="FF0000"/>
                </a:solidFill>
              </a:rPr>
              <a:t>значної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частини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африканців</a:t>
            </a:r>
            <a:r>
              <a:rPr lang="ru-RU" sz="2800" b="1" dirty="0" smtClean="0">
                <a:solidFill>
                  <a:srgbClr val="FF0000"/>
                </a:solidFill>
              </a:rPr>
              <a:t>).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29642" cy="1071546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</a:rPr>
              <a:t>Країни</a:t>
            </a:r>
            <a:r>
              <a:rPr lang="ru-RU" sz="3200" dirty="0" smtClean="0">
                <a:solidFill>
                  <a:srgbClr val="FF0000"/>
                </a:solidFill>
              </a:rPr>
              <a:t> Африки за темпами росту ВВП, %, 2017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160444"/>
            <a:ext cx="7215238" cy="5685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297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Усі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 Африки належать до </a:t>
            </a:r>
            <a:r>
              <a:rPr lang="en-US" sz="2400" dirty="0" smtClean="0"/>
              <a:t> </a:t>
            </a:r>
            <a:r>
              <a:rPr lang="ru-RU" sz="2400" dirty="0" err="1" smtClean="0"/>
              <a:t>групи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розвиваються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проте</a:t>
            </a:r>
            <a:r>
              <a:rPr lang="ru-RU" sz="2400" dirty="0" smtClean="0"/>
              <a:t> для них </a:t>
            </a:r>
            <a:r>
              <a:rPr lang="ru-RU" sz="2400" dirty="0" err="1" smtClean="0"/>
              <a:t>характерне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значне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розшарування</a:t>
            </a:r>
            <a:r>
              <a:rPr lang="ru-RU" sz="2400" dirty="0" smtClean="0"/>
              <a:t>. </a:t>
            </a:r>
            <a:r>
              <a:rPr lang="uk-UA" sz="2400" dirty="0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чимало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відсталих</a:t>
            </a:r>
            <a:r>
              <a:rPr lang="ru-RU" sz="2400" dirty="0" smtClean="0"/>
              <a:t>  </a:t>
            </a:r>
            <a:r>
              <a:rPr lang="ru-RU" sz="2400" dirty="0" err="1" smtClean="0"/>
              <a:t>країн</a:t>
            </a:r>
            <a:r>
              <a:rPr lang="ru-RU" sz="2400" dirty="0" smtClean="0"/>
              <a:t>, в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сільськогосподарське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провідним</a:t>
            </a:r>
            <a:r>
              <a:rPr lang="ru-RU" sz="2400" dirty="0" smtClean="0"/>
              <a:t> в </a:t>
            </a:r>
            <a:r>
              <a:rPr lang="ru-RU" sz="2400" dirty="0" err="1" smtClean="0"/>
              <a:t>економіці</a:t>
            </a:r>
            <a:r>
              <a:rPr lang="ru-RU" sz="2400" dirty="0" smtClean="0"/>
              <a:t>.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частка</a:t>
            </a:r>
            <a:r>
              <a:rPr lang="ru-RU" sz="2400" dirty="0" smtClean="0"/>
              <a:t> в </a:t>
            </a:r>
            <a:r>
              <a:rPr lang="ru-RU" sz="2400" dirty="0" err="1" smtClean="0"/>
              <a:t>структу</a:t>
            </a:r>
            <a:r>
              <a:rPr lang="ru-RU" sz="2400" dirty="0" smtClean="0"/>
              <a:t>-</a:t>
            </a:r>
          </a:p>
          <a:p>
            <a:r>
              <a:rPr lang="ru-RU" sz="2400" dirty="0" err="1" smtClean="0"/>
              <a:t>рі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ВВП </a:t>
            </a:r>
            <a:r>
              <a:rPr lang="ru-RU" sz="2400" dirty="0" err="1" smtClean="0"/>
              <a:t>дуже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висока</a:t>
            </a:r>
            <a:r>
              <a:rPr lang="ru-RU" sz="2400" dirty="0" smtClean="0"/>
              <a:t> – </a:t>
            </a:r>
            <a:r>
              <a:rPr lang="ru-RU" sz="2400" dirty="0" err="1" smtClean="0"/>
              <a:t>понад</a:t>
            </a:r>
            <a:r>
              <a:rPr lang="ru-RU" sz="2400" dirty="0" smtClean="0"/>
              <a:t> 60 % (</a:t>
            </a:r>
            <a:r>
              <a:rPr lang="ru-RU" sz="2400" i="1" dirty="0" err="1" smtClean="0"/>
              <a:t>Сомалі,Камерун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Еритрея</a:t>
            </a:r>
            <a:r>
              <a:rPr lang="ru-RU" sz="2400" i="1" dirty="0" smtClean="0"/>
              <a:t> та </a:t>
            </a:r>
            <a:r>
              <a:rPr lang="ru-RU" sz="2400" i="1" dirty="0" err="1" smtClean="0"/>
              <a:t>ін</a:t>
            </a:r>
            <a:r>
              <a:rPr lang="ru-RU" sz="2400" i="1" dirty="0" smtClean="0"/>
              <a:t>.), </a:t>
            </a:r>
            <a:r>
              <a:rPr lang="ru-RU" sz="2400" i="1" dirty="0" err="1" smtClean="0"/>
              <a:t>ще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вищою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є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частка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</a:t>
            </a:r>
            <a:r>
              <a:rPr lang="ru-RU" sz="2400" dirty="0" err="1" smtClean="0"/>
              <a:t>айнятих</a:t>
            </a:r>
            <a:r>
              <a:rPr lang="ru-RU" sz="2400" dirty="0" smtClean="0"/>
              <a:t> в аграрному </a:t>
            </a:r>
            <a:r>
              <a:rPr lang="ru-RU" sz="2400" dirty="0" err="1" smtClean="0"/>
              <a:t>секторі</a:t>
            </a:r>
            <a:r>
              <a:rPr lang="ru-RU" sz="2400" dirty="0" smtClean="0"/>
              <a:t> – </a:t>
            </a:r>
            <a:r>
              <a:rPr lang="ru-RU" sz="2400" dirty="0" err="1" smtClean="0"/>
              <a:t>понад</a:t>
            </a:r>
            <a:r>
              <a:rPr lang="ru-RU" sz="2400" dirty="0" smtClean="0"/>
              <a:t> 70 %(</a:t>
            </a:r>
            <a:r>
              <a:rPr lang="ru-RU" sz="2400" i="1" dirty="0" err="1" smtClean="0"/>
              <a:t>Нігер</a:t>
            </a:r>
            <a:r>
              <a:rPr lang="ru-RU" sz="2400" i="1" dirty="0" smtClean="0"/>
              <a:t>, Судан, </a:t>
            </a:r>
            <a:r>
              <a:rPr lang="ru-RU" sz="2400" i="1" dirty="0" err="1" smtClean="0"/>
              <a:t>Малі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Ефіопія</a:t>
            </a:r>
            <a:r>
              <a:rPr lang="ru-RU" sz="2400" i="1" dirty="0" smtClean="0"/>
              <a:t>)</a:t>
            </a:r>
          </a:p>
          <a:p>
            <a:endParaRPr lang="en-US" sz="2400" i="1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Роль Африки у </a:t>
            </a:r>
            <a:r>
              <a:rPr lang="ru-RU" sz="2800" b="1" dirty="0" err="1" smtClean="0">
                <a:solidFill>
                  <a:srgbClr val="FF0000"/>
                </a:solidFill>
              </a:rPr>
              <a:t>міжнародному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</a:rPr>
              <a:t>п</a:t>
            </a:r>
            <a:r>
              <a:rPr lang="ru-RU" sz="2800" b="1" dirty="0" err="1" smtClean="0">
                <a:solidFill>
                  <a:srgbClr val="FF0000"/>
                </a:solidFill>
              </a:rPr>
              <a:t>оділі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праці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протягом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віків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змінювалася</a:t>
            </a:r>
            <a:r>
              <a:rPr lang="ru-RU" sz="2800" b="1" dirty="0" smtClean="0">
                <a:solidFill>
                  <a:srgbClr val="FF0000"/>
                </a:solidFill>
              </a:rPr>
              <a:t> мало. </a:t>
            </a:r>
            <a:r>
              <a:rPr lang="ru-RU" sz="2800" b="1" dirty="0" err="1" smtClean="0">
                <a:solidFill>
                  <a:srgbClr val="FF0000"/>
                </a:solidFill>
              </a:rPr>
              <a:t>Регіон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був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залишається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аграрно-сировинною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периферією</a:t>
            </a:r>
            <a:r>
              <a:rPr lang="ru-RU" sz="2800" b="1" dirty="0" smtClean="0">
                <a:solidFill>
                  <a:srgbClr val="FF0000"/>
                </a:solidFill>
              </a:rPr>
              <a:t> світового </a:t>
            </a:r>
            <a:r>
              <a:rPr lang="ru-RU" sz="2800" b="1" dirty="0" err="1" smtClean="0">
                <a:solidFill>
                  <a:srgbClr val="FF0000"/>
                </a:solidFill>
              </a:rPr>
              <a:t>господарства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</a:rPr>
              <a:t>постачальником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продукції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тропічного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рослинництва</a:t>
            </a:r>
            <a:r>
              <a:rPr lang="ru-RU" sz="2800" b="1" dirty="0" smtClean="0">
                <a:solidFill>
                  <a:srgbClr val="FF0000"/>
                </a:solidFill>
              </a:rPr>
              <a:t> та </a:t>
            </a:r>
            <a:r>
              <a:rPr lang="ru-RU" sz="2800" b="1" dirty="0" err="1" smtClean="0">
                <a:solidFill>
                  <a:srgbClr val="FF0000"/>
                </a:solidFill>
              </a:rPr>
              <a:t>мінеральної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сировини</a:t>
            </a:r>
            <a:r>
              <a:rPr lang="ru-RU" sz="2800" b="1" dirty="0" smtClean="0">
                <a:solidFill>
                  <a:srgbClr val="FF0000"/>
                </a:solidFill>
              </a:rPr>
              <a:t> на </a:t>
            </a:r>
            <a:r>
              <a:rPr lang="ru-RU" sz="2800" b="1" dirty="0" err="1" smtClean="0">
                <a:solidFill>
                  <a:srgbClr val="FF0000"/>
                </a:solidFill>
              </a:rPr>
              <a:t>світовий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ринок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</a:p>
          <a:p>
            <a:endParaRPr lang="ru-RU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913</Words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ОСОБЛИВОСТІ ГОСПОДАРСТВА АФРИКИ</vt:lpstr>
      <vt:lpstr>План уроку</vt:lpstr>
      <vt:lpstr>Слайд 3</vt:lpstr>
      <vt:lpstr>Найбільші економіки Африки за ВВП (ПКС), млрд дол. США (за даними МВФ), 2017 р</vt:lpstr>
      <vt:lpstr>Лісове господарство</vt:lpstr>
      <vt:lpstr>Найбагатші країни Африк за їх ВВП (ПКС) на душу населения, дол. США (за даними МВФ), 2017</vt:lpstr>
      <vt:lpstr>Слайд 7</vt:lpstr>
      <vt:lpstr>Країни Африки за темпами росту ВВП, %, 2017</vt:lpstr>
      <vt:lpstr>Слайд 9</vt:lpstr>
      <vt:lpstr>Сільське господарство</vt:lpstr>
      <vt:lpstr>Слайд 11</vt:lpstr>
      <vt:lpstr>Видобувна промисловість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15</cp:revision>
  <dcterms:modified xsi:type="dcterms:W3CDTF">2020-09-16T09:28:04Z</dcterms:modified>
</cp:coreProperties>
</file>