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Вторинний і третинний сектор економіки Африки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948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ВТОРИННИЙ СЕКТОР. </a:t>
            </a:r>
          </a:p>
          <a:p>
            <a:r>
              <a:rPr lang="ru-RU" sz="2400" b="1" dirty="0" smtClean="0"/>
              <a:t>Африка добре </a:t>
            </a:r>
            <a:r>
              <a:rPr lang="ru-RU" sz="2400" b="1" dirty="0" err="1" smtClean="0"/>
              <a:t>забезпечена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мінеральними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геотерм</a:t>
            </a:r>
            <a:r>
              <a:rPr lang="ru-RU" sz="2400" dirty="0" err="1" smtClean="0"/>
              <a:t>альними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сонячними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гідроресурсами</a:t>
            </a:r>
            <a:r>
              <a:rPr lang="ru-RU" sz="2400" dirty="0" smtClean="0"/>
              <a:t> для </a:t>
            </a:r>
            <a:r>
              <a:rPr lang="ru-RU" sz="2400" b="1" dirty="0" err="1" smtClean="0"/>
              <a:t>електроенергетики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Проте</a:t>
            </a:r>
            <a:r>
              <a:rPr lang="ru-RU" sz="2400" b="1" dirty="0" smtClean="0"/>
              <a:t> ч</a:t>
            </a:r>
            <a:r>
              <a:rPr lang="ru-RU" sz="2400" dirty="0" smtClean="0"/>
              <a:t>ерез </a:t>
            </a:r>
            <a:r>
              <a:rPr lang="ru-RU" sz="2400" dirty="0" err="1" smtClean="0"/>
              <a:t>недостатність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потенціал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мало. </a:t>
            </a:r>
            <a:r>
              <a:rPr lang="ru-RU" sz="2400" b="1" dirty="0" err="1" smtClean="0">
                <a:solidFill>
                  <a:srgbClr val="FF0000"/>
                </a:solidFill>
              </a:rPr>
              <a:t>Чорна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і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кольорова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металургія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розвиваються</a:t>
            </a:r>
            <a:r>
              <a:rPr lang="ru-RU" sz="2400" b="1" dirty="0" smtClean="0">
                <a:solidFill>
                  <a:srgbClr val="FF0000"/>
                </a:solidFill>
              </a:rPr>
              <a:t> в </a:t>
            </a:r>
            <a:r>
              <a:rPr lang="ru-RU" sz="2400" b="1" i="1" dirty="0" smtClean="0">
                <a:solidFill>
                  <a:srgbClr val="FF0000"/>
                </a:solidFill>
              </a:rPr>
              <a:t>ПАР на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базі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переробленя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різном</a:t>
            </a:r>
            <a:r>
              <a:rPr lang="ru-RU" sz="2400" dirty="0" err="1" smtClean="0">
                <a:solidFill>
                  <a:srgbClr val="FF0000"/>
                </a:solidFill>
              </a:rPr>
              <a:t>анітної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рудної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сировини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Вітватерсранду</a:t>
            </a:r>
            <a:r>
              <a:rPr lang="ru-RU" sz="2400" i="1" dirty="0" smtClean="0">
                <a:solidFill>
                  <a:srgbClr val="FF0000"/>
                </a:solidFill>
              </a:rPr>
              <a:t> (великий </a:t>
            </a:r>
            <a:r>
              <a:rPr lang="ru-RU" sz="2400" i="1" dirty="0" err="1" smtClean="0">
                <a:solidFill>
                  <a:srgbClr val="FF0000"/>
                </a:solidFill>
              </a:rPr>
              <a:t>промисловий</a:t>
            </a:r>
            <a:r>
              <a:rPr lang="ru-RU" sz="2400" i="1" dirty="0" smtClean="0">
                <a:solidFill>
                  <a:srgbClr val="FF0000"/>
                </a:solidFill>
              </a:rPr>
              <a:t> центр -</a:t>
            </a:r>
            <a:r>
              <a:rPr lang="ru-RU" sz="2400" i="1" dirty="0" err="1" smtClean="0">
                <a:solidFill>
                  <a:srgbClr val="FF0000"/>
                </a:solidFill>
              </a:rPr>
              <a:t>Преторія</a:t>
            </a:r>
            <a:r>
              <a:rPr lang="ru-RU" sz="2400" i="1" dirty="0" smtClean="0">
                <a:solidFill>
                  <a:srgbClr val="FF0000"/>
                </a:solidFill>
              </a:rPr>
              <a:t>)</a:t>
            </a:r>
            <a:r>
              <a:rPr lang="ru-RU" sz="2400" i="1" dirty="0" smtClean="0"/>
              <a:t>. </a:t>
            </a:r>
            <a:r>
              <a:rPr lang="ru-RU" sz="2400" i="1" dirty="0" smtClean="0">
                <a:solidFill>
                  <a:srgbClr val="FF0000"/>
                </a:solidFill>
              </a:rPr>
              <a:t>ДР Конго та </a:t>
            </a:r>
            <a:r>
              <a:rPr lang="ru-RU" sz="2400" i="1" dirty="0" err="1" smtClean="0">
                <a:solidFill>
                  <a:srgbClr val="FF0000"/>
                </a:solidFill>
              </a:rPr>
              <a:t>Замбія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спеціалізуються</a:t>
            </a:r>
            <a:r>
              <a:rPr lang="ru-RU" sz="2400" i="1" dirty="0" smtClean="0">
                <a:solidFill>
                  <a:srgbClr val="FF0000"/>
                </a:solidFill>
              </a:rPr>
              <a:t> на </a:t>
            </a:r>
            <a:r>
              <a:rPr lang="ru-RU" sz="2400" i="1" dirty="0" err="1" smtClean="0">
                <a:solidFill>
                  <a:srgbClr val="FF0000"/>
                </a:solidFill>
              </a:rPr>
              <a:t>виплавці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міді</a:t>
            </a:r>
            <a:r>
              <a:rPr lang="ru-RU" sz="2400" i="1" dirty="0" smtClean="0">
                <a:solidFill>
                  <a:srgbClr val="FF0000"/>
                </a:solidFill>
              </a:rPr>
              <a:t>, коб</a:t>
            </a:r>
            <a:r>
              <a:rPr lang="ru-RU" sz="2400" dirty="0" smtClean="0">
                <a:solidFill>
                  <a:srgbClr val="FF0000"/>
                </a:solidFill>
              </a:rPr>
              <a:t>альту, цинку, </a:t>
            </a:r>
            <a:r>
              <a:rPr lang="ru-RU" sz="2400" dirty="0" err="1" smtClean="0">
                <a:solidFill>
                  <a:srgbClr val="FF0000"/>
                </a:solidFill>
              </a:rPr>
              <a:t>свинцю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</a:rPr>
              <a:t>центри</a:t>
            </a:r>
            <a:r>
              <a:rPr lang="ru-RU" sz="2400" dirty="0" smtClean="0">
                <a:solidFill>
                  <a:srgbClr val="FF0000"/>
                </a:solidFill>
              </a:rPr>
              <a:t> – </a:t>
            </a:r>
            <a:r>
              <a:rPr lang="ru-RU" sz="2400" i="1" dirty="0" err="1" smtClean="0">
                <a:solidFill>
                  <a:srgbClr val="FF0000"/>
                </a:solidFill>
              </a:rPr>
              <a:t>Ндолі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Лубумбаші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Лікасі</a:t>
            </a:r>
            <a:r>
              <a:rPr lang="ru-RU" sz="2400" i="1" dirty="0" smtClean="0">
                <a:solidFill>
                  <a:srgbClr val="FF0000"/>
                </a:solidFill>
              </a:rPr>
              <a:t>).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Машинобуд</a:t>
            </a:r>
            <a:r>
              <a:rPr lang="ru-RU" sz="2400" b="1" dirty="0" err="1" smtClean="0">
                <a:solidFill>
                  <a:srgbClr val="FF0000"/>
                </a:solidFill>
              </a:rPr>
              <a:t>ування</a:t>
            </a:r>
            <a:r>
              <a:rPr lang="ru-RU" sz="2400" b="1" dirty="0" smtClean="0">
                <a:solidFill>
                  <a:srgbClr val="FF0000"/>
                </a:solidFill>
              </a:rPr>
              <a:t> представлено </a:t>
            </a:r>
            <a:r>
              <a:rPr lang="ru-RU" sz="2400" b="1" dirty="0" err="1" smtClean="0">
                <a:solidFill>
                  <a:srgbClr val="FF0000"/>
                </a:solidFill>
              </a:rPr>
              <a:t>складальними</a:t>
            </a:r>
            <a:r>
              <a:rPr lang="ru-RU" sz="2400" b="1" dirty="0" smtClean="0">
                <a:solidFill>
                  <a:srgbClr val="FF0000"/>
                </a:solidFill>
              </a:rPr>
              <a:t> заводами в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Алжирі</a:t>
            </a:r>
            <a:r>
              <a:rPr lang="ru-RU" sz="2400" b="1" i="1" dirty="0" smtClean="0">
                <a:solidFill>
                  <a:srgbClr val="FF0000"/>
                </a:solidFill>
              </a:rPr>
              <a:t> (центр – Алжир),М</a:t>
            </a:r>
            <a:r>
              <a:rPr lang="ru-RU" sz="2400" i="1" dirty="0" smtClean="0">
                <a:solidFill>
                  <a:srgbClr val="FF0000"/>
                </a:solidFill>
              </a:rPr>
              <a:t>арокко (Касабланка), </a:t>
            </a:r>
            <a:r>
              <a:rPr lang="ru-RU" sz="2400" i="1" dirty="0" err="1" smtClean="0">
                <a:solidFill>
                  <a:srgbClr val="FF0000"/>
                </a:solidFill>
              </a:rPr>
              <a:t>Нігерії</a:t>
            </a:r>
            <a:r>
              <a:rPr lang="ru-RU" sz="2400" i="1" dirty="0" smtClean="0">
                <a:solidFill>
                  <a:srgbClr val="FF0000"/>
                </a:solidFill>
              </a:rPr>
              <a:t> (Лагос). У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хімічній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промисловості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світове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err="1" smtClean="0">
                <a:solidFill>
                  <a:srgbClr val="FF0000"/>
                </a:solidFill>
              </a:rPr>
              <a:t>начення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мають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нафтоперероблення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i="1" dirty="0" err="1" smtClean="0">
                <a:solidFill>
                  <a:srgbClr val="FF0000"/>
                </a:solidFill>
              </a:rPr>
              <a:t>Алжирі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й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Лівії</a:t>
            </a:r>
            <a:r>
              <a:rPr lang="ru-RU" sz="2400" i="1" dirty="0" smtClean="0">
                <a:solidFill>
                  <a:srgbClr val="FF0000"/>
                </a:solidFill>
              </a:rPr>
              <a:t> та </a:t>
            </a:r>
            <a:r>
              <a:rPr lang="ru-RU" sz="2400" i="1" dirty="0" err="1" smtClean="0">
                <a:solidFill>
                  <a:srgbClr val="FF0000"/>
                </a:solidFill>
              </a:rPr>
              <a:t>виробництво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мін</a:t>
            </a:r>
            <a:r>
              <a:rPr lang="ru-RU" sz="2400" dirty="0" err="1" smtClean="0">
                <a:solidFill>
                  <a:srgbClr val="FF0000"/>
                </a:solidFill>
              </a:rPr>
              <a:t>еральних</a:t>
            </a:r>
            <a:r>
              <a:rPr lang="ru-RU" sz="2400" dirty="0" smtClean="0">
                <a:solidFill>
                  <a:srgbClr val="FF0000"/>
                </a:solidFill>
              </a:rPr>
              <a:t> добрив у </a:t>
            </a:r>
            <a:r>
              <a:rPr lang="ru-RU" sz="2400" i="1" dirty="0" smtClean="0">
                <a:solidFill>
                  <a:srgbClr val="FF0000"/>
                </a:solidFill>
              </a:rPr>
              <a:t>Марокко.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Текстильне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виробництво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Єгипту</a:t>
            </a:r>
            <a:r>
              <a:rPr lang="ru-RU" sz="2400" b="1" i="1" dirty="0" smtClean="0">
                <a:solidFill>
                  <a:srgbClr val="FF0000"/>
                </a:solidFill>
              </a:rPr>
              <a:t> (центр –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М</a:t>
            </a:r>
            <a:r>
              <a:rPr lang="ru-RU" sz="2400" i="1" dirty="0" err="1" smtClean="0">
                <a:solidFill>
                  <a:srgbClr val="FF0000"/>
                </a:solidFill>
              </a:rPr>
              <a:t>ахалла-ель-Кубра</a:t>
            </a:r>
            <a:r>
              <a:rPr lang="ru-RU" sz="2400" i="1" dirty="0" smtClean="0">
                <a:solidFill>
                  <a:srgbClr val="FF0000"/>
                </a:solidFill>
              </a:rPr>
              <a:t>) </a:t>
            </a:r>
            <a:r>
              <a:rPr lang="ru-RU" sz="2400" i="1" dirty="0" err="1" smtClean="0">
                <a:solidFill>
                  <a:srgbClr val="FF0000"/>
                </a:solidFill>
              </a:rPr>
              <a:t>задовольняє</a:t>
            </a:r>
            <a:r>
              <a:rPr lang="ru-RU" sz="2400" i="1" dirty="0" smtClean="0">
                <a:solidFill>
                  <a:srgbClr val="FF0000"/>
                </a:solidFill>
              </a:rPr>
              <a:t> потреби </a:t>
            </a:r>
            <a:r>
              <a:rPr lang="ru-RU" sz="2400" i="1" dirty="0" err="1" smtClean="0">
                <a:solidFill>
                  <a:srgbClr val="FF0000"/>
                </a:solidFill>
              </a:rPr>
              <a:t>більшості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країн</a:t>
            </a:r>
            <a:r>
              <a:rPr lang="ru-RU" sz="2400" i="1" dirty="0" smtClean="0">
                <a:solidFill>
                  <a:srgbClr val="FF0000"/>
                </a:solidFill>
              </a:rPr>
              <a:t> Африки у ткан</a:t>
            </a:r>
            <a:r>
              <a:rPr lang="ru-RU" sz="2400" dirty="0" smtClean="0">
                <a:solidFill>
                  <a:srgbClr val="FF0000"/>
                </a:solidFill>
              </a:rPr>
              <a:t>инах. У </a:t>
            </a:r>
            <a:r>
              <a:rPr lang="ru-RU" sz="2400" i="1" dirty="0" err="1" smtClean="0">
                <a:solidFill>
                  <a:srgbClr val="FF0000"/>
                </a:solidFill>
              </a:rPr>
              <a:t>Кенії</a:t>
            </a:r>
            <a:r>
              <a:rPr lang="ru-RU" sz="2400" i="1" dirty="0" smtClean="0">
                <a:solidFill>
                  <a:srgbClr val="FF0000"/>
                </a:solidFill>
              </a:rPr>
              <a:t> створено </a:t>
            </a:r>
            <a:r>
              <a:rPr lang="ru-RU" sz="2400" i="1" dirty="0" err="1" smtClean="0">
                <a:solidFill>
                  <a:srgbClr val="FF0000"/>
                </a:solidFill>
              </a:rPr>
              <a:t>конкурентноспроможне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виробництво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молочних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</a:t>
            </a:r>
            <a:r>
              <a:rPr lang="ru-RU" sz="2400" b="1" dirty="0" err="1" smtClean="0">
                <a:solidFill>
                  <a:srgbClr val="FF0000"/>
                </a:solidFill>
              </a:rPr>
              <a:t>родуктів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ru-RU" b="1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економічній</a:t>
            </a:r>
            <a:r>
              <a:rPr lang="ru-RU" dirty="0" smtClean="0"/>
              <a:t> </a:t>
            </a:r>
            <a:r>
              <a:rPr lang="ru-RU" dirty="0" err="1" smtClean="0"/>
              <a:t>карті</a:t>
            </a:r>
            <a:r>
              <a:rPr lang="ru-RU" dirty="0" smtClean="0"/>
              <a:t> Африки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осередки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endParaRPr lang="ru-RU" dirty="0" smtClean="0"/>
          </a:p>
          <a:p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розміщено</a:t>
            </a:r>
            <a:r>
              <a:rPr lang="ru-RU" dirty="0" smtClean="0"/>
              <a:t> у </a:t>
            </a:r>
            <a:r>
              <a:rPr lang="ru-RU" dirty="0" err="1" smtClean="0"/>
              <a:t>столицях</a:t>
            </a:r>
            <a:r>
              <a:rPr lang="ru-RU" dirty="0" smtClean="0"/>
              <a:t> та великих </a:t>
            </a:r>
            <a:r>
              <a:rPr lang="ru-RU" dirty="0" err="1" smtClean="0"/>
              <a:t>мі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стах</a:t>
            </a:r>
            <a:r>
              <a:rPr lang="ru-RU" dirty="0" smtClean="0"/>
              <a:t> на </a:t>
            </a:r>
            <a:r>
              <a:rPr lang="ru-RU" dirty="0" err="1" smtClean="0"/>
              <a:t>узбережжях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формуванню</a:t>
            </a:r>
            <a:r>
              <a:rPr lang="ru-RU" dirty="0" smtClean="0"/>
              <a:t> </a:t>
            </a:r>
            <a:r>
              <a:rPr lang="ru-RU" dirty="0" err="1" smtClean="0"/>
              <a:t>портово-промислових</a:t>
            </a:r>
            <a:r>
              <a:rPr lang="ru-RU" dirty="0" smtClean="0"/>
              <a:t> </a:t>
            </a:r>
            <a:r>
              <a:rPr lang="ru-RU" dirty="0" err="1" smtClean="0"/>
              <a:t>комп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лексів</a:t>
            </a:r>
            <a:r>
              <a:rPr lang="ru-RU" dirty="0" smtClean="0"/>
              <a:t>, </a:t>
            </a:r>
            <a:r>
              <a:rPr lang="ru-RU" dirty="0" err="1" smtClean="0"/>
              <a:t>найбільшими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i="1" dirty="0" err="1" smtClean="0"/>
              <a:t>Александрія</a:t>
            </a:r>
            <a:r>
              <a:rPr lang="ru-RU" i="1" dirty="0" smtClean="0"/>
              <a:t> (</a:t>
            </a:r>
            <a:r>
              <a:rPr lang="ru-RU" i="1" dirty="0" err="1" smtClean="0"/>
              <a:t>Єгипет</a:t>
            </a:r>
            <a:r>
              <a:rPr lang="ru-RU" i="1" dirty="0" smtClean="0"/>
              <a:t>), Касабланка (Марок-</a:t>
            </a:r>
          </a:p>
          <a:p>
            <a:r>
              <a:rPr lang="ru-RU" dirty="0" smtClean="0"/>
              <a:t>ко), </a:t>
            </a:r>
            <a:r>
              <a:rPr lang="ru-RU" i="1" dirty="0" err="1" smtClean="0"/>
              <a:t>Форкадос</a:t>
            </a:r>
            <a:r>
              <a:rPr lang="ru-RU" i="1" dirty="0" smtClean="0"/>
              <a:t> – </a:t>
            </a:r>
            <a:r>
              <a:rPr lang="ru-RU" i="1" dirty="0" err="1" smtClean="0"/>
              <a:t>Порт-Харкорт</a:t>
            </a:r>
            <a:r>
              <a:rPr lang="ru-RU" i="1" dirty="0" smtClean="0"/>
              <a:t> (</a:t>
            </a:r>
            <a:r>
              <a:rPr lang="ru-RU" i="1" dirty="0" err="1" smtClean="0"/>
              <a:t>Нігерія</a:t>
            </a:r>
            <a:r>
              <a:rPr lang="ru-RU" i="1" dirty="0" smtClean="0"/>
              <a:t>), Дурбан – </a:t>
            </a:r>
            <a:r>
              <a:rPr lang="ru-RU" i="1" dirty="0" err="1" smtClean="0"/>
              <a:t>Ричардс-Бей</a:t>
            </a:r>
            <a:r>
              <a:rPr lang="ru-RU" i="1" dirty="0" smtClean="0"/>
              <a:t> (ПАР).</a:t>
            </a:r>
          </a:p>
          <a:p>
            <a:r>
              <a:rPr lang="ru-RU" dirty="0" smtClean="0"/>
              <a:t>Там </a:t>
            </a:r>
            <a:r>
              <a:rPr lang="ru-RU" dirty="0" err="1" smtClean="0"/>
              <a:t>розміщуються</a:t>
            </a:r>
            <a:r>
              <a:rPr lang="ru-RU" dirty="0" smtClean="0"/>
              <a:t> </a:t>
            </a:r>
            <a:r>
              <a:rPr lang="ru-RU" dirty="0" err="1" smtClean="0"/>
              <a:t>нафтопереробні</a:t>
            </a:r>
            <a:r>
              <a:rPr lang="ru-RU" dirty="0" smtClean="0"/>
              <a:t>, </a:t>
            </a:r>
            <a:r>
              <a:rPr lang="ru-RU" dirty="0" err="1" smtClean="0"/>
              <a:t>металообробні</a:t>
            </a:r>
            <a:r>
              <a:rPr lang="ru-RU" dirty="0" smtClean="0"/>
              <a:t>, </a:t>
            </a:r>
            <a:r>
              <a:rPr lang="ru-RU" dirty="0" err="1" smtClean="0"/>
              <a:t>складальні</a:t>
            </a:r>
            <a:r>
              <a:rPr lang="ru-RU" dirty="0" smtClean="0"/>
              <a:t> </a:t>
            </a:r>
            <a:r>
              <a:rPr lang="ru-RU" dirty="0" err="1" smtClean="0"/>
              <a:t>машинобу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дівні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текстильні</a:t>
            </a:r>
            <a:r>
              <a:rPr lang="ru-RU" dirty="0" smtClean="0"/>
              <a:t> та </a:t>
            </a:r>
            <a:r>
              <a:rPr lang="ru-RU" dirty="0" err="1" smtClean="0"/>
              <a:t>швейні</a:t>
            </a:r>
            <a:r>
              <a:rPr lang="ru-RU" dirty="0" smtClean="0"/>
              <a:t> фабрики,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endParaRPr lang="ru-RU" dirty="0" smtClean="0"/>
          </a:p>
          <a:p>
            <a:r>
              <a:rPr lang="ru-RU" dirty="0" err="1" smtClean="0"/>
              <a:t>продуктів</a:t>
            </a:r>
            <a:r>
              <a:rPr lang="ru-RU" dirty="0" smtClean="0"/>
              <a:t>. </a:t>
            </a:r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центри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утворилися</a:t>
            </a:r>
            <a:r>
              <a:rPr lang="ru-RU" dirty="0" smtClean="0"/>
              <a:t> у </a:t>
            </a:r>
            <a:r>
              <a:rPr lang="ru-RU" dirty="0" err="1" smtClean="0"/>
              <a:t>країнах</a:t>
            </a:r>
            <a:endParaRPr lang="ru-RU" dirty="0" smtClean="0"/>
          </a:p>
          <a:p>
            <a:r>
              <a:rPr lang="ru-RU" dirty="0" err="1" smtClean="0"/>
              <a:t>Північної</a:t>
            </a:r>
            <a:r>
              <a:rPr lang="ru-RU" dirty="0" smtClean="0"/>
              <a:t> Африки, на </a:t>
            </a:r>
            <a:r>
              <a:rPr lang="ru-RU" dirty="0" err="1" smtClean="0"/>
              <a:t>узбережжі</a:t>
            </a:r>
            <a:r>
              <a:rPr lang="ru-RU" dirty="0" smtClean="0"/>
              <a:t> у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столицях</a:t>
            </a:r>
            <a:r>
              <a:rPr lang="ru-RU" dirty="0" smtClean="0"/>
              <a:t> – </a:t>
            </a:r>
            <a:r>
              <a:rPr lang="ru-RU" i="1" dirty="0" err="1" smtClean="0"/>
              <a:t>Каїрі</a:t>
            </a:r>
            <a:r>
              <a:rPr lang="ru-RU" i="1" dirty="0" smtClean="0"/>
              <a:t>, </a:t>
            </a:r>
            <a:r>
              <a:rPr lang="ru-RU" i="1" dirty="0" err="1" smtClean="0"/>
              <a:t>Рабаті</a:t>
            </a:r>
            <a:r>
              <a:rPr lang="ru-RU" i="1" dirty="0" smtClean="0"/>
              <a:t>, </a:t>
            </a:r>
            <a:r>
              <a:rPr lang="ru-RU" i="1" dirty="0" err="1" smtClean="0"/>
              <a:t>Алжи</a:t>
            </a:r>
            <a:r>
              <a:rPr lang="ru-RU" i="1" dirty="0" smtClean="0"/>
              <a:t>-</a:t>
            </a:r>
          </a:p>
          <a:p>
            <a:r>
              <a:rPr lang="ru-RU" i="1" dirty="0" err="1" smtClean="0"/>
              <a:t>рі</a:t>
            </a:r>
            <a:r>
              <a:rPr lang="ru-RU" i="1" dirty="0" smtClean="0"/>
              <a:t>, </a:t>
            </a:r>
            <a:r>
              <a:rPr lang="ru-RU" i="1" dirty="0" err="1" smtClean="0"/>
              <a:t>Тунісі</a:t>
            </a:r>
            <a:r>
              <a:rPr lang="ru-RU" i="1" dirty="0" smtClean="0"/>
              <a:t>, </a:t>
            </a:r>
            <a:r>
              <a:rPr lang="ru-RU" i="1" dirty="0" err="1" smtClean="0"/>
              <a:t>Триполі</a:t>
            </a:r>
            <a:r>
              <a:rPr lang="ru-RU" i="1" dirty="0" smtClean="0"/>
              <a:t>. </a:t>
            </a:r>
            <a:r>
              <a:rPr lang="ru-RU" i="1" dirty="0" err="1" smtClean="0"/>
              <a:t>Найбільш</a:t>
            </a:r>
            <a:r>
              <a:rPr lang="ru-RU" i="1" dirty="0" smtClean="0"/>
              <a:t> </a:t>
            </a:r>
            <a:r>
              <a:rPr lang="ru-RU" i="1" dirty="0" err="1" smtClean="0"/>
              <a:t>потужні</a:t>
            </a:r>
            <a:r>
              <a:rPr lang="ru-RU" i="1" dirty="0" smtClean="0"/>
              <a:t> </a:t>
            </a:r>
            <a:r>
              <a:rPr lang="ru-RU" i="1" dirty="0" err="1" smtClean="0"/>
              <a:t>промислові</a:t>
            </a:r>
            <a:r>
              <a:rPr lang="ru-RU" i="1" dirty="0" smtClean="0"/>
              <a:t> </a:t>
            </a:r>
            <a:r>
              <a:rPr lang="ru-RU" i="1" dirty="0" err="1" smtClean="0"/>
              <a:t>центри</a:t>
            </a:r>
            <a:r>
              <a:rPr lang="ru-RU" i="1" dirty="0" smtClean="0"/>
              <a:t> у ПАР – </a:t>
            </a:r>
            <a:r>
              <a:rPr lang="ru-RU" i="1" dirty="0" err="1" smtClean="0"/>
              <a:t>Йоган</a:t>
            </a:r>
            <a:r>
              <a:rPr lang="ru-RU" i="1" dirty="0" smtClean="0"/>
              <a:t>-</a:t>
            </a:r>
          </a:p>
          <a:p>
            <a:r>
              <a:rPr lang="ru-RU" i="1" dirty="0" err="1" smtClean="0"/>
              <a:t>несбург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Кейптаун – </a:t>
            </a:r>
            <a:r>
              <a:rPr lang="ru-RU" i="1" dirty="0" err="1" smtClean="0"/>
              <a:t>мають</a:t>
            </a:r>
            <a:r>
              <a:rPr lang="ru-RU" i="1" dirty="0" smtClean="0"/>
              <a:t> </a:t>
            </a:r>
            <a:r>
              <a:rPr lang="ru-RU" i="1" dirty="0" err="1" smtClean="0"/>
              <a:t>різноманітну</a:t>
            </a:r>
            <a:r>
              <a:rPr lang="ru-RU" i="1" dirty="0" smtClean="0"/>
              <a:t> </a:t>
            </a:r>
            <a:r>
              <a:rPr lang="ru-RU" i="1" dirty="0" err="1" smtClean="0"/>
              <a:t>виробничу</a:t>
            </a:r>
            <a:r>
              <a:rPr lang="ru-RU" i="1" dirty="0" smtClean="0"/>
              <a:t> </a:t>
            </a:r>
            <a:r>
              <a:rPr lang="ru-RU" i="1" dirty="0" err="1" smtClean="0"/>
              <a:t>спеціалізацію</a:t>
            </a:r>
            <a:r>
              <a:rPr lang="ru-RU" i="1" dirty="0" smtClean="0"/>
              <a:t>.</a:t>
            </a:r>
          </a:p>
          <a:p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центри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у межах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індустріально</a:t>
            </a:r>
            <a:endParaRPr lang="ru-RU" dirty="0" smtClean="0"/>
          </a:p>
          <a:p>
            <a:r>
              <a:rPr lang="ru-RU" dirty="0" err="1" smtClean="0"/>
              <a:t>освоєних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. У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ареали</a:t>
            </a:r>
            <a:r>
              <a:rPr lang="ru-RU" dirty="0" smtClean="0"/>
              <a:t> старого </a:t>
            </a:r>
            <a:r>
              <a:rPr lang="ru-RU" dirty="0" err="1" smtClean="0"/>
              <a:t>освоєн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ня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роль «</a:t>
            </a:r>
            <a:r>
              <a:rPr lang="ru-RU" dirty="0" err="1" smtClean="0"/>
              <a:t>магнітів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притягують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89"/>
            <a:ext cx="892971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</a:t>
            </a:r>
            <a:r>
              <a:rPr lang="ru-RU" sz="2400" dirty="0" err="1" smtClean="0"/>
              <a:t>економічній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карті</a:t>
            </a:r>
            <a:r>
              <a:rPr lang="ru-RU" sz="2400" dirty="0" smtClean="0"/>
              <a:t> Африки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осередки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промислового</a:t>
            </a:r>
            <a:r>
              <a:rPr lang="en-US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. </a:t>
            </a:r>
            <a:r>
              <a:rPr lang="ru-RU" sz="2400" b="1" dirty="0" err="1" smtClean="0">
                <a:solidFill>
                  <a:srgbClr val="FF0000"/>
                </a:solidFill>
              </a:rPr>
              <a:t>Більшість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підприємств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розміщено</a:t>
            </a:r>
            <a:r>
              <a:rPr lang="ru-RU" sz="2400" b="1" dirty="0" smtClean="0">
                <a:solidFill>
                  <a:srgbClr val="FF0000"/>
                </a:solidFill>
              </a:rPr>
              <a:t> у </a:t>
            </a:r>
            <a:r>
              <a:rPr lang="ru-RU" sz="2400" b="1" dirty="0" err="1" smtClean="0">
                <a:solidFill>
                  <a:srgbClr val="FF0000"/>
                </a:solidFill>
              </a:rPr>
              <a:t>столицях</a:t>
            </a:r>
            <a:r>
              <a:rPr lang="ru-RU" sz="2400" b="1" dirty="0" smtClean="0">
                <a:solidFill>
                  <a:srgbClr val="FF0000"/>
                </a:solidFill>
              </a:rPr>
              <a:t> та великих </a:t>
            </a:r>
            <a:r>
              <a:rPr lang="ru-RU" sz="2400" b="1" dirty="0" err="1" smtClean="0">
                <a:solidFill>
                  <a:srgbClr val="FF0000"/>
                </a:solidFill>
              </a:rPr>
              <a:t>містах</a:t>
            </a:r>
            <a:r>
              <a:rPr lang="ru-RU" sz="2400" b="1" dirty="0" smtClean="0">
                <a:solidFill>
                  <a:srgbClr val="FF0000"/>
                </a:solidFill>
              </a:rPr>
              <a:t> на </a:t>
            </a:r>
            <a:r>
              <a:rPr lang="ru-RU" sz="2400" b="1" dirty="0" err="1" smtClean="0">
                <a:solidFill>
                  <a:srgbClr val="FF0000"/>
                </a:solidFill>
              </a:rPr>
              <a:t>узбережжях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сприяє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формуванню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портово-промислових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найбільшими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Александрія</a:t>
            </a:r>
            <a:r>
              <a:rPr lang="ru-RU" sz="2400" i="1" dirty="0" smtClean="0">
                <a:solidFill>
                  <a:srgbClr val="FF0000"/>
                </a:solidFill>
              </a:rPr>
              <a:t> (</a:t>
            </a:r>
            <a:r>
              <a:rPr lang="ru-RU" sz="2400" i="1" dirty="0" err="1" smtClean="0">
                <a:solidFill>
                  <a:srgbClr val="FF0000"/>
                </a:solidFill>
              </a:rPr>
              <a:t>Єгипет</a:t>
            </a:r>
            <a:r>
              <a:rPr lang="ru-RU" sz="2400" i="1" dirty="0" smtClean="0">
                <a:solidFill>
                  <a:srgbClr val="FF0000"/>
                </a:solidFill>
              </a:rPr>
              <a:t>), Касабланка (Марокк</a:t>
            </a:r>
            <a:r>
              <a:rPr lang="ru-RU" sz="2400" dirty="0" smtClean="0">
                <a:solidFill>
                  <a:srgbClr val="FF0000"/>
                </a:solidFill>
              </a:rPr>
              <a:t>о), </a:t>
            </a:r>
            <a:r>
              <a:rPr lang="ru-RU" sz="2400" i="1" dirty="0" err="1" smtClean="0">
                <a:solidFill>
                  <a:srgbClr val="FF0000"/>
                </a:solidFill>
              </a:rPr>
              <a:t>Форкадос</a:t>
            </a:r>
            <a:r>
              <a:rPr lang="ru-RU" sz="2400" i="1" dirty="0" smtClean="0">
                <a:solidFill>
                  <a:srgbClr val="FF0000"/>
                </a:solidFill>
              </a:rPr>
              <a:t> – </a:t>
            </a:r>
            <a:r>
              <a:rPr lang="ru-RU" sz="2400" i="1" dirty="0" err="1" smtClean="0">
                <a:solidFill>
                  <a:srgbClr val="FF0000"/>
                </a:solidFill>
              </a:rPr>
              <a:t>Порт-Харкорт</a:t>
            </a:r>
            <a:r>
              <a:rPr lang="ru-RU" sz="2400" i="1" dirty="0" smtClean="0">
                <a:solidFill>
                  <a:srgbClr val="FF0000"/>
                </a:solidFill>
              </a:rPr>
              <a:t> (</a:t>
            </a:r>
            <a:r>
              <a:rPr lang="ru-RU" sz="2400" i="1" dirty="0" err="1" smtClean="0">
                <a:solidFill>
                  <a:srgbClr val="FF0000"/>
                </a:solidFill>
              </a:rPr>
              <a:t>Нігерія</a:t>
            </a:r>
            <a:r>
              <a:rPr lang="ru-RU" sz="2400" i="1" dirty="0" smtClean="0">
                <a:solidFill>
                  <a:srgbClr val="FF0000"/>
                </a:solidFill>
              </a:rPr>
              <a:t>), Дурбан – </a:t>
            </a:r>
            <a:r>
              <a:rPr lang="ru-RU" sz="2400" i="1" dirty="0" err="1" smtClean="0">
                <a:solidFill>
                  <a:srgbClr val="FF0000"/>
                </a:solidFill>
              </a:rPr>
              <a:t>Ричардс-Бей</a:t>
            </a:r>
            <a:r>
              <a:rPr lang="ru-RU" sz="2400" i="1" dirty="0" smtClean="0">
                <a:solidFill>
                  <a:srgbClr val="FF0000"/>
                </a:solidFill>
              </a:rPr>
              <a:t> (ПАР).</a:t>
            </a:r>
          </a:p>
          <a:p>
            <a:r>
              <a:rPr lang="ru-RU" sz="2400" dirty="0" smtClean="0"/>
              <a:t>Там </a:t>
            </a:r>
            <a:r>
              <a:rPr lang="ru-RU" sz="2400" dirty="0" err="1" smtClean="0"/>
              <a:t>розміщуються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нафтопереробні</a:t>
            </a:r>
            <a:r>
              <a:rPr lang="ru-RU" sz="2400" dirty="0" smtClean="0"/>
              <a:t>, </a:t>
            </a:r>
            <a:r>
              <a:rPr lang="ru-RU" sz="2400" dirty="0" err="1" smtClean="0"/>
              <a:t>металообробні</a:t>
            </a:r>
            <a:r>
              <a:rPr lang="ru-RU" sz="2400" dirty="0" smtClean="0"/>
              <a:t>, </a:t>
            </a:r>
            <a:r>
              <a:rPr lang="ru-RU" sz="2400" dirty="0" err="1" smtClean="0"/>
              <a:t>складальні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машинобудівні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текстильні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швейні</a:t>
            </a:r>
            <a:r>
              <a:rPr lang="ru-RU" sz="2400" dirty="0" smtClean="0"/>
              <a:t> фабрики,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Найбільші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центри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райони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утворилися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країнах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Північної</a:t>
            </a:r>
            <a:r>
              <a:rPr lang="ru-RU" sz="2400" dirty="0" smtClean="0">
                <a:solidFill>
                  <a:srgbClr val="FF0000"/>
                </a:solidFill>
              </a:rPr>
              <a:t> Африки, на </a:t>
            </a:r>
            <a:r>
              <a:rPr lang="ru-RU" sz="2400" dirty="0" err="1" smtClean="0">
                <a:solidFill>
                  <a:srgbClr val="FF0000"/>
                </a:solidFill>
              </a:rPr>
              <a:t>узбережжі</a:t>
            </a:r>
            <a:r>
              <a:rPr lang="ru-RU" sz="2400" dirty="0" smtClean="0">
                <a:solidFill>
                  <a:srgbClr val="FF0000"/>
                </a:solidFill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</a:rPr>
              <a:t>їхня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столицях</a:t>
            </a:r>
            <a:r>
              <a:rPr lang="ru-RU" sz="2400" dirty="0" smtClean="0">
                <a:solidFill>
                  <a:srgbClr val="FF0000"/>
                </a:solidFill>
              </a:rPr>
              <a:t> – </a:t>
            </a:r>
            <a:r>
              <a:rPr lang="ru-RU" sz="2400" i="1" dirty="0" err="1" smtClean="0">
                <a:solidFill>
                  <a:srgbClr val="FF0000"/>
                </a:solidFill>
              </a:rPr>
              <a:t>Каїрі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Рабаті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Алжирі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Тунісі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Триполі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Найбільш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потужні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промислові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центри</a:t>
            </a:r>
            <a:r>
              <a:rPr lang="ru-RU" sz="2400" i="1" dirty="0" smtClean="0"/>
              <a:t> у ПАР – </a:t>
            </a:r>
            <a:r>
              <a:rPr lang="ru-RU" sz="2400" i="1" dirty="0" err="1" smtClean="0"/>
              <a:t>Йоганнесбург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Кейптаун – </a:t>
            </a:r>
            <a:r>
              <a:rPr lang="ru-RU" sz="2400" i="1" dirty="0" err="1" smtClean="0"/>
              <a:t>мають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різноманітну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виробничу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спеціалізацію.Н</a:t>
            </a:r>
            <a:r>
              <a:rPr lang="ru-RU" sz="2400" dirty="0" err="1" smtClean="0"/>
              <a:t>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центри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створюються</a:t>
            </a:r>
            <a:r>
              <a:rPr lang="ru-RU" sz="2400" dirty="0" smtClean="0"/>
              <a:t> у межах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індустріально</a:t>
            </a:r>
            <a:endParaRPr lang="ru-RU" sz="2400" dirty="0" smtClean="0"/>
          </a:p>
          <a:p>
            <a:r>
              <a:rPr lang="ru-RU" sz="2400" dirty="0" err="1" smtClean="0"/>
              <a:t>освоєних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територій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FF0000"/>
                </a:solidFill>
              </a:rPr>
              <a:t>У </a:t>
            </a:r>
            <a:r>
              <a:rPr lang="ru-RU" sz="2400" dirty="0" err="1" smtClean="0">
                <a:solidFill>
                  <a:srgbClr val="FF0000"/>
                </a:solidFill>
              </a:rPr>
              <a:t>перспективі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саме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промислові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ареали</a:t>
            </a:r>
            <a:r>
              <a:rPr lang="ru-RU" sz="2400" dirty="0" smtClean="0">
                <a:solidFill>
                  <a:srgbClr val="FF0000"/>
                </a:solidFill>
              </a:rPr>
              <a:t> старого </a:t>
            </a:r>
            <a:r>
              <a:rPr lang="ru-RU" sz="2400" dirty="0" err="1" smtClean="0">
                <a:solidFill>
                  <a:srgbClr val="FF0000"/>
                </a:solidFill>
              </a:rPr>
              <a:t>освоєння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будуть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виконувати</a:t>
            </a:r>
            <a:r>
              <a:rPr lang="ru-RU" sz="2400" dirty="0" smtClean="0">
                <a:solidFill>
                  <a:srgbClr val="FF0000"/>
                </a:solidFill>
              </a:rPr>
              <a:t> роль «</a:t>
            </a:r>
            <a:r>
              <a:rPr lang="ru-RU" sz="2400" dirty="0" err="1" smtClean="0">
                <a:solidFill>
                  <a:srgbClr val="FF0000"/>
                </a:solidFill>
              </a:rPr>
              <a:t>магнітів</a:t>
            </a:r>
            <a:r>
              <a:rPr lang="ru-RU" sz="2400" dirty="0" smtClean="0">
                <a:solidFill>
                  <a:srgbClr val="FF0000"/>
                </a:solidFill>
              </a:rPr>
              <a:t>», </a:t>
            </a:r>
            <a:r>
              <a:rPr lang="ru-RU" sz="2400" dirty="0" err="1" smtClean="0">
                <a:solidFill>
                  <a:srgbClr val="FF0000"/>
                </a:solidFill>
              </a:rPr>
              <a:t>що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притягують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нові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підприємства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237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ТРЕТИННИЙ СЕКТОР.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Африка – </a:t>
            </a:r>
            <a:r>
              <a:rPr lang="ru-RU" sz="2400" b="1" dirty="0" err="1" smtClean="0"/>
              <a:t>периферійний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регіон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розвитку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видів</a:t>
            </a:r>
            <a:endParaRPr lang="ru-RU" sz="2400" b="1" dirty="0" smtClean="0"/>
          </a:p>
          <a:p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третинного</a:t>
            </a:r>
            <a:r>
              <a:rPr lang="ru-RU" sz="2400" dirty="0" smtClean="0"/>
              <a:t> сектору. </a:t>
            </a:r>
            <a:r>
              <a:rPr lang="ru-RU" sz="2400" dirty="0" err="1" smtClean="0">
                <a:solidFill>
                  <a:srgbClr val="FF0000"/>
                </a:solidFill>
              </a:rPr>
              <a:t>Проте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деякі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 них (</a:t>
            </a:r>
            <a:r>
              <a:rPr lang="ru-RU" sz="2400" dirty="0" err="1" smtClean="0">
                <a:solidFill>
                  <a:srgbClr val="FF0000"/>
                </a:solidFill>
              </a:rPr>
              <a:t>банківські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послуги</a:t>
            </a:r>
            <a:r>
              <a:rPr lang="ru-RU" sz="2400" dirty="0" smtClean="0">
                <a:solidFill>
                  <a:srgbClr val="FF0000"/>
                </a:solidFill>
              </a:rPr>
              <a:t>,</a:t>
            </a:r>
            <a:r>
              <a:rPr lang="uk-UA" sz="2400" dirty="0" smtClean="0">
                <a:solidFill>
                  <a:srgbClr val="FF0000"/>
                </a:solidFill>
              </a:rPr>
              <a:t>т</a:t>
            </a:r>
            <a:r>
              <a:rPr lang="ru-RU" sz="2400" dirty="0" err="1" smtClean="0">
                <a:solidFill>
                  <a:srgbClr val="FF0000"/>
                </a:solidFill>
              </a:rPr>
              <a:t>елекомунікаційна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інфраструктура</a:t>
            </a:r>
            <a:r>
              <a:rPr lang="ru-RU" sz="2400" dirty="0" smtClean="0">
                <a:solidFill>
                  <a:srgbClr val="FF0000"/>
                </a:solidFill>
              </a:rPr>
              <a:t>) </a:t>
            </a:r>
            <a:r>
              <a:rPr lang="ru-RU" sz="2400" dirty="0" err="1" smtClean="0">
                <a:solidFill>
                  <a:srgbClr val="FF0000"/>
                </a:solidFill>
              </a:rPr>
              <a:t>мають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рекордне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зростання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зокрема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завдяки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технологічним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інноваціям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Світовими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містами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</a:rPr>
              <a:t>Африці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Йоганнесбург</a:t>
            </a:r>
            <a:r>
              <a:rPr lang="ru-RU" sz="2400" i="1" dirty="0" smtClean="0">
                <a:solidFill>
                  <a:srgbClr val="FF0000"/>
                </a:solidFill>
              </a:rPr>
              <a:t>, Кейптаун, </a:t>
            </a:r>
            <a:r>
              <a:rPr lang="ru-RU" sz="2400" i="1" dirty="0" err="1" smtClean="0">
                <a:solidFill>
                  <a:srgbClr val="FF0000"/>
                </a:solidFill>
              </a:rPr>
              <a:t>Каїр</a:t>
            </a:r>
            <a:r>
              <a:rPr lang="ru-RU" sz="2400" i="1" dirty="0" smtClean="0">
                <a:solidFill>
                  <a:srgbClr val="FF0000"/>
                </a:solidFill>
              </a:rPr>
              <a:t>, Дакар, Лагос, </a:t>
            </a:r>
            <a:r>
              <a:rPr lang="ru-RU" sz="2400" i="1" dirty="0" err="1" smtClean="0">
                <a:solidFill>
                  <a:srgbClr val="FF0000"/>
                </a:solidFill>
              </a:rPr>
              <a:t>Найробі</a:t>
            </a:r>
            <a:r>
              <a:rPr lang="ru-RU" sz="2400" i="1" dirty="0" err="1" smtClean="0"/>
              <a:t>.Н</a:t>
            </a:r>
            <a:r>
              <a:rPr lang="ru-RU" sz="2400" dirty="0" err="1" smtClean="0"/>
              <a:t>изький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соціально-економічного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, </a:t>
            </a:r>
            <a:r>
              <a:rPr lang="ru-RU" sz="2400" dirty="0" err="1" smtClean="0"/>
              <a:t>складні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міжетнічні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конфлікти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стримують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туризму в </a:t>
            </a:r>
            <a:r>
              <a:rPr lang="ru-RU" sz="2400" b="1" dirty="0" err="1" smtClean="0">
                <a:solidFill>
                  <a:srgbClr val="FF0000"/>
                </a:solidFill>
              </a:rPr>
              <a:t>багатьо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к</a:t>
            </a:r>
            <a:r>
              <a:rPr lang="ru-RU" sz="2400" dirty="0" err="1" smtClean="0">
                <a:solidFill>
                  <a:srgbClr val="FF0000"/>
                </a:solidFill>
              </a:rPr>
              <a:t>раїнах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Водночас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ПАР, </a:t>
            </a:r>
            <a:r>
              <a:rPr lang="ru-RU" sz="2400" i="1" dirty="0" err="1" smtClean="0">
                <a:solidFill>
                  <a:srgbClr val="FF0000"/>
                </a:solidFill>
              </a:rPr>
              <a:t>Єгипет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Туніс</a:t>
            </a:r>
            <a:r>
              <a:rPr lang="ru-RU" sz="2400" i="1" dirty="0" smtClean="0">
                <a:solidFill>
                  <a:srgbClr val="FF0000"/>
                </a:solidFill>
              </a:rPr>
              <a:t>, Марокко, </a:t>
            </a:r>
            <a:r>
              <a:rPr lang="ru-RU" sz="2400" i="1" dirty="0" err="1" smtClean="0">
                <a:solidFill>
                  <a:srgbClr val="FF0000"/>
                </a:solidFill>
              </a:rPr>
              <a:t>Зімбабве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демонструють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r>
              <a:rPr lang="ru-RU" sz="2400" dirty="0" err="1" smtClean="0">
                <a:solidFill>
                  <a:srgbClr val="FF0000"/>
                </a:solidFill>
              </a:rPr>
              <a:t>приклади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вдалого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входження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світовий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туристичний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ринок</a:t>
            </a:r>
            <a:r>
              <a:rPr lang="ru-RU" sz="2400" dirty="0" smtClean="0"/>
              <a:t>. </a:t>
            </a:r>
            <a:r>
              <a:rPr lang="ru-RU" sz="2400" dirty="0" err="1" smtClean="0"/>
              <a:t>Нині</a:t>
            </a:r>
            <a:r>
              <a:rPr lang="ru-RU" sz="2400" dirty="0" smtClean="0"/>
              <a:t> туризм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важливою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i="1" dirty="0" err="1" smtClean="0"/>
              <a:t>Кенії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Танзанії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Сейшельських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Островів</a:t>
            </a:r>
            <a:r>
              <a:rPr lang="ru-RU" sz="2400" i="1" dirty="0" smtClean="0"/>
              <a:t>.</a:t>
            </a:r>
          </a:p>
          <a:p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сфери</a:t>
            </a:r>
            <a:r>
              <a:rPr lang="ru-RU" sz="2400" dirty="0" smtClean="0"/>
              <a:t>, як </a:t>
            </a:r>
            <a:r>
              <a:rPr lang="ru-RU" sz="2400" b="1" dirty="0" err="1" smtClean="0">
                <a:solidFill>
                  <a:srgbClr val="FF0000"/>
                </a:solidFill>
              </a:rPr>
              <a:t>освіта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й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охорона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здоров’я</a:t>
            </a:r>
            <a:r>
              <a:rPr lang="ru-RU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</a:rPr>
              <a:t>потребують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розвитку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b="1" dirty="0" err="1" smtClean="0">
                <a:solidFill>
                  <a:srgbClr val="FF0000"/>
                </a:solidFill>
              </a:rPr>
              <a:t>Більш</a:t>
            </a:r>
            <a:r>
              <a:rPr lang="ru-RU" sz="2400" b="1" dirty="0" smtClean="0">
                <a:solidFill>
                  <a:srgbClr val="FF0000"/>
                </a:solidFill>
              </a:rPr>
              <a:t> я</a:t>
            </a:r>
            <a:r>
              <a:rPr lang="ru-RU" sz="2400" dirty="0" smtClean="0">
                <a:solidFill>
                  <a:srgbClr val="FF0000"/>
                </a:solidFill>
              </a:rPr>
              <a:t>к 30 % </a:t>
            </a:r>
            <a:r>
              <a:rPr lang="ru-RU" sz="2400" dirty="0" err="1" smtClean="0">
                <a:solidFill>
                  <a:srgbClr val="FF0000"/>
                </a:solidFill>
              </a:rPr>
              <a:t>дорослого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2400" dirty="0" smtClean="0">
                <a:solidFill>
                  <a:srgbClr val="FF0000"/>
                </a:solidFill>
              </a:rPr>
              <a:t> Африки не </a:t>
            </a:r>
            <a:r>
              <a:rPr lang="ru-RU" sz="2400" dirty="0" err="1" smtClean="0">
                <a:solidFill>
                  <a:srgbClr val="FF0000"/>
                </a:solidFill>
              </a:rPr>
              <a:t>мають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середньої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освіти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Регіон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осередком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поширення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небезпечних</a:t>
            </a:r>
            <a:r>
              <a:rPr lang="ru-RU" sz="2400" dirty="0" smtClean="0">
                <a:solidFill>
                  <a:srgbClr val="FF0000"/>
                </a:solidFill>
              </a:rPr>
              <a:t> хвороб (гепатиту, ВІЛ/ </a:t>
            </a:r>
            <a:r>
              <a:rPr lang="ru-RU" sz="2400" dirty="0" err="1" smtClean="0">
                <a:solidFill>
                  <a:srgbClr val="FF0000"/>
                </a:solidFill>
              </a:rPr>
              <a:t>СНІДу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гарячки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Ебола</a:t>
            </a:r>
            <a:r>
              <a:rPr lang="ru-RU" sz="2400" dirty="0" smtClean="0">
                <a:solidFill>
                  <a:srgbClr val="FF0000"/>
                </a:solidFill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</a:rPr>
              <a:t>ін</a:t>
            </a:r>
            <a:r>
              <a:rPr lang="ru-RU" sz="2400" dirty="0" smtClean="0">
                <a:solidFill>
                  <a:srgbClr val="FF0000"/>
                </a:solidFill>
              </a:rPr>
              <a:t>.).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b="1" dirty="0" smtClean="0"/>
              <a:t>транспорту в </a:t>
            </a:r>
            <a:r>
              <a:rPr lang="ru-RU" b="1" dirty="0" err="1" smtClean="0"/>
              <a:t>Африці</a:t>
            </a:r>
            <a:r>
              <a:rPr lang="ru-RU" b="1" dirty="0" smtClean="0"/>
              <a:t> </a:t>
            </a:r>
            <a:r>
              <a:rPr lang="ru-RU" b="1" dirty="0" err="1" smtClean="0"/>
              <a:t>розвинено</a:t>
            </a:r>
            <a:r>
              <a:rPr lang="ru-RU" b="1" dirty="0" smtClean="0"/>
              <a:t> </a:t>
            </a:r>
            <a:r>
              <a:rPr lang="ru-RU" b="1" dirty="0" err="1" smtClean="0"/>
              <a:t>недостатньо</a:t>
            </a:r>
            <a:r>
              <a:rPr lang="ru-RU" b="1" dirty="0" smtClean="0"/>
              <a:t>. </a:t>
            </a:r>
            <a:r>
              <a:rPr lang="ru-RU" b="1" dirty="0" err="1" smtClean="0"/>
              <a:t>Їх</a:t>
            </a:r>
            <a:endParaRPr lang="ru-RU" b="1" dirty="0" smtClean="0"/>
          </a:p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гальмують</a:t>
            </a:r>
            <a:r>
              <a:rPr lang="ru-RU" dirty="0" smtClean="0"/>
              <a:t> як </a:t>
            </a:r>
            <a:r>
              <a:rPr lang="ru-RU" dirty="0" err="1" smtClean="0"/>
              <a:t>природні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політико-економічні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: </a:t>
            </a:r>
            <a:r>
              <a:rPr lang="ru-RU" dirty="0" err="1" smtClean="0"/>
              <a:t>ве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ликі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пустель</a:t>
            </a:r>
            <a:r>
              <a:rPr lang="ru-RU" dirty="0" smtClean="0"/>
              <a:t> та </a:t>
            </a:r>
            <a:r>
              <a:rPr lang="ru-RU" dirty="0" err="1" smtClean="0"/>
              <a:t>екваторіального</a:t>
            </a:r>
            <a:r>
              <a:rPr lang="ru-RU" dirty="0" smtClean="0"/>
              <a:t> </a:t>
            </a:r>
            <a:r>
              <a:rPr lang="ru-RU" dirty="0" err="1" smtClean="0"/>
              <a:t>лісу</a:t>
            </a:r>
            <a:r>
              <a:rPr lang="ru-RU" dirty="0" smtClean="0"/>
              <a:t>, </a:t>
            </a:r>
            <a:r>
              <a:rPr lang="ru-RU" dirty="0" err="1" smtClean="0"/>
              <a:t>політичне</a:t>
            </a:r>
            <a:r>
              <a:rPr lang="ru-RU" dirty="0" smtClean="0"/>
              <a:t> </a:t>
            </a:r>
            <a:r>
              <a:rPr lang="ru-RU" dirty="0" err="1" smtClean="0"/>
              <a:t>подрібнення</a:t>
            </a:r>
            <a:r>
              <a:rPr lang="ru-RU" dirty="0" smtClean="0"/>
              <a:t> </a:t>
            </a:r>
            <a:r>
              <a:rPr lang="ru-RU" dirty="0" err="1" smtClean="0"/>
              <a:t>тери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торії</a:t>
            </a:r>
            <a:r>
              <a:rPr lang="ru-RU" dirty="0" smtClean="0"/>
              <a:t> та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. </a:t>
            </a:r>
            <a:r>
              <a:rPr lang="ru-RU" dirty="0" err="1" smtClean="0"/>
              <a:t>Найщільнішу</a:t>
            </a:r>
            <a:r>
              <a:rPr lang="ru-RU" dirty="0" smtClean="0"/>
              <a:t> </a:t>
            </a:r>
            <a:r>
              <a:rPr lang="ru-RU" dirty="0" err="1" smtClean="0"/>
              <a:t>ме</a:t>
            </a:r>
            <a:r>
              <a:rPr lang="ru-RU" dirty="0" smtClean="0"/>
              <a:t>-</a:t>
            </a:r>
          </a:p>
          <a:p>
            <a:r>
              <a:rPr lang="ru-RU" dirty="0" smtClean="0"/>
              <a:t>режу </a:t>
            </a:r>
            <a:r>
              <a:rPr lang="ru-RU" b="1" i="1" dirty="0" err="1" smtClean="0"/>
              <a:t>автошляхів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Південна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Західна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Східна</a:t>
            </a:r>
            <a:r>
              <a:rPr lang="ru-RU" b="1" i="1" dirty="0" smtClean="0"/>
              <a:t> Африка. </a:t>
            </a:r>
            <a:r>
              <a:rPr lang="ru-RU" b="1" i="1" dirty="0" err="1" smtClean="0"/>
              <a:t>Довжина</a:t>
            </a:r>
            <a:endParaRPr lang="ru-RU" b="1" i="1" dirty="0" smtClean="0"/>
          </a:p>
          <a:p>
            <a:r>
              <a:rPr lang="ru-RU" b="1" i="1" dirty="0" err="1" smtClean="0"/>
              <a:t>залізниць</a:t>
            </a:r>
            <a:r>
              <a:rPr lang="ru-RU" b="1" i="1" dirty="0" smtClean="0"/>
              <a:t> невелика. </a:t>
            </a:r>
            <a:r>
              <a:rPr lang="ru-RU" b="1" i="1" dirty="0" err="1" smtClean="0"/>
              <a:t>Міждержавну</a:t>
            </a:r>
            <a:r>
              <a:rPr lang="ru-RU" b="1" i="1" dirty="0" smtClean="0"/>
              <a:t> роль </a:t>
            </a:r>
            <a:r>
              <a:rPr lang="ru-RU" b="1" i="1" dirty="0" err="1" smtClean="0"/>
              <a:t>відіграють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залізниці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Південної</a:t>
            </a:r>
            <a:endParaRPr lang="ru-RU" b="1" i="1" dirty="0" smtClean="0"/>
          </a:p>
          <a:p>
            <a:r>
              <a:rPr lang="ru-RU" dirty="0" smtClean="0"/>
              <a:t>Африки. </a:t>
            </a:r>
            <a:r>
              <a:rPr lang="ru-RU" b="1" i="1" dirty="0" err="1" smtClean="0"/>
              <a:t>Річковий</a:t>
            </a:r>
            <a:r>
              <a:rPr lang="ru-RU" b="1" i="1" dirty="0" smtClean="0"/>
              <a:t> транспорт </a:t>
            </a:r>
            <a:r>
              <a:rPr lang="ru-RU" b="1" i="1" dirty="0" err="1" smtClean="0"/>
              <a:t>має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лише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місцеве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значення</a:t>
            </a:r>
            <a:r>
              <a:rPr lang="ru-RU" b="1" i="1" dirty="0" smtClean="0"/>
              <a:t>. </a:t>
            </a:r>
            <a:r>
              <a:rPr lang="ru-RU" b="1" i="1" dirty="0" err="1" smtClean="0"/>
              <a:t>Перешкодою</a:t>
            </a:r>
            <a:endParaRPr lang="ru-RU" b="1" i="1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сезонний</a:t>
            </a:r>
            <a:r>
              <a:rPr lang="ru-RU" dirty="0" smtClean="0"/>
              <a:t> характер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та </a:t>
            </a:r>
            <a:r>
              <a:rPr lang="ru-RU" dirty="0" err="1" smtClean="0"/>
              <a:t>численні</a:t>
            </a:r>
            <a:r>
              <a:rPr lang="ru-RU" dirty="0" smtClean="0"/>
              <a:t> пороги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водо</a:t>
            </a:r>
            <a:r>
              <a:rPr lang="ru-RU" dirty="0" smtClean="0"/>
              <a:t>-</a:t>
            </a:r>
          </a:p>
          <a:p>
            <a:r>
              <a:rPr lang="ru-RU" dirty="0" smtClean="0"/>
              <a:t>спади на них. На </a:t>
            </a:r>
            <a:r>
              <a:rPr lang="ru-RU" i="1" dirty="0" err="1" smtClean="0"/>
              <a:t>річках</a:t>
            </a:r>
            <a:r>
              <a:rPr lang="ru-RU" i="1" dirty="0" smtClean="0"/>
              <a:t> Конго, </a:t>
            </a:r>
            <a:r>
              <a:rPr lang="ru-RU" i="1" dirty="0" err="1" smtClean="0"/>
              <a:t>Ніл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Нігер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комбіновані</a:t>
            </a:r>
            <a:r>
              <a:rPr lang="ru-RU" i="1" dirty="0" smtClean="0"/>
              <a:t> </a:t>
            </a:r>
            <a:r>
              <a:rPr lang="ru-RU" i="1" dirty="0" err="1" smtClean="0"/>
              <a:t>водно-залізничні</a:t>
            </a:r>
            <a:endParaRPr lang="ru-RU" i="1" dirty="0" smtClean="0"/>
          </a:p>
          <a:p>
            <a:r>
              <a:rPr lang="ru-RU" dirty="0" err="1" smtClean="0"/>
              <a:t>транспортні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в </a:t>
            </a:r>
            <a:r>
              <a:rPr lang="ru-RU" dirty="0" err="1" smtClean="0"/>
              <a:t>обхід</a:t>
            </a:r>
            <a:r>
              <a:rPr lang="ru-RU" dirty="0" smtClean="0"/>
              <a:t> </a:t>
            </a:r>
            <a:r>
              <a:rPr lang="ru-RU" dirty="0" err="1" smtClean="0"/>
              <a:t>порогів</a:t>
            </a:r>
            <a:r>
              <a:rPr lang="ru-RU" dirty="0" smtClean="0"/>
              <a:t>. </a:t>
            </a:r>
            <a:r>
              <a:rPr lang="ru-RU" dirty="0" err="1" smtClean="0"/>
              <a:t>Африканські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 smtClean="0"/>
              <a:t>океанів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зв’язки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b="1" i="1" dirty="0" err="1" smtClean="0"/>
              <a:t>морський</a:t>
            </a:r>
            <a:r>
              <a:rPr lang="ru-RU" b="1" i="1" dirty="0" smtClean="0"/>
              <a:t> транспорт.</a:t>
            </a:r>
          </a:p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портів</a:t>
            </a:r>
            <a:r>
              <a:rPr lang="ru-RU" dirty="0" smtClean="0"/>
              <a:t> великими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i="1" dirty="0" smtClean="0"/>
              <a:t>Касабланка, Дакар, Кейптаун, Дурбан,</a:t>
            </a:r>
          </a:p>
          <a:p>
            <a:r>
              <a:rPr lang="ru-RU" i="1" dirty="0" smtClean="0"/>
              <a:t>Момбаса, </a:t>
            </a:r>
            <a:r>
              <a:rPr lang="ru-RU" i="1" dirty="0" err="1" smtClean="0"/>
              <a:t>Порт-Саїд</a:t>
            </a:r>
            <a:r>
              <a:rPr lang="ru-RU" i="1" dirty="0" smtClean="0"/>
              <a:t>, </a:t>
            </a:r>
            <a:r>
              <a:rPr lang="ru-RU" i="1" dirty="0" err="1" smtClean="0"/>
              <a:t>Александрія</a:t>
            </a:r>
            <a:r>
              <a:rPr lang="ru-RU" i="1" dirty="0" smtClean="0"/>
              <a:t>, Лагос, </a:t>
            </a:r>
            <a:r>
              <a:rPr lang="ru-RU" i="1" dirty="0" err="1" smtClean="0"/>
              <a:t>Дар-ес-Салам</a:t>
            </a:r>
            <a:r>
              <a:rPr lang="ru-RU" i="1" dirty="0" smtClean="0"/>
              <a:t>. </a:t>
            </a:r>
            <a:r>
              <a:rPr lang="ru-RU" i="1" dirty="0" err="1" smtClean="0"/>
              <a:t>Більшу</a:t>
            </a:r>
            <a:r>
              <a:rPr lang="ru-RU" i="1" dirty="0" smtClean="0"/>
              <a:t> </a:t>
            </a:r>
            <a:r>
              <a:rPr lang="ru-RU" i="1" dirty="0" err="1" smtClean="0"/>
              <a:t>частину</a:t>
            </a:r>
            <a:endParaRPr lang="ru-RU" i="1" dirty="0" smtClean="0"/>
          </a:p>
          <a:p>
            <a:r>
              <a:rPr lang="ru-RU" dirty="0" err="1" smtClean="0"/>
              <a:t>вантажів</a:t>
            </a:r>
            <a:r>
              <a:rPr lang="ru-RU" dirty="0" smtClean="0"/>
              <a:t> в Африку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Африки </a:t>
            </a:r>
            <a:r>
              <a:rPr lang="ru-RU" dirty="0" err="1" smtClean="0"/>
              <a:t>перевозять</a:t>
            </a:r>
            <a:r>
              <a:rPr lang="ru-RU" dirty="0" smtClean="0"/>
              <a:t> </a:t>
            </a:r>
            <a:r>
              <a:rPr lang="ru-RU" dirty="0" err="1" smtClean="0"/>
              <a:t>іноземні</a:t>
            </a:r>
            <a:r>
              <a:rPr lang="ru-RU" dirty="0" smtClean="0"/>
              <a:t> судна. </a:t>
            </a:r>
            <a:r>
              <a:rPr lang="ru-RU" dirty="0" err="1" smtClean="0"/>
              <a:t>Величезний</a:t>
            </a:r>
            <a:endParaRPr lang="ru-RU" dirty="0" smtClean="0"/>
          </a:p>
          <a:p>
            <a:r>
              <a:rPr lang="ru-RU" dirty="0" err="1" smtClean="0"/>
              <a:t>морський</a:t>
            </a:r>
            <a:r>
              <a:rPr lang="ru-RU" dirty="0" smtClean="0"/>
              <a:t> флот </a:t>
            </a:r>
            <a:r>
              <a:rPr lang="ru-RU" i="1" dirty="0" err="1" smtClean="0"/>
              <a:t>Ліберії</a:t>
            </a:r>
            <a:r>
              <a:rPr lang="ru-RU" i="1" dirty="0" smtClean="0"/>
              <a:t> </a:t>
            </a:r>
            <a:r>
              <a:rPr lang="ru-RU" i="1" dirty="0" err="1" smtClean="0"/>
              <a:t>фактично</a:t>
            </a:r>
            <a:r>
              <a:rPr lang="ru-RU" i="1" dirty="0" smtClean="0"/>
              <a:t> </a:t>
            </a:r>
            <a:r>
              <a:rPr lang="ru-RU" i="1" dirty="0" err="1" smtClean="0"/>
              <a:t>належить</a:t>
            </a:r>
            <a:r>
              <a:rPr lang="ru-RU" i="1" dirty="0" smtClean="0"/>
              <a:t> </a:t>
            </a:r>
            <a:r>
              <a:rPr lang="ru-RU" i="1" dirty="0" err="1" smtClean="0"/>
              <a:t>судновласникам</a:t>
            </a:r>
            <a:r>
              <a:rPr lang="ru-RU" i="1" dirty="0" smtClean="0"/>
              <a:t> США, </a:t>
            </a:r>
            <a:r>
              <a:rPr lang="ru-RU" i="1" dirty="0" err="1" smtClean="0"/>
              <a:t>Греції</a:t>
            </a:r>
            <a:endParaRPr lang="ru-RU" i="1" dirty="0" smtClean="0"/>
          </a:p>
          <a:p>
            <a:r>
              <a:rPr lang="ru-RU" dirty="0" smtClean="0"/>
              <a:t>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«</a:t>
            </a:r>
            <a:r>
              <a:rPr lang="ru-RU" dirty="0" err="1" smtClean="0"/>
              <a:t>дешевий</a:t>
            </a:r>
            <a:r>
              <a:rPr lang="ru-RU" dirty="0" smtClean="0"/>
              <a:t>» </a:t>
            </a:r>
            <a:r>
              <a:rPr lang="ru-RU" dirty="0" err="1" smtClean="0"/>
              <a:t>ліберій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ський</a:t>
            </a:r>
            <a:r>
              <a:rPr lang="ru-RU" dirty="0" smtClean="0"/>
              <a:t> прапор.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африканських</a:t>
            </a:r>
            <a:r>
              <a:rPr lang="ru-RU" dirty="0" smtClean="0"/>
              <a:t> держав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b="1" i="1" dirty="0" err="1" smtClean="0"/>
              <a:t>авіаційний</a:t>
            </a:r>
            <a:r>
              <a:rPr lang="ru-RU" b="1" i="1" dirty="0" smtClean="0"/>
              <a:t> транспорт,</a:t>
            </a:r>
          </a:p>
          <a:p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пасажирів</a:t>
            </a:r>
            <a:r>
              <a:rPr lang="ru-RU" dirty="0" smtClean="0"/>
              <a:t> </a:t>
            </a:r>
            <a:r>
              <a:rPr lang="ru-RU" dirty="0" err="1" smtClean="0"/>
              <a:t>обслуговують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іноземні</a:t>
            </a:r>
            <a:r>
              <a:rPr lang="ru-RU" dirty="0" smtClean="0"/>
              <a:t> </a:t>
            </a:r>
            <a:r>
              <a:rPr lang="ru-RU" dirty="0" err="1" smtClean="0"/>
              <a:t>літаки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Аеропорти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– </a:t>
            </a:r>
            <a:r>
              <a:rPr lang="ru-RU" i="1" dirty="0" smtClean="0"/>
              <a:t>Касабланка, Дакар, </a:t>
            </a:r>
            <a:r>
              <a:rPr lang="ru-RU" i="1" dirty="0" err="1" smtClean="0"/>
              <a:t>Триполі</a:t>
            </a:r>
            <a:r>
              <a:rPr lang="ru-RU" i="1" dirty="0" smtClean="0"/>
              <a:t>, </a:t>
            </a:r>
            <a:r>
              <a:rPr lang="ru-RU" i="1" dirty="0" err="1" smtClean="0"/>
              <a:t>Кінша</a:t>
            </a:r>
            <a:r>
              <a:rPr lang="ru-RU" i="1" dirty="0" smtClean="0"/>
              <a:t>-</a:t>
            </a:r>
          </a:p>
          <a:p>
            <a:r>
              <a:rPr lang="ru-RU" i="1" dirty="0" err="1" smtClean="0"/>
              <a:t>са</a:t>
            </a:r>
            <a:r>
              <a:rPr lang="ru-RU" i="1" dirty="0" smtClean="0"/>
              <a:t>, </a:t>
            </a:r>
            <a:r>
              <a:rPr lang="ru-RU" i="1" dirty="0" err="1" smtClean="0"/>
              <a:t>Каїр</a:t>
            </a:r>
            <a:r>
              <a:rPr lang="ru-RU" i="1" dirty="0" smtClean="0"/>
              <a:t>, </a:t>
            </a:r>
            <a:r>
              <a:rPr lang="ru-RU" i="1" dirty="0" err="1" smtClean="0"/>
              <a:t>Найробі</a:t>
            </a:r>
            <a:r>
              <a:rPr lang="ru-RU" i="1" dirty="0" smtClean="0"/>
              <a:t>, </a:t>
            </a:r>
            <a:r>
              <a:rPr lang="ru-RU" i="1" dirty="0" err="1" smtClean="0"/>
              <a:t>Йоганнесбург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1671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Всі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види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сучасного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транспорту в </a:t>
            </a:r>
            <a:r>
              <a:rPr lang="ru-RU" sz="2400" b="1" dirty="0" err="1" smtClean="0">
                <a:solidFill>
                  <a:srgbClr val="FF0000"/>
                </a:solidFill>
              </a:rPr>
              <a:t>Африці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розвинено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недостатньо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Їх</a:t>
            </a:r>
            <a:endParaRPr lang="ru-RU" sz="2400" b="1" dirty="0" smtClean="0"/>
          </a:p>
          <a:p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гальмують</a:t>
            </a:r>
            <a:r>
              <a:rPr lang="ru-RU" sz="2400" dirty="0" smtClean="0"/>
              <a:t> як </a:t>
            </a:r>
            <a:r>
              <a:rPr lang="ru-RU" sz="2400" dirty="0" err="1" smtClean="0"/>
              <a:t>природні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політико-економічні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чинники</a:t>
            </a:r>
            <a:r>
              <a:rPr lang="ru-RU" sz="2400" dirty="0" smtClean="0"/>
              <a:t>: </a:t>
            </a:r>
            <a:r>
              <a:rPr lang="ru-RU" sz="2400" dirty="0" err="1" smtClean="0"/>
              <a:t>векикі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площі</a:t>
            </a:r>
            <a:r>
              <a:rPr lang="ru-RU" sz="2400" dirty="0" smtClean="0"/>
              <a:t> </a:t>
            </a:r>
            <a:r>
              <a:rPr lang="ru-RU" sz="2400" dirty="0" err="1" smtClean="0"/>
              <a:t>пустель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екваторіального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лісу</a:t>
            </a:r>
            <a:r>
              <a:rPr lang="ru-RU" sz="2400" dirty="0" smtClean="0"/>
              <a:t>, </a:t>
            </a:r>
            <a:r>
              <a:rPr lang="ru-RU" sz="2400" dirty="0" err="1" smtClean="0"/>
              <a:t>політичне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подрібнення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економічна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слабкість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Найщільнішу</a:t>
            </a:r>
            <a:r>
              <a:rPr lang="ru-RU" sz="2400" dirty="0" smtClean="0">
                <a:solidFill>
                  <a:srgbClr val="FF0000"/>
                </a:solidFill>
              </a:rPr>
              <a:t> мережу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автошляхів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мають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Південна</a:t>
            </a:r>
            <a:r>
              <a:rPr lang="ru-RU" sz="2400" b="1" i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Західна</a:t>
            </a:r>
            <a:r>
              <a:rPr lang="ru-RU" sz="2400" b="1" i="1" dirty="0" smtClean="0">
                <a:solidFill>
                  <a:srgbClr val="FF0000"/>
                </a:solidFill>
              </a:rPr>
              <a:t> та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Східна</a:t>
            </a:r>
            <a:r>
              <a:rPr lang="ru-RU" sz="2400" b="1" i="1" dirty="0" smtClean="0">
                <a:solidFill>
                  <a:srgbClr val="FF0000"/>
                </a:solidFill>
              </a:rPr>
              <a:t> Африка.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Довжина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залізниць</a:t>
            </a:r>
            <a:r>
              <a:rPr lang="ru-RU" sz="2400" b="1" i="1" dirty="0" smtClean="0">
                <a:solidFill>
                  <a:srgbClr val="FF0000"/>
                </a:solidFill>
              </a:rPr>
              <a:t> невелика.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Міждержавну</a:t>
            </a:r>
            <a:r>
              <a:rPr lang="ru-RU" sz="2400" b="1" i="1" dirty="0" smtClean="0">
                <a:solidFill>
                  <a:srgbClr val="FF0000"/>
                </a:solidFill>
              </a:rPr>
              <a:t> роль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відіграють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залізниці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Південної</a:t>
            </a:r>
            <a:r>
              <a:rPr lang="ru-RU" sz="2400" b="1" i="1" dirty="0" smtClean="0">
                <a:solidFill>
                  <a:srgbClr val="FF0000"/>
                </a:solidFill>
              </a:rPr>
              <a:t> А</a:t>
            </a:r>
            <a:r>
              <a:rPr lang="ru-RU" sz="2400" dirty="0" smtClean="0">
                <a:solidFill>
                  <a:srgbClr val="FF0000"/>
                </a:solidFill>
              </a:rPr>
              <a:t>фрики</a:t>
            </a:r>
            <a:r>
              <a:rPr lang="ru-RU" sz="2400" dirty="0" smtClean="0"/>
              <a:t>. </a:t>
            </a:r>
            <a:r>
              <a:rPr lang="ru-RU" sz="2400" b="1" i="1" dirty="0" err="1" smtClean="0"/>
              <a:t>Річковий</a:t>
            </a:r>
            <a:r>
              <a:rPr lang="ru-RU" sz="2400" b="1" i="1" dirty="0" smtClean="0"/>
              <a:t> транспорт </a:t>
            </a:r>
            <a:r>
              <a:rPr lang="ru-RU" sz="2400" b="1" i="1" dirty="0" err="1" smtClean="0"/>
              <a:t>має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лише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місцеве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значення</a:t>
            </a:r>
            <a:r>
              <a:rPr lang="ru-RU" sz="2400" b="1" i="1" dirty="0" smtClean="0"/>
              <a:t>. </a:t>
            </a:r>
            <a:r>
              <a:rPr lang="ru-RU" sz="2400" b="1" i="1" dirty="0" err="1" smtClean="0"/>
              <a:t>Перешкодою</a:t>
            </a:r>
            <a:r>
              <a:rPr lang="ru-RU" sz="2400" b="1" i="1" dirty="0" smtClean="0"/>
              <a:t> д</a:t>
            </a:r>
            <a:r>
              <a:rPr lang="ru-RU" sz="2400" dirty="0" smtClean="0"/>
              <a:t>ля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сезонний</a:t>
            </a:r>
            <a:r>
              <a:rPr lang="ru-RU" sz="2400" dirty="0" smtClean="0"/>
              <a:t> характер </a:t>
            </a:r>
            <a:r>
              <a:rPr lang="ru-RU" sz="2400" dirty="0" err="1" smtClean="0"/>
              <a:t>живлення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річок</a:t>
            </a:r>
            <a:r>
              <a:rPr lang="ru-RU" sz="2400" dirty="0" smtClean="0"/>
              <a:t> та </a:t>
            </a:r>
            <a:r>
              <a:rPr lang="ru-RU" sz="2400" dirty="0" err="1" smtClean="0"/>
              <a:t>численні</a:t>
            </a:r>
            <a:r>
              <a:rPr lang="ru-RU" sz="2400" dirty="0" smtClean="0"/>
              <a:t> пороги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водоспади</a:t>
            </a:r>
            <a:r>
              <a:rPr lang="ru-RU" sz="2400" dirty="0" smtClean="0"/>
              <a:t> на них. На </a:t>
            </a:r>
            <a:r>
              <a:rPr lang="ru-RU" sz="2400" i="1" dirty="0" err="1" smtClean="0">
                <a:solidFill>
                  <a:srgbClr val="FF0000"/>
                </a:solidFill>
              </a:rPr>
              <a:t>річках</a:t>
            </a:r>
            <a:r>
              <a:rPr lang="ru-RU" sz="2400" i="1" dirty="0" smtClean="0">
                <a:solidFill>
                  <a:srgbClr val="FF0000"/>
                </a:solidFill>
              </a:rPr>
              <a:t> Конго, </a:t>
            </a:r>
            <a:r>
              <a:rPr lang="ru-RU" sz="2400" i="1" dirty="0" err="1" smtClean="0">
                <a:solidFill>
                  <a:srgbClr val="FF0000"/>
                </a:solidFill>
              </a:rPr>
              <a:t>Ніл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Нігер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є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комбіновані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водно-залізничні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т</a:t>
            </a:r>
            <a:r>
              <a:rPr lang="ru-RU" sz="2400" dirty="0" err="1" smtClean="0">
                <a:solidFill>
                  <a:srgbClr val="FF0000"/>
                </a:solidFill>
              </a:rPr>
              <a:t>ранспортні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системи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</a:rPr>
              <a:t>обхід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порогів</a:t>
            </a:r>
            <a:r>
              <a:rPr lang="ru-RU" sz="2400" dirty="0" smtClean="0"/>
              <a:t>. </a:t>
            </a:r>
            <a:r>
              <a:rPr lang="ru-RU" sz="2400" dirty="0" err="1" smtClean="0"/>
              <a:t>Африканські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до </a:t>
            </a:r>
            <a:r>
              <a:rPr lang="ru-RU" sz="2400" dirty="0" err="1" smtClean="0"/>
              <a:t>океанів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зовнішнім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здійснює</a:t>
            </a:r>
            <a:r>
              <a:rPr lang="ru-RU" sz="2400" dirty="0" smtClean="0"/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морський</a:t>
            </a:r>
            <a:r>
              <a:rPr lang="ru-RU" sz="2400" b="1" i="1" dirty="0" smtClean="0">
                <a:solidFill>
                  <a:srgbClr val="FF0000"/>
                </a:solidFill>
              </a:rPr>
              <a:t> транспорт.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</a:t>
            </a:r>
            <a:r>
              <a:rPr lang="ru-RU" sz="2400" dirty="0" err="1" smtClean="0">
                <a:solidFill>
                  <a:srgbClr val="FF0000"/>
                </a:solidFill>
              </a:rPr>
              <a:t>еред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портів</a:t>
            </a:r>
            <a:r>
              <a:rPr lang="ru-RU" sz="2400" dirty="0" smtClean="0">
                <a:solidFill>
                  <a:srgbClr val="FF0000"/>
                </a:solidFill>
              </a:rPr>
              <a:t> великими </a:t>
            </a:r>
            <a:r>
              <a:rPr lang="ru-RU" sz="2400" dirty="0" err="1" smtClean="0">
                <a:solidFill>
                  <a:srgbClr val="FF0000"/>
                </a:solidFill>
              </a:rPr>
              <a:t>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Касабланка, Дакар, Кейптаун, </a:t>
            </a:r>
            <a:r>
              <a:rPr lang="ru-RU" sz="2400" i="1" dirty="0" err="1" smtClean="0">
                <a:solidFill>
                  <a:srgbClr val="FF0000"/>
                </a:solidFill>
              </a:rPr>
              <a:t>Дурбан,Момбаса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Порт-Саїд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Александрія</a:t>
            </a:r>
            <a:r>
              <a:rPr lang="ru-RU" sz="2400" i="1" dirty="0" smtClean="0">
                <a:solidFill>
                  <a:srgbClr val="FF0000"/>
                </a:solidFill>
              </a:rPr>
              <a:t>, Лагос, </a:t>
            </a:r>
            <a:r>
              <a:rPr lang="ru-RU" sz="2400" i="1" dirty="0" err="1" smtClean="0">
                <a:solidFill>
                  <a:srgbClr val="FF0000"/>
                </a:solidFill>
              </a:rPr>
              <a:t>Дар-ес-Салам</a:t>
            </a:r>
            <a:r>
              <a:rPr lang="ru-RU" sz="2400" i="1" dirty="0" smtClean="0">
                <a:solidFill>
                  <a:srgbClr val="FF0000"/>
                </a:solidFill>
              </a:rPr>
              <a:t>. </a:t>
            </a:r>
            <a:r>
              <a:rPr lang="ru-RU" sz="2400" i="1" dirty="0" err="1" smtClean="0">
                <a:solidFill>
                  <a:srgbClr val="FF0000"/>
                </a:solidFill>
              </a:rPr>
              <a:t>Більшу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частинув</a:t>
            </a:r>
            <a:r>
              <a:rPr lang="ru-RU" sz="2400" dirty="0" err="1" smtClean="0">
                <a:solidFill>
                  <a:srgbClr val="FF0000"/>
                </a:solidFill>
              </a:rPr>
              <a:t>антажів</a:t>
            </a:r>
            <a:r>
              <a:rPr lang="ru-RU" sz="2400" dirty="0" smtClean="0">
                <a:solidFill>
                  <a:srgbClr val="FF0000"/>
                </a:solidFill>
              </a:rPr>
              <a:t> в Африку </a:t>
            </a:r>
            <a:r>
              <a:rPr lang="ru-RU" sz="2400" dirty="0" err="1" smtClean="0">
                <a:solidFill>
                  <a:srgbClr val="FF0000"/>
                </a:solidFill>
              </a:rPr>
              <a:t>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 Африки </a:t>
            </a:r>
            <a:r>
              <a:rPr lang="ru-RU" sz="2400" dirty="0" err="1" smtClean="0">
                <a:solidFill>
                  <a:srgbClr val="FF0000"/>
                </a:solidFill>
              </a:rPr>
              <a:t>перевозять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іноземні</a:t>
            </a:r>
            <a:r>
              <a:rPr lang="ru-RU" sz="2400" dirty="0" smtClean="0">
                <a:solidFill>
                  <a:srgbClr val="FF0000"/>
                </a:solidFill>
              </a:rPr>
              <a:t> судна. </a:t>
            </a:r>
            <a:r>
              <a:rPr lang="ru-RU" sz="2400" dirty="0" err="1" smtClean="0">
                <a:solidFill>
                  <a:srgbClr val="FF0000"/>
                </a:solidFill>
              </a:rPr>
              <a:t>Величезний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морський</a:t>
            </a:r>
            <a:r>
              <a:rPr lang="ru-RU" sz="2400" dirty="0" smtClean="0">
                <a:solidFill>
                  <a:srgbClr val="FF0000"/>
                </a:solidFill>
              </a:rPr>
              <a:t> флот </a:t>
            </a:r>
            <a:r>
              <a:rPr lang="ru-RU" sz="2400" i="1" dirty="0" err="1" smtClean="0">
                <a:solidFill>
                  <a:srgbClr val="FF0000"/>
                </a:solidFill>
              </a:rPr>
              <a:t>Ліберії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фактично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належить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судновласникам</a:t>
            </a:r>
            <a:r>
              <a:rPr lang="ru-RU" sz="2400" i="1" dirty="0" smtClean="0">
                <a:solidFill>
                  <a:srgbClr val="FF0000"/>
                </a:solidFill>
              </a:rPr>
              <a:t> США, </a:t>
            </a:r>
            <a:r>
              <a:rPr lang="ru-RU" sz="2400" i="1" dirty="0" err="1" smtClean="0">
                <a:solidFill>
                  <a:srgbClr val="FF0000"/>
                </a:solidFill>
              </a:rPr>
              <a:t>Греції</a:t>
            </a:r>
            <a:r>
              <a:rPr lang="ru-RU" sz="2400" i="1" dirty="0" smtClean="0">
                <a:solidFill>
                  <a:srgbClr val="FF0000"/>
                </a:solidFill>
              </a:rPr>
              <a:t> т</a:t>
            </a:r>
            <a:r>
              <a:rPr lang="ru-RU" sz="2400" dirty="0" smtClean="0">
                <a:solidFill>
                  <a:srgbClr val="FF0000"/>
                </a:solidFill>
              </a:rPr>
              <a:t>а </a:t>
            </a:r>
            <a:r>
              <a:rPr lang="ru-RU" sz="2400" dirty="0" err="1" smtClean="0">
                <a:solidFill>
                  <a:srgbClr val="FF0000"/>
                </a:solidFill>
              </a:rPr>
              <a:t>інших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європейських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країн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які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використовують</a:t>
            </a:r>
            <a:r>
              <a:rPr lang="ru-RU" sz="2400" dirty="0" smtClean="0">
                <a:solidFill>
                  <a:srgbClr val="FF0000"/>
                </a:solidFill>
              </a:rPr>
              <a:t> «</a:t>
            </a:r>
            <a:r>
              <a:rPr lang="ru-RU" sz="2400" dirty="0" err="1" smtClean="0">
                <a:solidFill>
                  <a:srgbClr val="FF0000"/>
                </a:solidFill>
              </a:rPr>
              <a:t>дешевий</a:t>
            </a:r>
            <a:r>
              <a:rPr lang="ru-RU" sz="2400" dirty="0" smtClean="0">
                <a:solidFill>
                  <a:srgbClr val="FF0000"/>
                </a:solidFill>
              </a:rPr>
              <a:t>» </a:t>
            </a:r>
            <a:r>
              <a:rPr lang="ru-RU" sz="2400" dirty="0" err="1" smtClean="0">
                <a:solidFill>
                  <a:srgbClr val="FF0000"/>
                </a:solidFill>
              </a:rPr>
              <a:t>ліберійський</a:t>
            </a:r>
            <a:r>
              <a:rPr lang="ru-RU" sz="2400" dirty="0" smtClean="0">
                <a:solidFill>
                  <a:srgbClr val="FF0000"/>
                </a:solidFill>
              </a:rPr>
              <a:t> прапор.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африканських</a:t>
            </a:r>
            <a:r>
              <a:rPr lang="ru-RU" sz="2400" dirty="0" smtClean="0"/>
              <a:t> держав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авіаційний</a:t>
            </a:r>
            <a:r>
              <a:rPr lang="ru-RU" sz="2400" b="1" i="1" dirty="0" smtClean="0"/>
              <a:t> транспорт,</a:t>
            </a:r>
          </a:p>
          <a:p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пасажирів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обслуговують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здебільшого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іноземні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літаки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Аеропорти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– </a:t>
            </a:r>
            <a:r>
              <a:rPr lang="ru-RU" sz="2400" i="1" dirty="0" smtClean="0"/>
              <a:t>Касабланка, Дакар, </a:t>
            </a:r>
            <a:r>
              <a:rPr lang="ru-RU" sz="2400" i="1" dirty="0" err="1" smtClean="0"/>
              <a:t>Триполі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Кінша</a:t>
            </a:r>
            <a:r>
              <a:rPr lang="ru-RU" sz="2400" i="1" dirty="0" smtClean="0"/>
              <a:t>-</a:t>
            </a:r>
          </a:p>
          <a:p>
            <a:r>
              <a:rPr lang="ru-RU" sz="2400" i="1" dirty="0" err="1" smtClean="0"/>
              <a:t>са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Каїр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Найробі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Йоганнесбург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580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африканських</a:t>
            </a:r>
            <a:r>
              <a:rPr lang="ru-RU" sz="2400" dirty="0" smtClean="0"/>
              <a:t> держав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авіаційний</a:t>
            </a:r>
            <a:r>
              <a:rPr lang="ru-RU" sz="2400" b="1" i="1" dirty="0" smtClean="0">
                <a:solidFill>
                  <a:srgbClr val="FF0000"/>
                </a:solidFill>
              </a:rPr>
              <a:t> транспорт</a:t>
            </a:r>
            <a:r>
              <a:rPr lang="ru-RU" sz="2400" b="1" i="1" dirty="0" smtClean="0"/>
              <a:t>,</a:t>
            </a:r>
          </a:p>
          <a:p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пасажирів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обслуговують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здебільшого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іноземні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літаки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Аеропорти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– </a:t>
            </a:r>
            <a:r>
              <a:rPr lang="ru-RU" sz="2400" i="1" dirty="0" smtClean="0">
                <a:solidFill>
                  <a:srgbClr val="FF0000"/>
                </a:solidFill>
              </a:rPr>
              <a:t>Касабланка, Дакар, </a:t>
            </a:r>
            <a:r>
              <a:rPr lang="ru-RU" sz="2400" i="1" dirty="0" err="1" smtClean="0">
                <a:solidFill>
                  <a:srgbClr val="FF0000"/>
                </a:solidFill>
              </a:rPr>
              <a:t>Триполі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Кіншаса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Каїр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Найробі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Йоганнесбург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Отже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характерними</a:t>
            </a:r>
            <a:r>
              <a:rPr lang="ru-RU" sz="2800" dirty="0" smtClean="0">
                <a:solidFill>
                  <a:srgbClr val="FF0000"/>
                </a:solidFill>
              </a:rPr>
              <a:t> рисами </a:t>
            </a:r>
            <a:r>
              <a:rPr lang="ru-RU" sz="2800" dirty="0" err="1" smtClean="0">
                <a:solidFill>
                  <a:srgbClr val="FF0000"/>
                </a:solidFill>
              </a:rPr>
              <a:t>господарства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більшості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>
                <a:solidFill>
                  <a:srgbClr val="FF0000"/>
                </a:solidFill>
              </a:rPr>
              <a:t> Африки є</a:t>
            </a:r>
            <a:r>
              <a:rPr lang="ru-RU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1) </a:t>
            </a:r>
            <a:r>
              <a:rPr lang="ru-RU" sz="2800" dirty="0" err="1" smtClean="0">
                <a:solidFill>
                  <a:srgbClr val="FF0000"/>
                </a:solidFill>
              </a:rPr>
              <a:t>технологічна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відсталість</a:t>
            </a:r>
            <a:r>
              <a:rPr lang="ru-RU" sz="2800" dirty="0" smtClean="0">
                <a:solidFill>
                  <a:srgbClr val="FF0000"/>
                </a:solidFill>
              </a:rPr>
              <a:t>; 2) однобокий </a:t>
            </a:r>
            <a:r>
              <a:rPr lang="ru-RU" sz="2800" dirty="0" err="1" smtClean="0">
                <a:solidFill>
                  <a:srgbClr val="FF0000"/>
                </a:solidFill>
              </a:rPr>
              <a:t>аграрно-сировинний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розвиток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який</a:t>
            </a:r>
            <a:r>
              <a:rPr lang="ru-RU" sz="2800" dirty="0" smtClean="0">
                <a:solidFill>
                  <a:srgbClr val="FF0000"/>
                </a:solidFill>
              </a:rPr>
              <a:t> часто </a:t>
            </a:r>
            <a:r>
              <a:rPr lang="ru-RU" sz="2800" dirty="0" err="1" smtClean="0">
                <a:solidFill>
                  <a:srgbClr val="FF0000"/>
                </a:solidFill>
              </a:rPr>
              <a:t>має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монокультурний</a:t>
            </a:r>
            <a:r>
              <a:rPr lang="ru-RU" sz="2800" dirty="0" smtClean="0">
                <a:solidFill>
                  <a:srgbClr val="FF0000"/>
                </a:solidFill>
              </a:rPr>
              <a:t> характер; 3) </a:t>
            </a:r>
            <a:r>
              <a:rPr lang="ru-RU" sz="2800" dirty="0" err="1" smtClean="0">
                <a:solidFill>
                  <a:srgbClr val="FF0000"/>
                </a:solidFill>
              </a:rPr>
              <a:t>панування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експорті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мінеральної</a:t>
            </a:r>
            <a:r>
              <a:rPr lang="ru-RU" sz="2800" dirty="0" smtClean="0">
                <a:solidFill>
                  <a:srgbClr val="FF0000"/>
                </a:solidFill>
              </a:rPr>
              <a:t> та </a:t>
            </a:r>
            <a:r>
              <a:rPr lang="ru-RU" sz="2800" dirty="0" err="1" smtClean="0">
                <a:solidFill>
                  <a:srgbClr val="FF0000"/>
                </a:solidFill>
              </a:rPr>
              <a:t>сільськогосподарської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сировини</a:t>
            </a:r>
            <a:r>
              <a:rPr lang="ru-RU" sz="2800" dirty="0" smtClean="0">
                <a:solidFill>
                  <a:srgbClr val="FF0000"/>
                </a:solidFill>
              </a:rPr>
              <a:t>, а в </a:t>
            </a:r>
            <a:r>
              <a:rPr lang="ru-RU" sz="2800" dirty="0" err="1" smtClean="0">
                <a:solidFill>
                  <a:srgbClr val="FF0000"/>
                </a:solidFill>
              </a:rPr>
              <a:t>імпорті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dirty="0" err="1" smtClean="0">
                <a:solidFill>
                  <a:srgbClr val="FF0000"/>
                </a:solidFill>
              </a:rPr>
              <a:t>готової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промислової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продукції</a:t>
            </a:r>
            <a:r>
              <a:rPr lang="ru-RU" sz="2800" dirty="0" smtClean="0">
                <a:solidFill>
                  <a:srgbClr val="FF0000"/>
                </a:solidFill>
              </a:rPr>
              <a:t> та </a:t>
            </a:r>
            <a:r>
              <a:rPr lang="ru-RU" sz="2800" dirty="0" err="1" smtClean="0">
                <a:solidFill>
                  <a:srgbClr val="FF0000"/>
                </a:solidFill>
              </a:rPr>
              <a:t>продовольства</a:t>
            </a:r>
            <a:r>
              <a:rPr lang="ru-RU" sz="2800" dirty="0" smtClean="0">
                <a:solidFill>
                  <a:srgbClr val="FF0000"/>
                </a:solidFill>
              </a:rPr>
              <a:t>; 4) </a:t>
            </a:r>
            <a:r>
              <a:rPr lang="ru-RU" sz="2800" dirty="0" err="1" smtClean="0">
                <a:solidFill>
                  <a:srgbClr val="FF0000"/>
                </a:solidFill>
              </a:rPr>
              <a:t>залежність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зовнішнього</a:t>
            </a:r>
            <a:r>
              <a:rPr lang="ru-RU" sz="2800" dirty="0" smtClean="0">
                <a:solidFill>
                  <a:srgbClr val="FF0000"/>
                </a:solidFill>
              </a:rPr>
              <a:t> ринку;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5) мало </a:t>
            </a:r>
            <a:r>
              <a:rPr lang="ru-RU" sz="2800" dirty="0" err="1" smtClean="0">
                <a:solidFill>
                  <a:srgbClr val="FF0000"/>
                </a:solidFill>
              </a:rPr>
              <a:t>розвинена</a:t>
            </a:r>
            <a:r>
              <a:rPr lang="ru-RU" sz="2800" dirty="0" smtClean="0">
                <a:solidFill>
                  <a:srgbClr val="FF0000"/>
                </a:solidFill>
              </a:rPr>
              <a:t> транспортна система; 6) </a:t>
            </a:r>
            <a:r>
              <a:rPr lang="ru-RU" sz="2800" dirty="0" err="1" smtClean="0">
                <a:solidFill>
                  <a:srgbClr val="FF0000"/>
                </a:solidFill>
              </a:rPr>
              <a:t>надмірна</a:t>
            </a:r>
            <a:r>
              <a:rPr lang="ru-RU" sz="2800" dirty="0" smtClean="0">
                <a:solidFill>
                  <a:srgbClr val="FF0000"/>
                </a:solidFill>
              </a:rPr>
              <a:t> роль </a:t>
            </a:r>
            <a:r>
              <a:rPr lang="ru-RU" sz="2800" dirty="0" err="1" smtClean="0">
                <a:solidFill>
                  <a:srgbClr val="FF0000"/>
                </a:solidFill>
              </a:rPr>
              <a:t>іноземного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капіталу</a:t>
            </a:r>
            <a:r>
              <a:rPr lang="ru-RU" sz="2800" dirty="0" smtClean="0">
                <a:solidFill>
                  <a:srgbClr val="FF0000"/>
                </a:solidFill>
              </a:rPr>
              <a:t> у </a:t>
            </a:r>
            <a:r>
              <a:rPr lang="ru-RU" sz="2800" dirty="0" err="1" smtClean="0">
                <a:solidFill>
                  <a:srgbClr val="FF0000"/>
                </a:solidFill>
              </a:rPr>
              <a:t>провідних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виробництвах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економіки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572560" cy="1289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ЗОВНІШНІ ЕКОНОМІЧНІ ЗВ’ЯЗКИ</a:t>
            </a:r>
            <a:r>
              <a:rPr lang="ru-RU" sz="2400" b="1" dirty="0" smtClean="0"/>
              <a:t>. </a:t>
            </a:r>
            <a:r>
              <a:rPr lang="ru-RU" sz="2800" b="1" dirty="0" err="1" smtClean="0"/>
              <a:t>Зовнішньоекономічні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зв’язки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країн</a:t>
            </a:r>
            <a:r>
              <a:rPr lang="ru-RU" sz="2800" b="1" dirty="0" smtClean="0"/>
              <a:t> А</a:t>
            </a:r>
            <a:r>
              <a:rPr lang="ru-RU" sz="2800" dirty="0" smtClean="0"/>
              <a:t>фрики </a:t>
            </a:r>
            <a:r>
              <a:rPr lang="ru-RU" sz="2800" dirty="0" err="1" smtClean="0"/>
              <a:t>охоплюють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міжнародну</a:t>
            </a:r>
            <a:r>
              <a:rPr lang="ru-RU" sz="2800" dirty="0" smtClean="0"/>
              <a:t> </a:t>
            </a:r>
            <a:r>
              <a:rPr lang="ru-RU" sz="2800" dirty="0" err="1" smtClean="0"/>
              <a:t>торгівлю</a:t>
            </a:r>
            <a:r>
              <a:rPr lang="ru-RU" sz="2800" dirty="0" smtClean="0"/>
              <a:t>, </a:t>
            </a:r>
            <a:r>
              <a:rPr lang="ru-RU" sz="2800" dirty="0" err="1" smtClean="0"/>
              <a:t>валютно-фінансові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міжнародний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рух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капіталів</a:t>
            </a:r>
            <a:r>
              <a:rPr lang="ru-RU" sz="2800" dirty="0" smtClean="0"/>
              <a:t>, </a:t>
            </a:r>
            <a:r>
              <a:rPr lang="ru-RU" sz="2800" dirty="0" err="1" smtClean="0"/>
              <a:t>торгівлю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науково-технічне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співробітництво</a:t>
            </a:r>
            <a:r>
              <a:rPr lang="ru-RU" sz="2800" dirty="0" smtClean="0"/>
              <a:t>. </a:t>
            </a:r>
            <a:r>
              <a:rPr lang="ru-RU" sz="2800" b="1" dirty="0" err="1" smtClean="0"/>
              <a:t>Експорт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країн</a:t>
            </a:r>
            <a:r>
              <a:rPr lang="ru-RU" sz="2800" b="1" dirty="0" smtClean="0"/>
              <a:t> Африки,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базується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м</a:t>
            </a:r>
            <a:r>
              <a:rPr lang="ru-RU" sz="2800" dirty="0" err="1" smtClean="0"/>
              <a:t>інеральній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сировині</a:t>
            </a:r>
            <a:r>
              <a:rPr lang="ru-RU" sz="2800" dirty="0" smtClean="0"/>
              <a:t> (</a:t>
            </a:r>
            <a:r>
              <a:rPr lang="ru-RU" sz="2800" dirty="0" err="1" smtClean="0"/>
              <a:t>нафта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нафтопродукти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становлять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як 40 %)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тропічного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рослиництва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залежить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цін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зовнішньому</a:t>
            </a:r>
            <a:r>
              <a:rPr lang="ru-RU" sz="2800" dirty="0" smtClean="0"/>
              <a:t> ринку.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збільшує</a:t>
            </a:r>
            <a:r>
              <a:rPr lang="ru-RU" sz="2800" dirty="0" smtClean="0"/>
              <a:t> </a:t>
            </a:r>
            <a:r>
              <a:rPr lang="ru-RU" sz="2800" dirty="0" err="1" smtClean="0"/>
              <a:t>чутливість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регіону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зовнішніх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потрясінь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диктує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розгалуження</a:t>
            </a:r>
            <a:r>
              <a:rPr lang="ru-RU" sz="2800" dirty="0" smtClean="0"/>
              <a:t>. Так, </a:t>
            </a:r>
            <a:r>
              <a:rPr lang="ru-RU" sz="2800" dirty="0" err="1" smtClean="0"/>
              <a:t>значно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розширився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експорт</a:t>
            </a:r>
            <a:r>
              <a:rPr lang="ru-RU" sz="2800" dirty="0" smtClean="0"/>
              <a:t> </a:t>
            </a:r>
            <a:r>
              <a:rPr lang="ru-RU" sz="2800" dirty="0" err="1" smtClean="0"/>
              <a:t>готових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виробів</a:t>
            </a:r>
            <a:r>
              <a:rPr lang="ru-RU" sz="2800" dirty="0" smtClean="0"/>
              <a:t>: </a:t>
            </a:r>
            <a:r>
              <a:rPr lang="ru-RU" sz="2800" dirty="0" err="1" smtClean="0"/>
              <a:t>рафінованих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кольорових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металів</a:t>
            </a:r>
            <a:r>
              <a:rPr lang="ru-RU" sz="2800" dirty="0" smtClean="0"/>
              <a:t>, </a:t>
            </a:r>
            <a:r>
              <a:rPr lang="ru-RU" sz="2800" dirty="0" err="1" smtClean="0"/>
              <a:t>оброблених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алмазів</a:t>
            </a:r>
            <a:r>
              <a:rPr lang="ru-RU" sz="2800" dirty="0" smtClean="0"/>
              <a:t>, шоколаду, тканин </a:t>
            </a:r>
            <a:r>
              <a:rPr lang="ru-RU" sz="2800" dirty="0" err="1" smtClean="0"/>
              <a:t>і</a:t>
            </a:r>
            <a:r>
              <a:rPr lang="ru-RU" sz="2800" dirty="0" smtClean="0"/>
              <a:t> готового </a:t>
            </a:r>
            <a:r>
              <a:rPr lang="ru-RU" sz="2800" dirty="0" err="1" smtClean="0"/>
              <a:t>одягу</a:t>
            </a:r>
            <a:r>
              <a:rPr lang="ru-RU" sz="2800" dirty="0" smtClean="0"/>
              <a:t>. </a:t>
            </a:r>
            <a:r>
              <a:rPr lang="ru-RU" sz="2800" dirty="0" err="1" smtClean="0"/>
              <a:t>Зростає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торгівляпослугами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здебільшого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фінансовими</a:t>
            </a:r>
            <a:r>
              <a:rPr lang="ru-RU" sz="2800" dirty="0" smtClean="0"/>
              <a:t>, та </a:t>
            </a:r>
            <a:r>
              <a:rPr lang="ru-RU" sz="2800" dirty="0" err="1" smtClean="0"/>
              <a:t>подорожами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підкре</a:t>
            </a:r>
            <a:endParaRPr lang="ru-RU" sz="2800" smtClean="0"/>
          </a:p>
          <a:p>
            <a:r>
              <a:rPr lang="ru-RU" sz="2800" smtClean="0"/>
              <a:t>слює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потужні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регіону</a:t>
            </a:r>
            <a:r>
              <a:rPr lang="ru-RU" sz="2800" dirty="0" smtClean="0"/>
              <a:t> у </a:t>
            </a:r>
            <a:r>
              <a:rPr lang="ru-RU" sz="2800" dirty="0" err="1" smtClean="0"/>
              <a:t>сфері</a:t>
            </a:r>
            <a:r>
              <a:rPr lang="ru-RU" sz="2800" dirty="0" smtClean="0"/>
              <a:t> туризму.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Основними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статтями</a:t>
            </a:r>
            <a:r>
              <a:rPr lang="ru-RU" sz="2400" dirty="0" smtClean="0"/>
              <a:t> </a:t>
            </a:r>
            <a:r>
              <a:rPr lang="ru-RU" sz="2400" b="1" dirty="0" err="1" smtClean="0"/>
              <a:t>імпорту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готові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вироби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найперше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гірничовидод</a:t>
            </a:r>
            <a:r>
              <a:rPr lang="ru-RU" sz="2400" dirty="0" err="1" smtClean="0"/>
              <a:t>увне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устатковання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електрообладнання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транспортні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, </a:t>
            </a:r>
            <a:r>
              <a:rPr lang="ru-RU" sz="2400" dirty="0" err="1" smtClean="0"/>
              <a:t>ліки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продукти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</a:t>
            </a:r>
            <a:r>
              <a:rPr lang="ru-RU" sz="2400" dirty="0" err="1" smtClean="0"/>
              <a:t>Головними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торговельними</a:t>
            </a:r>
            <a:r>
              <a:rPr lang="ru-RU" sz="2400" dirty="0" smtClean="0"/>
              <a:t> партнерами Африки</a:t>
            </a:r>
          </a:p>
          <a:p>
            <a:r>
              <a:rPr lang="ru-RU" sz="2400" dirty="0" err="1" smtClean="0"/>
              <a:t>є</a:t>
            </a:r>
            <a:r>
              <a:rPr lang="ru-RU" sz="2400" dirty="0" smtClean="0"/>
              <a:t> Китай, </a:t>
            </a:r>
            <a:r>
              <a:rPr lang="ru-RU" sz="2400" dirty="0" err="1" smtClean="0"/>
              <a:t>Індія</a:t>
            </a:r>
            <a:r>
              <a:rPr lang="ru-RU" sz="2400" dirty="0" smtClean="0"/>
              <a:t>,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ЄС, США. </a:t>
            </a:r>
            <a:r>
              <a:rPr lang="ru-RU" sz="2400" dirty="0" err="1" smtClean="0"/>
              <a:t>Розширюються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торговельні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endParaRPr lang="ru-RU" sz="2400" dirty="0" smtClean="0"/>
          </a:p>
          <a:p>
            <a:r>
              <a:rPr lang="ru-RU" sz="2400" i="1" dirty="0" err="1" smtClean="0"/>
              <a:t>Україною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643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Основними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статтями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імпорту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є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готові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вироби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найперше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гірничовидо</a:t>
            </a:r>
            <a:r>
              <a:rPr lang="uk-UA" sz="2800" b="1" dirty="0" smtClean="0">
                <a:solidFill>
                  <a:srgbClr val="FF0000"/>
                </a:solidFill>
              </a:rPr>
              <a:t>б</a:t>
            </a:r>
            <a:r>
              <a:rPr lang="ru-RU" sz="2800" dirty="0" err="1" smtClean="0">
                <a:solidFill>
                  <a:srgbClr val="FF0000"/>
                </a:solidFill>
              </a:rPr>
              <a:t>увне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устатковання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електрообладнання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транспортні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засоби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ліки</a:t>
            </a:r>
            <a:r>
              <a:rPr lang="ru-RU" sz="2800" dirty="0" smtClean="0">
                <a:solidFill>
                  <a:srgbClr val="FF0000"/>
                </a:solidFill>
              </a:rPr>
              <a:t>, про-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дукти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харчування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тощо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Головними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торговельними</a:t>
            </a:r>
            <a:r>
              <a:rPr lang="ru-RU" sz="2800" dirty="0" smtClean="0">
                <a:solidFill>
                  <a:srgbClr val="FF0000"/>
                </a:solidFill>
              </a:rPr>
              <a:t> партнерами </a:t>
            </a:r>
            <a:r>
              <a:rPr lang="ru-RU" sz="2800" dirty="0" smtClean="0">
                <a:solidFill>
                  <a:srgbClr val="FF0000"/>
                </a:solidFill>
              </a:rPr>
              <a:t>Африки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Китай, </a:t>
            </a:r>
            <a:r>
              <a:rPr lang="ru-RU" sz="2800" dirty="0" err="1" smtClean="0">
                <a:solidFill>
                  <a:srgbClr val="FF0000"/>
                </a:solidFill>
              </a:rPr>
              <a:t>Індія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 ЄС, США. </a:t>
            </a:r>
            <a:r>
              <a:rPr lang="ru-RU" sz="2800" dirty="0" err="1" smtClean="0">
                <a:solidFill>
                  <a:srgbClr val="FF0000"/>
                </a:solidFill>
              </a:rPr>
              <a:t>Розширюються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торговельні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зв’язки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країною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1290</Words>
  <PresentationFormat>Экран (4:3)</PresentationFormat>
  <Paragraphs>168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Вторинний і третинний сектор економіки Африки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Вторинний і третинний сектор економіки Африки</dc:title>
  <cp:lastModifiedBy>Admin</cp:lastModifiedBy>
  <cp:revision>6</cp:revision>
  <dcterms:modified xsi:type="dcterms:W3CDTF">2020-09-16T10:01:16Z</dcterms:modified>
</cp:coreProperties>
</file>