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9" r:id="rId9"/>
    <p:sldId id="267" r:id="rId10"/>
    <p:sldId id="270" r:id="rId11"/>
    <p:sldId id="266" r:id="rId12"/>
    <p:sldId id="263" r:id="rId13"/>
    <p:sldId id="271" r:id="rId14"/>
    <p:sldId id="27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2" d="100"/>
          <a:sy n="52" d="100"/>
        </p:scale>
        <p:origin x="-181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stravel.ru/russia/" TargetMode="External"/><Relationship Id="rId2" Type="http://schemas.openxmlformats.org/officeDocument/2006/relationships/hyperlink" Target="http://www.yestravel.ru/world/all_world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estravel.ru/australi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ФРН</a:t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частина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>
                <a:solidFill>
                  <a:srgbClr val="FF0000"/>
                </a:solidFill>
              </a:rPr>
              <a:t>Морський</a:t>
            </a:r>
            <a:r>
              <a:rPr lang="ru-RU" sz="2400" b="1" i="1" dirty="0" smtClean="0">
                <a:solidFill>
                  <a:srgbClr val="FF0000"/>
                </a:solidFill>
              </a:rPr>
              <a:t> флот </a:t>
            </a:r>
            <a:r>
              <a:rPr lang="ru-RU" sz="2400" b="1" i="1" dirty="0" err="1" smtClean="0"/>
              <a:t>з</a:t>
            </a:r>
            <a:r>
              <a:rPr lang="ru-RU" sz="2400" dirty="0" err="1" smtClean="0"/>
              <a:t>абезпечує</a:t>
            </a:r>
            <a:r>
              <a:rPr lang="ru-RU" sz="2400" dirty="0" smtClean="0"/>
              <a:t> </a:t>
            </a:r>
            <a:r>
              <a:rPr lang="ru-RU" sz="2400" dirty="0" err="1" smtClean="0"/>
              <a:t>зовнішньоторговельні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Найбільшими</a:t>
            </a:r>
            <a:r>
              <a:rPr lang="ru-RU" sz="2400" dirty="0" smtClean="0"/>
              <a:t> портами</a:t>
            </a:r>
            <a:r>
              <a:rPr lang="en-US" sz="2400" dirty="0" smtClean="0"/>
              <a:t> </a:t>
            </a:r>
            <a:r>
              <a:rPr lang="uk-UA" sz="2400" dirty="0" smtClean="0"/>
              <a:t>є </a:t>
            </a:r>
            <a:r>
              <a:rPr lang="ru-RU" sz="2400" i="1" dirty="0" smtClean="0"/>
              <a:t>Гамбург (</a:t>
            </a:r>
            <a:r>
              <a:rPr lang="ru-RU" sz="2400" i="1" dirty="0" err="1" smtClean="0"/>
              <a:t>другий</a:t>
            </a:r>
            <a:r>
              <a:rPr lang="ru-RU" sz="2400" i="1" dirty="0" smtClean="0"/>
              <a:t> в </a:t>
            </a:r>
            <a:r>
              <a:rPr lang="ru-RU" sz="2400" i="1" dirty="0" err="1" smtClean="0"/>
              <a:t>Європі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після</a:t>
            </a:r>
            <a:r>
              <a:rPr lang="ru-RU" sz="2400" i="1" dirty="0" smtClean="0"/>
              <a:t> Роттердама, </a:t>
            </a:r>
            <a:r>
              <a:rPr lang="ru-RU" sz="2400" i="1" dirty="0" err="1" smtClean="0"/>
              <a:t>Нідерланди</a:t>
            </a:r>
            <a:r>
              <a:rPr lang="ru-RU" sz="2400" i="1" dirty="0" smtClean="0"/>
              <a:t>)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Бремен. </a:t>
            </a:r>
            <a:r>
              <a:rPr lang="ru-RU" sz="2400" i="1" dirty="0" err="1" smtClean="0"/>
              <a:t>Особ</a:t>
            </a:r>
            <a:r>
              <a:rPr lang="ru-RU" sz="2400" dirty="0" err="1" smtClean="0"/>
              <a:t>ливістю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транспортної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добре </a:t>
            </a:r>
            <a:r>
              <a:rPr lang="ru-RU" sz="2400" dirty="0" err="1" smtClean="0">
                <a:solidFill>
                  <a:srgbClr val="FF0000"/>
                </a:solidFill>
              </a:rPr>
              <a:t>розвинений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внутрішній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річковий</a:t>
            </a:r>
            <a:r>
              <a:rPr lang="ru-RU" sz="2400" dirty="0" smtClean="0">
                <a:solidFill>
                  <a:srgbClr val="FF0000"/>
                </a:solidFill>
              </a:rPr>
              <a:t> транспорт, </a:t>
            </a:r>
            <a:r>
              <a:rPr lang="ru-RU" sz="2400" dirty="0" err="1" smtClean="0">
                <a:solidFill>
                  <a:srgbClr val="FF0000"/>
                </a:solidFill>
              </a:rPr>
              <a:t>частка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якого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 err="1" smtClean="0">
                <a:solidFill>
                  <a:srgbClr val="FF0000"/>
                </a:solidFill>
              </a:rPr>
              <a:t>перевезеннях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вантажів</a:t>
            </a:r>
            <a:r>
              <a:rPr lang="ru-RU" sz="2400" dirty="0" smtClean="0">
                <a:solidFill>
                  <a:srgbClr val="FF0000"/>
                </a:solidFill>
              </a:rPr>
              <a:t> становить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близько</a:t>
            </a:r>
            <a:r>
              <a:rPr lang="ru-RU" sz="2400" dirty="0" smtClean="0">
                <a:solidFill>
                  <a:srgbClr val="FF0000"/>
                </a:solidFill>
              </a:rPr>
              <a:t> 20 %. За </a:t>
            </a:r>
            <a:r>
              <a:rPr lang="ru-RU" sz="2400" dirty="0" err="1" smtClean="0">
                <a:solidFill>
                  <a:srgbClr val="FF0000"/>
                </a:solidFill>
              </a:rPr>
              <a:t>цим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показником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поступається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лише</a:t>
            </a:r>
            <a:r>
              <a:rPr lang="ru-RU" sz="2400" dirty="0" smtClean="0">
                <a:solidFill>
                  <a:srgbClr val="FF0000"/>
                </a:solidFill>
              </a:rPr>
              <a:t> США.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Головною водною </a:t>
            </a:r>
            <a:r>
              <a:rPr lang="ru-RU" sz="2400" dirty="0" err="1" smtClean="0">
                <a:solidFill>
                  <a:srgbClr val="FF0000"/>
                </a:solidFill>
              </a:rPr>
              <a:t>артерією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Рейн, </a:t>
            </a:r>
            <a:r>
              <a:rPr lang="ru-RU" sz="2400" i="1" dirty="0" err="1" smtClean="0">
                <a:solidFill>
                  <a:srgbClr val="FF0000"/>
                </a:solidFill>
              </a:rPr>
              <a:t>що</a:t>
            </a:r>
            <a:r>
              <a:rPr lang="ru-RU" sz="2400" i="1" dirty="0" smtClean="0">
                <a:solidFill>
                  <a:srgbClr val="FF0000"/>
                </a:solidFill>
              </a:rPr>
              <a:t> через </a:t>
            </a:r>
            <a:r>
              <a:rPr lang="ru-RU" sz="2400" i="1" dirty="0" err="1" smtClean="0">
                <a:solidFill>
                  <a:srgbClr val="FF0000"/>
                </a:solidFill>
              </a:rPr>
              <a:t>територію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Нідер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r>
              <a:rPr lang="ru-RU" sz="2400" i="1" dirty="0" err="1" smtClean="0">
                <a:solidFill>
                  <a:srgbClr val="FF0000"/>
                </a:solidFill>
              </a:rPr>
              <a:t>ландів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спол</a:t>
            </a:r>
            <a:r>
              <a:rPr lang="ru-RU" sz="2400" dirty="0" err="1" smtClean="0">
                <a:solidFill>
                  <a:srgbClr val="FF0000"/>
                </a:solidFill>
              </a:rPr>
              <a:t>учає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головний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промисловий</a:t>
            </a:r>
            <a:r>
              <a:rPr lang="ru-RU" sz="2400" dirty="0" smtClean="0">
                <a:solidFill>
                  <a:srgbClr val="FF0000"/>
                </a:solidFill>
              </a:rPr>
              <a:t> район </a:t>
            </a:r>
            <a:r>
              <a:rPr lang="ru-RU" sz="2400" dirty="0" err="1" smtClean="0">
                <a:solidFill>
                  <a:srgbClr val="FF0000"/>
                </a:solidFill>
              </a:rPr>
              <a:t>Німеччини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Роттердамом, в </a:t>
            </a:r>
            <a:r>
              <a:rPr lang="ru-RU" sz="2400" dirty="0" err="1" smtClean="0">
                <a:solidFill>
                  <a:srgbClr val="FF0000"/>
                </a:solidFill>
              </a:rPr>
              <a:t>якому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вантажі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океанічних</a:t>
            </a:r>
            <a:r>
              <a:rPr lang="ru-RU" sz="2400" dirty="0" smtClean="0">
                <a:solidFill>
                  <a:srgbClr val="FF0000"/>
                </a:solidFill>
              </a:rPr>
              <a:t> суден </a:t>
            </a:r>
            <a:r>
              <a:rPr lang="ru-RU" sz="2400" dirty="0" err="1" smtClean="0">
                <a:solidFill>
                  <a:srgbClr val="FF0000"/>
                </a:solidFill>
              </a:rPr>
              <a:t>перевантажують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річков</a:t>
            </a:r>
            <a:r>
              <a:rPr lang="ru-RU" sz="2400" dirty="0" err="1" smtClean="0"/>
              <a:t>і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створено систему </a:t>
            </a:r>
            <a:r>
              <a:rPr lang="ru-RU" sz="2400" dirty="0" err="1" smtClean="0"/>
              <a:t>судноплавних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каналів</a:t>
            </a:r>
            <a:r>
              <a:rPr lang="ru-RU" sz="2400" dirty="0" smtClean="0"/>
              <a:t>: </a:t>
            </a:r>
            <a:r>
              <a:rPr lang="ru-RU" sz="2400" i="1" dirty="0" smtClean="0"/>
              <a:t>Рейн – </a:t>
            </a:r>
            <a:r>
              <a:rPr lang="ru-RU" sz="2400" i="1" dirty="0" err="1" smtClean="0"/>
              <a:t>Емс</a:t>
            </a:r>
            <a:r>
              <a:rPr lang="ru-RU" sz="2400" i="1" dirty="0" smtClean="0"/>
              <a:t> – Везер </a:t>
            </a:r>
            <a:r>
              <a:rPr lang="ru-RU" sz="2400" i="1" dirty="0" err="1" smtClean="0"/>
              <a:t>сполучає</a:t>
            </a:r>
            <a:r>
              <a:rPr lang="ru-RU" sz="2400" i="1" dirty="0" smtClean="0"/>
              <a:t> Рур </a:t>
            </a:r>
            <a:r>
              <a:rPr lang="ru-RU" sz="2400" i="1" dirty="0" err="1" smtClean="0"/>
              <a:t>з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Північним</a:t>
            </a:r>
            <a:r>
              <a:rPr lang="ru-RU" sz="2400" i="1" dirty="0" smtClean="0"/>
              <a:t> морем; </a:t>
            </a:r>
            <a:r>
              <a:rPr lang="ru-RU" sz="2400" i="1" dirty="0" err="1" smtClean="0"/>
              <a:t>Середньонімецький</a:t>
            </a:r>
            <a:r>
              <a:rPr lang="ru-RU" sz="2400" i="1" dirty="0" smtClean="0"/>
              <a:t> канал (Рейн – Одер) </a:t>
            </a:r>
            <a:r>
              <a:rPr lang="ru-RU" sz="2400" i="1" dirty="0" err="1" smtClean="0"/>
              <a:t>об’єднав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усі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річки</a:t>
            </a:r>
            <a:r>
              <a:rPr lang="ru-RU" sz="2400" i="1" dirty="0" smtClean="0"/>
              <a:t> н</a:t>
            </a:r>
            <a:r>
              <a:rPr lang="ru-RU" sz="2400" dirty="0" smtClean="0"/>
              <a:t>а </a:t>
            </a:r>
            <a:r>
              <a:rPr lang="ru-RU" sz="2400" dirty="0" err="1" smtClean="0"/>
              <a:t>півночі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в </a:t>
            </a:r>
            <a:r>
              <a:rPr lang="ru-RU" sz="2400" dirty="0" err="1" smtClean="0"/>
              <a:t>єдину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транспортну</a:t>
            </a:r>
            <a:r>
              <a:rPr lang="ru-RU" sz="2400" dirty="0" smtClean="0"/>
              <a:t> мережу; </a:t>
            </a:r>
            <a:r>
              <a:rPr lang="ru-RU" sz="2400" i="1" dirty="0" smtClean="0"/>
              <a:t>Рейн – Майн – Дунай </a:t>
            </a:r>
            <a:r>
              <a:rPr lang="ru-RU" sz="2400" i="1" dirty="0" err="1" smtClean="0"/>
              <a:t>є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</a:t>
            </a:r>
            <a:r>
              <a:rPr lang="ru-RU" sz="2400" dirty="0" err="1" smtClean="0"/>
              <a:t>рансєвро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пейським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водним</a:t>
            </a:r>
            <a:r>
              <a:rPr lang="ru-RU" sz="2400" dirty="0" smtClean="0"/>
              <a:t> шляхом,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басейни</a:t>
            </a:r>
            <a:r>
              <a:rPr lang="ru-RU" sz="2400" dirty="0" smtClean="0"/>
              <a:t> </a:t>
            </a:r>
            <a:r>
              <a:rPr lang="ru-RU" sz="2400" i="1" dirty="0" err="1" smtClean="0"/>
              <a:t>Північного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і</a:t>
            </a:r>
            <a:endParaRPr lang="ru-RU" sz="2400" i="1" dirty="0" smtClean="0"/>
          </a:p>
          <a:p>
            <a:r>
              <a:rPr lang="ru-RU" sz="2400" i="1" dirty="0" smtClean="0"/>
              <a:t>Чорного </a:t>
            </a:r>
            <a:r>
              <a:rPr lang="ru-RU" sz="2400" i="1" dirty="0" err="1" smtClean="0"/>
              <a:t>морів</a:t>
            </a:r>
            <a:r>
              <a:rPr lang="ru-RU" sz="2400" i="1" dirty="0" smtClean="0"/>
              <a:t>. </a:t>
            </a:r>
            <a:r>
              <a:rPr lang="ru-RU" sz="2400" i="1" dirty="0" err="1" smtClean="0"/>
              <a:t>Місто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Дуйсбург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розташоване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біля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злиття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річок</a:t>
            </a:r>
            <a:r>
              <a:rPr lang="ru-RU" sz="2400" i="1" dirty="0" smtClean="0"/>
              <a:t> Рейну </a:t>
            </a:r>
            <a:r>
              <a:rPr lang="ru-RU" sz="2400" i="1" dirty="0" err="1" smtClean="0"/>
              <a:t>і</a:t>
            </a:r>
            <a:r>
              <a:rPr lang="ru-RU" sz="2400" i="1" dirty="0" smtClean="0"/>
              <a:t> Руру, – </a:t>
            </a:r>
            <a:r>
              <a:rPr lang="ru-RU" sz="2400" i="1" dirty="0" err="1" smtClean="0"/>
              <a:t>найбільш</a:t>
            </a:r>
            <a:r>
              <a:rPr lang="ru-RU" sz="2400" dirty="0" err="1" smtClean="0"/>
              <a:t>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річковий</a:t>
            </a:r>
            <a:r>
              <a:rPr lang="ru-RU" sz="2400" dirty="0" smtClean="0"/>
              <a:t> порт </a:t>
            </a:r>
            <a:r>
              <a:rPr lang="ru-RU" sz="2400" dirty="0" err="1" smtClean="0"/>
              <a:t>світу</a:t>
            </a:r>
            <a:r>
              <a:rPr lang="ru-RU" sz="2400" dirty="0" smtClean="0"/>
              <a:t>.</a:t>
            </a:r>
          </a:p>
          <a:p>
            <a:r>
              <a:rPr lang="ru-RU" b="1" dirty="0" smtClean="0"/>
              <a:t>ВТОРИННИЙ СЕКТОР. </a:t>
            </a:r>
            <a:r>
              <a:rPr lang="ru-RU" b="1" dirty="0" err="1" smtClean="0"/>
              <a:t>Промисловість</a:t>
            </a:r>
            <a:r>
              <a:rPr lang="ru-RU" b="1" dirty="0" smtClean="0"/>
              <a:t> </a:t>
            </a:r>
            <a:r>
              <a:rPr lang="ru-RU" b="1" dirty="0" err="1" smtClean="0"/>
              <a:t>хоча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забезпечує</a:t>
            </a:r>
            <a:r>
              <a:rPr lang="ru-RU" b="1" dirty="0" smtClean="0"/>
              <a:t> </a:t>
            </a:r>
            <a:r>
              <a:rPr lang="ru-RU" b="1" dirty="0" err="1" smtClean="0"/>
              <a:t>менше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06460"/>
            <a:ext cx="6212506" cy="626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Основною </a:t>
            </a:r>
            <a:r>
              <a:rPr lang="ru-RU" sz="2800" dirty="0" err="1" smtClean="0"/>
              <a:t>спеціалізацією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промисловості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різнопрофільне</a:t>
            </a:r>
            <a:r>
              <a:rPr lang="ru-RU" sz="2800" dirty="0" smtClean="0"/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машинобудування</a:t>
            </a:r>
            <a:r>
              <a:rPr lang="ru-RU" sz="2800" b="1" dirty="0" smtClean="0">
                <a:solidFill>
                  <a:srgbClr val="FF0000"/>
                </a:solidFill>
              </a:rPr>
              <a:t>. </a:t>
            </a:r>
            <a:r>
              <a:rPr lang="ru-RU" sz="2800" b="1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800" b="1" dirty="0" smtClean="0">
                <a:solidFill>
                  <a:srgbClr val="FF0000"/>
                </a:solidFill>
              </a:rPr>
              <a:t> – один </a:t>
            </a:r>
            <a:r>
              <a:rPr lang="ru-RU" sz="2800" b="1" dirty="0" err="1" smtClean="0">
                <a:solidFill>
                  <a:srgbClr val="FF0000"/>
                </a:solidFill>
              </a:rPr>
              <a:t>із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світових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лідерів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з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автомобілебудування.Н</a:t>
            </a:r>
            <a:r>
              <a:rPr lang="ru-RU" sz="2800" dirty="0" err="1" smtClean="0">
                <a:solidFill>
                  <a:srgbClr val="FF0000"/>
                </a:solidFill>
              </a:rPr>
              <a:t>айбільшими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виробниками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легкових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вантажних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автомобілів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автобусів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компанії</a:t>
            </a:r>
            <a:r>
              <a:rPr lang="ru-RU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Volkswagen Group (</a:t>
            </a:r>
            <a:r>
              <a:rPr lang="ru-RU" sz="2800" i="1" dirty="0" smtClean="0">
                <a:solidFill>
                  <a:srgbClr val="FF0000"/>
                </a:solidFill>
              </a:rPr>
              <a:t>Фольксваген </a:t>
            </a:r>
            <a:r>
              <a:rPr lang="ru-RU" sz="2800" i="1" dirty="0" err="1" smtClean="0">
                <a:solidFill>
                  <a:srgbClr val="FF0000"/>
                </a:solidFill>
              </a:rPr>
              <a:t>Груп</a:t>
            </a:r>
            <a:r>
              <a:rPr lang="ru-RU" sz="2800" i="1" dirty="0" smtClean="0">
                <a:solidFill>
                  <a:srgbClr val="FF0000"/>
                </a:solidFill>
              </a:rPr>
              <a:t>), </a:t>
            </a:r>
            <a:r>
              <a:rPr lang="en-US" sz="2800" i="1" dirty="0" smtClean="0">
                <a:solidFill>
                  <a:srgbClr val="FF0000"/>
                </a:solidFill>
              </a:rPr>
              <a:t>Daimler (</a:t>
            </a:r>
            <a:r>
              <a:rPr lang="ru-RU" sz="2800" i="1" dirty="0" err="1" smtClean="0">
                <a:solidFill>
                  <a:srgbClr val="FF0000"/>
                </a:solidFill>
              </a:rPr>
              <a:t>Даймлер</a:t>
            </a:r>
            <a:r>
              <a:rPr lang="ru-RU" sz="2800" i="1" dirty="0" smtClean="0">
                <a:solidFill>
                  <a:srgbClr val="FF0000"/>
                </a:solidFill>
              </a:rPr>
              <a:t>),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BMW (</a:t>
            </a:r>
            <a:r>
              <a:rPr lang="ru-RU" sz="2800" i="1" dirty="0" smtClean="0">
                <a:solidFill>
                  <a:srgbClr val="FF0000"/>
                </a:solidFill>
              </a:rPr>
              <a:t>БМВ), </a:t>
            </a:r>
            <a:r>
              <a:rPr lang="en-US" sz="2800" i="1" dirty="0" smtClean="0">
                <a:solidFill>
                  <a:srgbClr val="FF0000"/>
                </a:solidFill>
              </a:rPr>
              <a:t>Audi (</a:t>
            </a:r>
            <a:r>
              <a:rPr lang="ru-RU" sz="2800" i="1" dirty="0" err="1" smtClean="0">
                <a:solidFill>
                  <a:srgbClr val="FF0000"/>
                </a:solidFill>
              </a:rPr>
              <a:t>Ауді</a:t>
            </a:r>
            <a:r>
              <a:rPr lang="ru-RU" sz="2800" i="1" dirty="0" smtClean="0">
                <a:solidFill>
                  <a:srgbClr val="FF0000"/>
                </a:solidFill>
              </a:rPr>
              <a:t>), </a:t>
            </a:r>
            <a:r>
              <a:rPr lang="ru-RU" sz="2800" i="1" dirty="0" err="1" smtClean="0">
                <a:solidFill>
                  <a:srgbClr val="FF0000"/>
                </a:solidFill>
              </a:rPr>
              <a:t>виробничі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потужності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яких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розташовані</a:t>
            </a:r>
            <a:r>
              <a:rPr lang="ru-RU" sz="2800" i="1" dirty="0" smtClean="0">
                <a:solidFill>
                  <a:srgbClr val="FF0000"/>
                </a:solidFill>
              </a:rPr>
              <a:t> в </a:t>
            </a:r>
            <a:r>
              <a:rPr lang="ru-RU" sz="2800" i="1" dirty="0" err="1" smtClean="0">
                <a:solidFill>
                  <a:srgbClr val="FF0000"/>
                </a:solidFill>
              </a:rPr>
              <a:t>багат</a:t>
            </a:r>
            <a:r>
              <a:rPr lang="ru-RU" sz="2800" dirty="0" err="1" smtClean="0">
                <a:solidFill>
                  <a:srgbClr val="FF0000"/>
                </a:solidFill>
              </a:rPr>
              <a:t>ьох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промислових</a:t>
            </a:r>
            <a:r>
              <a:rPr lang="ru-RU" sz="2800" dirty="0" smtClean="0"/>
              <a:t> центрах (мал. 38). </a:t>
            </a:r>
            <a:r>
              <a:rPr lang="ru-RU" sz="2800" dirty="0" err="1" smtClean="0"/>
              <a:t>Найпотужніші</a:t>
            </a:r>
            <a:r>
              <a:rPr lang="ru-RU" sz="2800" dirty="0" smtClean="0"/>
              <a:t> заводи </a:t>
            </a:r>
            <a:r>
              <a:rPr lang="ru-RU" sz="2800" dirty="0" err="1" smtClean="0"/>
              <a:t>діють</a:t>
            </a:r>
            <a:r>
              <a:rPr lang="ru-RU" sz="2800" dirty="0" smtClean="0"/>
              <a:t> у </a:t>
            </a:r>
            <a:r>
              <a:rPr lang="ru-RU" sz="2800" dirty="0" err="1" smtClean="0"/>
              <a:t>містах</a:t>
            </a:r>
            <a:r>
              <a:rPr lang="ru-RU" sz="2800" dirty="0" smtClean="0"/>
              <a:t>  </a:t>
            </a:r>
            <a:r>
              <a:rPr lang="ru-RU" sz="2800" dirty="0" err="1" smtClean="0"/>
              <a:t>В</a:t>
            </a:r>
            <a:r>
              <a:rPr lang="ru-RU" sz="2800" i="1" dirty="0" err="1" smtClean="0"/>
              <a:t>ольфсбург</a:t>
            </a:r>
            <a:r>
              <a:rPr lang="ru-RU" sz="2800" i="1" dirty="0" smtClean="0"/>
              <a:t> (Фольксваген), Штутгарт (</a:t>
            </a:r>
            <a:r>
              <a:rPr lang="ru-RU" sz="2800" i="1" dirty="0" err="1" smtClean="0"/>
              <a:t>Мерседес-Бенц</a:t>
            </a:r>
            <a:r>
              <a:rPr lang="ru-RU" sz="2800" i="1" dirty="0" smtClean="0"/>
              <a:t>), Мюнхен (БМВ),</a:t>
            </a:r>
            <a:r>
              <a:rPr lang="en-US" sz="2800" i="1" dirty="0" smtClean="0"/>
              <a:t>S</a:t>
            </a:r>
            <a:r>
              <a:rPr lang="ru-RU" sz="2800" i="1" dirty="0" err="1" smtClean="0"/>
              <a:t>нгольштадт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Ауді</a:t>
            </a:r>
            <a:r>
              <a:rPr lang="ru-RU" sz="2800" i="1" dirty="0" smtClean="0"/>
              <a:t>), Кельн. </a:t>
            </a:r>
            <a:r>
              <a:rPr lang="ru-RU" sz="2800" i="1" dirty="0" err="1" smtClean="0"/>
              <a:t>Високотехнологічним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є</a:t>
            </a:r>
            <a:r>
              <a:rPr lang="ru-RU" sz="2800" i="1" dirty="0" smtClean="0"/>
              <a:t> </a:t>
            </a:r>
            <a:r>
              <a:rPr lang="ru-RU" sz="2800" b="1" i="1" dirty="0" err="1" smtClean="0"/>
              <a:t>авіакосмічне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виробництво</a:t>
            </a:r>
            <a:r>
              <a:rPr lang="ru-RU" sz="2800" b="1" i="1" dirty="0" smtClean="0"/>
              <a:t>. </a:t>
            </a:r>
            <a:r>
              <a:rPr lang="ru-RU" sz="2800" b="1" i="1" dirty="0" err="1" smtClean="0"/>
              <a:t>Авіабудівна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корпорація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Airbus</a:t>
            </a:r>
            <a:r>
              <a:rPr lang="ru-RU" sz="2800" b="1" i="1" dirty="0" smtClean="0"/>
              <a:t> (</a:t>
            </a:r>
            <a:r>
              <a:rPr lang="ru-RU" sz="2800" b="1" i="1" dirty="0" err="1" smtClean="0"/>
              <a:t>Аеробус</a:t>
            </a:r>
            <a:r>
              <a:rPr lang="ru-RU" sz="2800" b="1" i="1" dirty="0" smtClean="0"/>
              <a:t>) – </a:t>
            </a:r>
            <a:r>
              <a:rPr lang="ru-RU" sz="2800" b="1" i="1" dirty="0" err="1" smtClean="0"/>
              <a:t>головний</a:t>
            </a:r>
            <a:r>
              <a:rPr lang="ru-RU" sz="2800" b="1" i="1" dirty="0" smtClean="0"/>
              <a:t> конкурент </a:t>
            </a:r>
            <a:r>
              <a:rPr lang="ru-RU" sz="2800" b="1" i="1" dirty="0" err="1" smtClean="0"/>
              <a:t>А</a:t>
            </a:r>
            <a:r>
              <a:rPr lang="ru-RU" sz="2800" dirty="0" err="1" smtClean="0"/>
              <a:t>мериканського</a:t>
            </a:r>
            <a:endParaRPr lang="ru-RU" sz="2800" dirty="0" smtClean="0"/>
          </a:p>
          <a:p>
            <a:r>
              <a:rPr lang="ru-RU" sz="2800" dirty="0" smtClean="0"/>
              <a:t>  </a:t>
            </a:r>
            <a:r>
              <a:rPr lang="ru-RU" sz="2800" dirty="0" err="1" smtClean="0"/>
              <a:t>авіагіганта</a:t>
            </a:r>
            <a:r>
              <a:rPr lang="ru-RU" sz="2800" dirty="0" smtClean="0"/>
              <a:t> «</a:t>
            </a:r>
            <a:r>
              <a:rPr lang="ru-RU" sz="2800" dirty="0" err="1" smtClean="0"/>
              <a:t>Боїнг</a:t>
            </a:r>
            <a:r>
              <a:rPr lang="ru-RU" sz="2800" dirty="0" smtClean="0"/>
              <a:t>». </a:t>
            </a:r>
            <a:r>
              <a:rPr lang="ru-RU" sz="2800" dirty="0" err="1" smtClean="0"/>
              <a:t>Основний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збиральний</a:t>
            </a:r>
            <a:r>
              <a:rPr lang="ru-RU" sz="2800" dirty="0" smtClean="0"/>
              <a:t> цех </a:t>
            </a:r>
            <a:r>
              <a:rPr lang="ru-RU" sz="2800" dirty="0" err="1" smtClean="0"/>
              <a:t>компа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нії</a:t>
            </a:r>
            <a:r>
              <a:rPr lang="ru-RU" sz="2800" dirty="0" smtClean="0"/>
              <a:t> </a:t>
            </a:r>
            <a:r>
              <a:rPr lang="ru-RU" sz="2800" dirty="0" err="1" smtClean="0"/>
              <a:t>розташований</a:t>
            </a:r>
            <a:r>
              <a:rPr lang="ru-RU" sz="2800" dirty="0" smtClean="0"/>
              <a:t> у </a:t>
            </a:r>
            <a:r>
              <a:rPr lang="ru-RU" sz="2800" i="1" dirty="0" err="1" smtClean="0">
                <a:solidFill>
                  <a:srgbClr val="FF0000"/>
                </a:solidFill>
              </a:rPr>
              <a:t>Гамбурзі</a:t>
            </a:r>
            <a:r>
              <a:rPr lang="ru-RU" sz="2800" i="1" dirty="0" smtClean="0">
                <a:solidFill>
                  <a:srgbClr val="FF0000"/>
                </a:solidFill>
              </a:rPr>
              <a:t> (</a:t>
            </a:r>
            <a:r>
              <a:rPr lang="ru-RU" sz="2800" i="1" dirty="0" err="1" smtClean="0">
                <a:solidFill>
                  <a:srgbClr val="FF0000"/>
                </a:solidFill>
              </a:rPr>
              <a:t>літаки</a:t>
            </a:r>
            <a:r>
              <a:rPr lang="ru-RU" sz="2800" i="1" dirty="0" smtClean="0">
                <a:solidFill>
                  <a:srgbClr val="FF0000"/>
                </a:solidFill>
              </a:rPr>
              <a:t> «</a:t>
            </a:r>
            <a:r>
              <a:rPr lang="ru-RU" sz="2800" i="1" dirty="0" err="1" smtClean="0">
                <a:solidFill>
                  <a:srgbClr val="FF0000"/>
                </a:solidFill>
              </a:rPr>
              <a:t>Аеробус</a:t>
            </a:r>
            <a:r>
              <a:rPr lang="ru-RU" sz="2800" i="1" dirty="0" smtClean="0">
                <a:solidFill>
                  <a:srgbClr val="FF0000"/>
                </a:solidFill>
              </a:rPr>
              <a:t>»)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Вироб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ляють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також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військові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літаки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гелікоптери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надходять</a:t>
            </a:r>
            <a:r>
              <a:rPr lang="ru-RU" sz="2800" dirty="0" smtClean="0">
                <a:solidFill>
                  <a:srgbClr val="FF0000"/>
                </a:solidFill>
              </a:rPr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озброєння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армій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НАТ</a:t>
            </a:r>
            <a:r>
              <a:rPr lang="ru-RU" sz="2800" dirty="0" smtClean="0"/>
              <a:t>О </a:t>
            </a:r>
          </a:p>
          <a:p>
            <a:endParaRPr lang="ru-RU" sz="2800" b="1" i="1" dirty="0" smtClean="0"/>
          </a:p>
          <a:p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Найбільші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центри</a:t>
            </a:r>
            <a:r>
              <a:rPr lang="ru-RU" sz="2400" dirty="0" smtClean="0"/>
              <a:t> – </a:t>
            </a:r>
            <a:r>
              <a:rPr lang="ru-RU" sz="2400" i="1" dirty="0" smtClean="0"/>
              <a:t>Аугсбург, </a:t>
            </a:r>
            <a:r>
              <a:rPr lang="ru-RU" sz="2400" i="1" dirty="0" err="1" smtClean="0"/>
              <a:t>Кассель</a:t>
            </a:r>
            <a:r>
              <a:rPr lang="ru-RU" sz="2400" i="1" dirty="0" smtClean="0"/>
              <a:t>, Мюнхен, Штутгарт. Центрами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суднобудування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є</a:t>
            </a:r>
            <a:r>
              <a:rPr lang="ru-RU" sz="2400" b="1" i="1" dirty="0" smtClean="0">
                <a:solidFill>
                  <a:srgbClr val="FF0000"/>
                </a:solidFill>
              </a:rPr>
              <a:t> Гамбург, Бремен,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Кіль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Маш</a:t>
            </a:r>
            <a:r>
              <a:rPr lang="ru-RU" sz="2400" dirty="0" err="1" smtClean="0">
                <a:solidFill>
                  <a:srgbClr val="FF0000"/>
                </a:solidFill>
              </a:rPr>
              <a:t>инобудування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Німеччини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спеціалізується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оптичному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виробництві</a:t>
            </a:r>
            <a:r>
              <a:rPr lang="ru-RU" sz="2400" b="1" i="1" dirty="0" smtClean="0">
                <a:solidFill>
                  <a:srgbClr val="FF0000"/>
                </a:solidFill>
              </a:rPr>
              <a:t> (</a:t>
            </a:r>
            <a:r>
              <a:rPr lang="ru-RU" sz="2400" dirty="0" smtClean="0">
                <a:solidFill>
                  <a:srgbClr val="FF0000"/>
                </a:solidFill>
              </a:rPr>
              <a:t>оптика, </a:t>
            </a:r>
            <a:r>
              <a:rPr lang="ru-RU" sz="2400" dirty="0" err="1" smtClean="0">
                <a:solidFill>
                  <a:srgbClr val="FF0000"/>
                </a:solidFill>
              </a:rPr>
              <a:t>мікроскопи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вимірювальні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прилади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тощо</a:t>
            </a:r>
            <a:r>
              <a:rPr lang="ru-RU" sz="2400" dirty="0" smtClean="0"/>
              <a:t>)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нанотехнологій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потужним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виробником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такої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ТНК С</a:t>
            </a:r>
            <a:r>
              <a:rPr lang="en-US" sz="2400" i="1" dirty="0" err="1" smtClean="0"/>
              <a:t>arl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Zeiss</a:t>
            </a:r>
            <a:r>
              <a:rPr lang="en-US" sz="2400" i="1" dirty="0" smtClean="0"/>
              <a:t> (</a:t>
            </a:r>
            <a:r>
              <a:rPr lang="ru-RU" sz="2400" i="1" dirty="0" smtClean="0"/>
              <a:t>Карл Цейс), </a:t>
            </a:r>
            <a:r>
              <a:rPr lang="ru-RU" sz="2400" i="1" dirty="0" err="1" smtClean="0"/>
              <a:t>центри</a:t>
            </a:r>
            <a:r>
              <a:rPr lang="ru-RU" sz="2400" i="1" dirty="0" smtClean="0"/>
              <a:t> –</a:t>
            </a:r>
            <a:r>
              <a:rPr lang="ru-RU" sz="2400" i="1" dirty="0" err="1" smtClean="0"/>
              <a:t>Оберкохен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Єна</a:t>
            </a:r>
            <a:r>
              <a:rPr lang="ru-RU" sz="2400" i="1" dirty="0" smtClean="0"/>
              <a:t>. </a:t>
            </a:r>
            <a:r>
              <a:rPr lang="ru-RU" sz="2400" b="1" dirty="0" err="1" smtClean="0">
                <a:solidFill>
                  <a:srgbClr val="FF0000"/>
                </a:solidFill>
              </a:rPr>
              <a:t>Електроенергетика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дедалі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більше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орієнтується</a:t>
            </a:r>
            <a:r>
              <a:rPr lang="ru-RU" sz="2400" b="1" dirty="0" smtClean="0">
                <a:solidFill>
                  <a:srgbClr val="FF0000"/>
                </a:solidFill>
              </a:rPr>
              <a:t> на </a:t>
            </a:r>
            <a:r>
              <a:rPr lang="ru-RU" sz="2400" b="1" dirty="0" err="1" smtClean="0">
                <a:solidFill>
                  <a:srgbClr val="FF0000"/>
                </a:solidFill>
              </a:rPr>
              <a:t>нафту</a:t>
            </a:r>
            <a:r>
              <a:rPr lang="ru-RU" sz="2400" b="1" dirty="0" smtClean="0">
                <a:solidFill>
                  <a:srgbClr val="FF0000"/>
                </a:solidFill>
              </a:rPr>
              <a:t>, газ та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альтернативні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джерела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енергії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вітрову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сонячну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енергію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використання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 smtClean="0">
                <a:solidFill>
                  <a:srgbClr val="FF0000"/>
                </a:solidFill>
              </a:rPr>
              <a:t>б</a:t>
            </a:r>
            <a:r>
              <a:rPr lang="ru-RU" sz="2400" dirty="0" err="1" smtClean="0">
                <a:solidFill>
                  <a:srgbClr val="FF0000"/>
                </a:solidFill>
              </a:rPr>
              <a:t>іопалива</a:t>
            </a:r>
            <a:r>
              <a:rPr lang="ru-RU" sz="2400" dirty="0" smtClean="0">
                <a:solidFill>
                  <a:srgbClr val="FF0000"/>
                </a:solidFill>
              </a:rPr>
              <a:t>).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намір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поступово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відмовитися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АЕС,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становить 18 % </a:t>
            </a:r>
            <a:r>
              <a:rPr lang="ru-RU" sz="2400" dirty="0" err="1" smtClean="0"/>
              <a:t>загального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електроенергії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/>
              <a:t>ПЕРВИННИЙ СЕКТОР. Основою </a:t>
            </a:r>
            <a:r>
              <a:rPr lang="ru-RU" sz="2400" b="1" dirty="0" err="1" smtClean="0"/>
              <a:t>видобувної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промисловості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Німеччини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</a:t>
            </a:r>
            <a:r>
              <a:rPr lang="ru-RU" sz="2400" dirty="0" err="1" smtClean="0"/>
              <a:t>продовж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тривалого</a:t>
            </a:r>
            <a:r>
              <a:rPr lang="ru-RU" sz="2400" dirty="0" smtClean="0"/>
              <a:t> часу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видобування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кам’яного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вугілля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i="1" dirty="0" err="1" smtClean="0">
                <a:solidFill>
                  <a:srgbClr val="FF0000"/>
                </a:solidFill>
              </a:rPr>
              <a:t>Рурському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басейні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але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нині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більшість</a:t>
            </a:r>
            <a:r>
              <a:rPr lang="ru-RU" sz="2400" i="1" dirty="0" smtClean="0">
                <a:solidFill>
                  <a:srgbClr val="FF0000"/>
                </a:solidFill>
              </a:rPr>
              <a:t> шахт </a:t>
            </a:r>
            <a:r>
              <a:rPr lang="ru-RU" sz="2400" i="1" dirty="0" err="1" smtClean="0">
                <a:solidFill>
                  <a:srgbClr val="FF0000"/>
                </a:solidFill>
              </a:rPr>
              <a:t>закрито</a:t>
            </a:r>
            <a:r>
              <a:rPr lang="ru-RU" sz="2400" i="1" dirty="0" smtClean="0">
                <a:solidFill>
                  <a:srgbClr val="FF0000"/>
                </a:solidFill>
              </a:rPr>
              <a:t> через </a:t>
            </a:r>
            <a:r>
              <a:rPr lang="ru-RU" sz="2400" i="1" dirty="0" err="1" smtClean="0">
                <a:solidFill>
                  <a:srgbClr val="FF0000"/>
                </a:solidFill>
              </a:rPr>
              <a:t>низьку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рентабельність</a:t>
            </a:r>
            <a:r>
              <a:rPr lang="ru-RU" sz="2400" i="1" dirty="0" smtClean="0">
                <a:solidFill>
                  <a:srgbClr val="FF0000"/>
                </a:solidFill>
              </a:rPr>
              <a:t> т</a:t>
            </a:r>
            <a:r>
              <a:rPr lang="ru-RU" sz="2400" dirty="0" smtClean="0">
                <a:solidFill>
                  <a:srgbClr val="FF0000"/>
                </a:solidFill>
              </a:rPr>
              <a:t>а </a:t>
            </a:r>
            <a:r>
              <a:rPr lang="ru-RU" sz="2400" dirty="0" err="1" smtClean="0">
                <a:solidFill>
                  <a:srgbClr val="FF0000"/>
                </a:solidFill>
              </a:rPr>
              <a:t>негативний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вплив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довкілл</a:t>
            </a:r>
            <a:r>
              <a:rPr lang="ru-RU" sz="2400" dirty="0" err="1" smtClean="0"/>
              <a:t>я</a:t>
            </a:r>
            <a:r>
              <a:rPr lang="ru-RU" sz="2400" dirty="0" smtClean="0"/>
              <a:t>. </a:t>
            </a:r>
            <a:r>
              <a:rPr lang="ru-RU" sz="2400" dirty="0" err="1" smtClean="0"/>
              <a:t>Водночас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Німеччина</a:t>
            </a:r>
            <a:r>
              <a:rPr lang="ru-RU" sz="2400" dirty="0" smtClean="0"/>
              <a:t> </a:t>
            </a:r>
            <a:r>
              <a:rPr lang="ru-RU" sz="2400" dirty="0" err="1" smtClean="0"/>
              <a:t>утримує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видобутком</a:t>
            </a:r>
            <a:r>
              <a:rPr lang="ru-RU" sz="2400" dirty="0" smtClean="0"/>
              <a:t> бурого </a:t>
            </a:r>
            <a:r>
              <a:rPr lang="ru-RU" sz="2400" dirty="0" err="1" smtClean="0"/>
              <a:t>вугілля</a:t>
            </a:r>
            <a:r>
              <a:rPr lang="ru-RU" sz="2400" dirty="0" smtClean="0"/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Зберігає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значення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видобуток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калійної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солі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 smtClean="0"/>
          </a:p>
          <a:p>
            <a:endParaRPr lang="ru-RU" sz="24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С</a:t>
            </a:r>
            <a:r>
              <a:rPr lang="ru-RU" sz="2400" b="1" dirty="0" err="1" smtClean="0">
                <a:solidFill>
                  <a:srgbClr val="FF0000"/>
                </a:solidFill>
              </a:rPr>
              <a:t>ільське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господарство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є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високопродуктивним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і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здатне</a:t>
            </a:r>
            <a:r>
              <a:rPr lang="ru-RU" sz="2400" b="1" dirty="0" smtClean="0">
                <a:solidFill>
                  <a:srgbClr val="FF0000"/>
                </a:solidFill>
              </a:rPr>
              <a:t> на 90 % </a:t>
            </a:r>
            <a:r>
              <a:rPr lang="ru-RU" sz="2400" b="1" dirty="0" err="1" smtClean="0">
                <a:solidFill>
                  <a:srgbClr val="FF0000"/>
                </a:solidFill>
              </a:rPr>
              <a:t>покрив</a:t>
            </a:r>
            <a:r>
              <a:rPr lang="ru-RU" sz="2400" dirty="0" err="1" smtClean="0">
                <a:solidFill>
                  <a:srgbClr val="FF0000"/>
                </a:solidFill>
              </a:rPr>
              <a:t>ати</a:t>
            </a:r>
            <a:r>
              <a:rPr lang="ru-RU" sz="2400" dirty="0" smtClean="0">
                <a:solidFill>
                  <a:srgbClr val="FF0000"/>
                </a:solidFill>
              </a:rPr>
              <a:t> потреби </a:t>
            </a:r>
            <a:r>
              <a:rPr lang="ru-RU" sz="2400" dirty="0" err="1" smtClean="0">
                <a:solidFill>
                  <a:srgbClr val="FF0000"/>
                </a:solidFill>
              </a:rPr>
              <a:t>країни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продовольчих</a:t>
            </a:r>
            <a:r>
              <a:rPr lang="ru-RU" sz="2400" dirty="0" smtClean="0">
                <a:solidFill>
                  <a:srgbClr val="FF0000"/>
                </a:solidFill>
              </a:rPr>
              <a:t> товарах.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сприятливе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клімату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сільськогосподарських</a:t>
            </a:r>
            <a:r>
              <a:rPr lang="ru-RU" sz="2400" dirty="0" smtClean="0"/>
              <a:t> земель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приватній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власності</a:t>
            </a:r>
            <a:r>
              <a:rPr lang="ru-RU" sz="2400" dirty="0" smtClean="0"/>
              <a:t>; </a:t>
            </a:r>
            <a:r>
              <a:rPr lang="ru-RU" sz="2400" dirty="0" err="1" smtClean="0"/>
              <a:t>поширені</a:t>
            </a:r>
            <a:r>
              <a:rPr lang="ru-RU" sz="2400" dirty="0" smtClean="0"/>
              <a:t> як </a:t>
            </a:r>
            <a:r>
              <a:rPr lang="ru-RU" sz="2400" dirty="0" err="1" smtClean="0"/>
              <a:t>дрібні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великі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фермерські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господарства</a:t>
            </a:r>
            <a:r>
              <a:rPr lang="ru-RU" sz="2400" dirty="0" smtClean="0"/>
              <a:t>. </a:t>
            </a:r>
            <a:r>
              <a:rPr lang="ru-RU" sz="2400" dirty="0" err="1" smtClean="0"/>
              <a:t>Високий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урбанізації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країні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високі</a:t>
            </a:r>
            <a:r>
              <a:rPr lang="ru-RU" sz="2400" dirty="0" smtClean="0"/>
              <a:t> доходи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обумовили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переважання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тваринництва</a:t>
            </a:r>
            <a:r>
              <a:rPr lang="ru-RU" sz="2400" b="1" i="1" dirty="0" smtClean="0">
                <a:solidFill>
                  <a:srgbClr val="FF0000"/>
                </a:solidFill>
              </a:rPr>
              <a:t> – 80 % у</a:t>
            </a:r>
          </a:p>
          <a:p>
            <a:r>
              <a:rPr lang="ru-RU" sz="2400" dirty="0" err="1" smtClean="0">
                <a:solidFill>
                  <a:srgbClr val="FF0000"/>
                </a:solidFill>
              </a:rPr>
              <a:t>структурі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вартості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сільськогосподарського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виробництва</a:t>
            </a:r>
            <a:r>
              <a:rPr lang="ru-RU" sz="2400" dirty="0" smtClean="0"/>
              <a:t>. У </a:t>
            </a:r>
            <a:r>
              <a:rPr lang="ru-RU" sz="2400" dirty="0" err="1" smtClean="0"/>
              <a:t>скотарстві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розвинені</a:t>
            </a:r>
            <a:r>
              <a:rPr lang="ru-RU" sz="2400" dirty="0" smtClean="0"/>
              <a:t> як </a:t>
            </a:r>
            <a:r>
              <a:rPr lang="ru-RU" sz="2400" dirty="0" err="1" smtClean="0"/>
              <a:t>молочно-м’ясний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м’ясо-молочний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напрями</a:t>
            </a:r>
            <a:r>
              <a:rPr lang="ru-RU" sz="2400" dirty="0" smtClean="0"/>
              <a:t>. </a:t>
            </a:r>
            <a:r>
              <a:rPr lang="ru-RU" sz="2400" dirty="0" err="1" smtClean="0"/>
              <a:t>Поширені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свинарство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птахівництво</a:t>
            </a:r>
            <a:r>
              <a:rPr lang="ru-RU" sz="2400" dirty="0" smtClean="0"/>
              <a:t>.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Рослинництво</a:t>
            </a:r>
            <a:r>
              <a:rPr lang="ru-RU" sz="2400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спеціалізується</a:t>
            </a:r>
            <a:r>
              <a:rPr lang="ru-RU" sz="2400" b="1" i="1" dirty="0" smtClean="0">
                <a:solidFill>
                  <a:srgbClr val="FF0000"/>
                </a:solidFill>
              </a:rPr>
              <a:t> на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вирощуванн</a:t>
            </a:r>
            <a:r>
              <a:rPr lang="ru-RU" sz="2400" dirty="0" err="1" smtClean="0">
                <a:solidFill>
                  <a:srgbClr val="FF0000"/>
                </a:solidFill>
              </a:rPr>
              <a:t>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картоплі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зернових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пшениці</a:t>
            </a:r>
            <a:r>
              <a:rPr lang="ru-RU" sz="2400" dirty="0" smtClean="0">
                <a:solidFill>
                  <a:srgbClr val="FF0000"/>
                </a:solidFill>
              </a:rPr>
              <a:t>, ячменю, жита), </a:t>
            </a:r>
            <a:r>
              <a:rPr lang="ru-RU" sz="2400" dirty="0" err="1" smtClean="0">
                <a:solidFill>
                  <a:srgbClr val="FF0000"/>
                </a:solidFill>
              </a:rPr>
              <a:t>цукрових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буряків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вир</a:t>
            </a:r>
            <a:r>
              <a:rPr lang="ru-RU" sz="2400" dirty="0" err="1" smtClean="0">
                <a:solidFill>
                  <a:srgbClr val="FF0000"/>
                </a:solidFill>
              </a:rPr>
              <a:t>обництво</a:t>
            </a:r>
            <a:r>
              <a:rPr lang="ru-RU" sz="2400" dirty="0" smtClean="0">
                <a:solidFill>
                  <a:srgbClr val="FF0000"/>
                </a:solidFill>
              </a:rPr>
              <a:t> солодового хмелю у </a:t>
            </a:r>
            <a:r>
              <a:rPr lang="ru-RU" sz="2400" i="1" dirty="0" err="1" smtClean="0">
                <a:solidFill>
                  <a:srgbClr val="FF0000"/>
                </a:solidFill>
              </a:rPr>
              <a:t>Баварії</a:t>
            </a:r>
            <a:r>
              <a:rPr lang="ru-RU" sz="2400" i="1" dirty="0" smtClean="0">
                <a:solidFill>
                  <a:srgbClr val="FF0000"/>
                </a:solidFill>
              </a:rPr>
              <a:t>, яка славиться </a:t>
            </a:r>
            <a:r>
              <a:rPr lang="ru-RU" sz="2400" i="1" dirty="0" err="1" smtClean="0">
                <a:solidFill>
                  <a:srgbClr val="FF0000"/>
                </a:solidFill>
              </a:rPr>
              <a:t>своїм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пивоварінням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</a:t>
            </a:r>
            <a:r>
              <a:rPr lang="ru-RU" sz="2400" dirty="0" err="1" smtClean="0"/>
              <a:t>авколо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сформувалися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зони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садівництва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овочівництва</a:t>
            </a:r>
            <a:r>
              <a:rPr lang="ru-RU" sz="2400" dirty="0" smtClean="0"/>
              <a:t>.</a:t>
            </a:r>
          </a:p>
          <a:p>
            <a:r>
              <a:rPr lang="uk-UA" sz="2000" dirty="0" smtClean="0"/>
              <a:t>Р</a:t>
            </a:r>
            <a:r>
              <a:rPr lang="ru-RU" sz="2400" dirty="0" err="1" smtClean="0"/>
              <a:t>озвиток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лісового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господарства</a:t>
            </a:r>
            <a:r>
              <a:rPr lang="ru-RU" sz="2400" b="1" dirty="0" smtClean="0"/>
              <a:t> – один </a:t>
            </a:r>
            <a:r>
              <a:rPr lang="ru-RU" sz="2400" b="1" dirty="0" err="1" smtClean="0"/>
              <a:t>із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пріоритетів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державної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політ</a:t>
            </a:r>
            <a:r>
              <a:rPr lang="ru-RU" sz="2400" dirty="0" err="1" smtClean="0"/>
              <a:t>ики</a:t>
            </a:r>
            <a:r>
              <a:rPr lang="ru-RU" sz="2400" dirty="0" smtClean="0">
                <a:solidFill>
                  <a:srgbClr val="FF0000"/>
                </a:solidFill>
              </a:rPr>
              <a:t>.  </a:t>
            </a:r>
            <a:r>
              <a:rPr lang="ru-RU" sz="2400" dirty="0" err="1" smtClean="0">
                <a:solidFill>
                  <a:srgbClr val="FF0000"/>
                </a:solidFill>
              </a:rPr>
              <a:t>Близько</a:t>
            </a:r>
            <a:r>
              <a:rPr lang="ru-RU" sz="2400" dirty="0" smtClean="0">
                <a:solidFill>
                  <a:srgbClr val="FF0000"/>
                </a:solidFill>
              </a:rPr>
              <a:t> 30 % </a:t>
            </a:r>
            <a:r>
              <a:rPr lang="ru-RU" sz="24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країни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вкрито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лісами</a:t>
            </a:r>
            <a:r>
              <a:rPr lang="ru-RU" sz="2400" dirty="0" smtClean="0">
                <a:solidFill>
                  <a:srgbClr val="FF0000"/>
                </a:solidFill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</a:rPr>
              <a:t>площа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яких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постійно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зростає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Нині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400" dirty="0" smtClean="0">
                <a:solidFill>
                  <a:srgbClr val="FF0000"/>
                </a:solidFill>
              </a:rPr>
              <a:t> на 65 % </a:t>
            </a:r>
            <a:r>
              <a:rPr lang="ru-RU" sz="2400" dirty="0" err="1" smtClean="0">
                <a:solidFill>
                  <a:srgbClr val="FF0000"/>
                </a:solidFill>
              </a:rPr>
              <a:t>покриває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свої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потребі</a:t>
            </a:r>
            <a:r>
              <a:rPr lang="ru-RU" sz="2400" dirty="0" smtClean="0">
                <a:solidFill>
                  <a:srgbClr val="FF0000"/>
                </a:solidFill>
              </a:rPr>
              <a:t> у </a:t>
            </a:r>
            <a:r>
              <a:rPr lang="ru-RU" sz="2400" dirty="0" err="1" smtClean="0">
                <a:solidFill>
                  <a:srgbClr val="FF0000"/>
                </a:solidFill>
              </a:rPr>
              <a:t>деревині</a:t>
            </a:r>
            <a:r>
              <a:rPr lang="ru-RU" sz="2400" dirty="0" smtClean="0">
                <a:solidFill>
                  <a:srgbClr val="FF0000"/>
                </a:solidFill>
              </a:rPr>
              <a:t> за </a:t>
            </a:r>
            <a:r>
              <a:rPr lang="ru-RU" sz="2400" dirty="0" err="1" smtClean="0">
                <a:solidFill>
                  <a:srgbClr val="FF0000"/>
                </a:solidFill>
              </a:rPr>
              <a:t>рахунок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власних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ресурсів</a:t>
            </a:r>
            <a:r>
              <a:rPr lang="ru-RU" sz="2400" dirty="0" smtClean="0">
                <a:solidFill>
                  <a:srgbClr val="FF0000"/>
                </a:solidFill>
              </a:rPr>
              <a:t>. </a:t>
            </a:r>
            <a:r>
              <a:rPr lang="ru-RU" sz="2400" dirty="0" err="1" smtClean="0">
                <a:solidFill>
                  <a:srgbClr val="FF0000"/>
                </a:solidFill>
              </a:rPr>
              <a:t>Частина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її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йде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</a:rPr>
              <a:t>навіть</a:t>
            </a:r>
            <a:r>
              <a:rPr lang="ru-RU" sz="2400" dirty="0" smtClean="0">
                <a:solidFill>
                  <a:srgbClr val="FF0000"/>
                </a:solidFill>
              </a:rPr>
              <a:t> на </a:t>
            </a:r>
            <a:r>
              <a:rPr lang="ru-RU" sz="2400" dirty="0" err="1" smtClean="0">
                <a:solidFill>
                  <a:srgbClr val="FF0000"/>
                </a:solidFill>
              </a:rPr>
              <a:t>експорт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5"/>
            <a:ext cx="9144000" cy="49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58204" cy="177485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План уроку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8786842" cy="6773804"/>
        </p:xfrm>
        <a:graphic>
          <a:graphicData uri="http://schemas.openxmlformats.org/drawingml/2006/table">
            <a:tbl>
              <a:tblPr/>
              <a:tblGrid>
                <a:gridCol w="8786842"/>
              </a:tblGrid>
              <a:tr h="6773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1Домінуючі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складники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третинного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сектору</a:t>
                      </a: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kern="1000" spc="-2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2Промислові </a:t>
                      </a:r>
                      <a:r>
                        <a:rPr lang="ru-RU" sz="3600" b="1" i="1" kern="1000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виробництва</a:t>
                      </a:r>
                      <a:r>
                        <a:rPr lang="ru-RU" sz="3600" b="1" i="1" kern="10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3600" b="1" i="1" kern="1000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що</a:t>
                      </a:r>
                      <a:r>
                        <a:rPr lang="ru-RU" sz="3600" b="1" i="1" kern="10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kern="1000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визначають</a:t>
                      </a:r>
                      <a:r>
                        <a:rPr lang="ru-RU" sz="3600" b="1" i="1" kern="10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kern="1000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міжнародну</a:t>
                      </a:r>
                      <a:r>
                        <a:rPr lang="ru-RU" sz="3600" b="1" i="1" kern="10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kern="1000" spc="-2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спеціалізацію</a:t>
                      </a:r>
                      <a:r>
                        <a:rPr lang="ru-RU" sz="3600" b="1" i="1" kern="1000" spc="-2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країни</a:t>
                      </a: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Особливості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аграрного </a:t>
                      </a: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сектору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Зовнішні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економічні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зв’язки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Міжнародні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зв’язки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України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36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i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Німеччиною</a:t>
                      </a:r>
                      <a:endParaRPr lang="ru-RU" sz="36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57259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AEF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ТРЕТИННИЙ СЕКТОР.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AEF0"/>
              </a:solidFill>
              <a:effectLst/>
              <a:latin typeface="Calibri" pitchFamily="34" charset="0"/>
              <a:ea typeface="Times New Roman" pitchFamily="18" charset="0"/>
              <a:cs typeface="SchoolBookCBold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AEF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Німеччина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спеціалізується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наданні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міжнарод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/>
              </a:rPr>
              <a:t>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их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фінансових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ділових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/>
              </a:rPr>
              <a:t>послуг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П’ять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німецьких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банків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входять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сотні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найбільших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світі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ТНК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Allianz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(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Алльянц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) – одна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найбільших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світі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галузі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страхових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послуг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фінансів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SchoolBookC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Франкфурт-на-Майні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–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провідний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ф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інансовий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центр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Там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розташована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одна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найбільших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світі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Франкфуртська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фондова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біржа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Міжнародне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значення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мають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численні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в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иставки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ярмарки,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що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їх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проводять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Ганновері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Берліні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та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Italic"/>
              </a:rPr>
              <a:t>Мюнхені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14290"/>
            <a:ext cx="93583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 charset="0"/>
              </a:rPr>
              <a:t>Креативна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 charset="0"/>
              </a:rPr>
              <a:t>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 charset="0"/>
              </a:rPr>
              <a:t>індустрія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Bold" charset="0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–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види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діяльності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</a:t>
            </a:r>
            <a:r>
              <a:rPr lang="ru-RU" sz="32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lang="ru-RU" sz="3200" i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 charset="0"/>
              </a:rPr>
              <a:t>п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ов’язані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зі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створенням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і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практичним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використанням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творчих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новаторських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ідей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знань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та </a:t>
            </a:r>
            <a:r>
              <a:rPr kumimoji="0" lang="ru-RU" sz="320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інформації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Це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— дизайн, реклама,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видавнича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діяльність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архітектура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музика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кінематограф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література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виконавське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мистецтво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народні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промисли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, мода,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телебачення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радіо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тощо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Німеччина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 charset="0"/>
              </a:rPr>
              <a:t>має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SchoolBookC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високорозвинені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системи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освіти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культури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охорони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SchoolBookC" charset="0"/>
              </a:rPr>
              <a:t>здоров’я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9"/>
            <a:ext cx="8858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Істотною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складовою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економіки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туризм. </a:t>
            </a:r>
            <a:r>
              <a:rPr lang="ru-RU" sz="2800" b="1" dirty="0" err="1" smtClean="0"/>
              <a:t>К</a:t>
            </a:r>
            <a:r>
              <a:rPr lang="ru-RU" sz="2800" b="1" dirty="0" err="1" smtClean="0">
                <a:solidFill>
                  <a:srgbClr val="FF0000"/>
                </a:solidFill>
              </a:rPr>
              <a:t>р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аїна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є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сьомою</a:t>
            </a:r>
            <a:r>
              <a:rPr lang="ru-RU" sz="2800" b="1" i="1" dirty="0" smtClean="0">
                <a:solidFill>
                  <a:srgbClr val="FF0000"/>
                </a:solidFill>
              </a:rPr>
              <a:t> в </a:t>
            </a:r>
            <a:r>
              <a:rPr lang="ru-RU" sz="2800" b="1" i="1" dirty="0" err="1" smtClean="0"/>
              <a:t>с</a:t>
            </a:r>
            <a:r>
              <a:rPr lang="ru-RU" sz="2800" i="1" dirty="0" err="1" smtClean="0"/>
              <a:t>віті</a:t>
            </a:r>
            <a:r>
              <a:rPr lang="ru-RU" sz="2800" i="1" dirty="0" smtClean="0"/>
              <a:t> за </a:t>
            </a:r>
            <a:r>
              <a:rPr lang="ru-RU" sz="2800" i="1" dirty="0" err="1" smtClean="0"/>
              <a:t>туристичними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відвідуваннями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Берлін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належить</a:t>
            </a:r>
            <a:r>
              <a:rPr lang="ru-RU" sz="2800" i="1" dirty="0" smtClean="0"/>
              <a:t> до </a:t>
            </a:r>
            <a:r>
              <a:rPr lang="ru-RU" sz="2800" i="1" dirty="0" err="1" smtClean="0"/>
              <a:t>найбільших</a:t>
            </a:r>
            <a:r>
              <a:rPr lang="en-US" sz="2800" i="1" dirty="0" smtClean="0"/>
              <a:t> </a:t>
            </a:r>
            <a:r>
              <a:rPr lang="uk-UA" sz="2800" i="1" dirty="0" smtClean="0"/>
              <a:t>м</a:t>
            </a:r>
            <a:r>
              <a:rPr lang="ru-RU" sz="2800" dirty="0" err="1" smtClean="0"/>
              <a:t>узейних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центрів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, в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туристів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приваблюють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ще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ділові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розважальні</a:t>
            </a:r>
            <a:r>
              <a:rPr lang="ru-RU" sz="2800" dirty="0" smtClean="0"/>
              <a:t> заходи </a:t>
            </a:r>
            <a:r>
              <a:rPr lang="ru-RU" sz="2800" dirty="0" err="1" smtClean="0"/>
              <a:t>міжнародного</a:t>
            </a:r>
            <a:r>
              <a:rPr lang="ru-RU" sz="2800" dirty="0" smtClean="0"/>
              <a:t> масштабу. У музеях </a:t>
            </a:r>
            <a:r>
              <a:rPr lang="ru-RU" sz="2800" i="1" dirty="0" smtClean="0"/>
              <a:t>Мюнхена,</a:t>
            </a:r>
          </a:p>
          <a:p>
            <a:r>
              <a:rPr lang="ru-RU" sz="2800" i="1" dirty="0" smtClean="0"/>
              <a:t>Кельна</a:t>
            </a:r>
            <a:r>
              <a:rPr lang="ru-RU" sz="2800" i="1" dirty="0" smtClean="0">
                <a:solidFill>
                  <a:srgbClr val="FF0000"/>
                </a:solidFill>
              </a:rPr>
              <a:t>, Дрездена </a:t>
            </a:r>
            <a:r>
              <a:rPr lang="ru-RU" sz="2800" i="1" dirty="0" err="1" smtClean="0">
                <a:solidFill>
                  <a:srgbClr val="FF0000"/>
                </a:solidFill>
              </a:rPr>
              <a:t>експонуються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різноманітні</a:t>
            </a:r>
            <a:r>
              <a:rPr lang="ru-RU" sz="2800" i="1" dirty="0" smtClean="0">
                <a:solidFill>
                  <a:srgbClr val="FF0000"/>
                </a:solidFill>
              </a:rPr>
              <a:t> твори </a:t>
            </a:r>
            <a:r>
              <a:rPr lang="ru-RU" sz="2800" i="1" dirty="0" err="1" smtClean="0">
                <a:solidFill>
                  <a:srgbClr val="FF0000"/>
                </a:solidFill>
              </a:rPr>
              <a:t>мистецтва</a:t>
            </a:r>
            <a:r>
              <a:rPr lang="ru-RU" sz="2800" i="1" dirty="0" smtClean="0">
                <a:solidFill>
                  <a:srgbClr val="FF0000"/>
                </a:solidFill>
              </a:rPr>
              <a:t>. </a:t>
            </a:r>
            <a:r>
              <a:rPr lang="ru-RU" sz="2800" i="1" dirty="0" err="1" smtClean="0">
                <a:solidFill>
                  <a:srgbClr val="FF0000"/>
                </a:solidFill>
              </a:rPr>
              <a:t>Найбільша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</a:t>
            </a:r>
            <a:r>
              <a:rPr lang="ru-RU" sz="2800" dirty="0" err="1" smtClean="0">
                <a:solidFill>
                  <a:srgbClr val="FF0000"/>
                </a:solidFill>
              </a:rPr>
              <a:t>ількість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іноземних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туристів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відвідує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Баварію</a:t>
            </a:r>
            <a:r>
              <a:rPr lang="ru-RU" sz="2800" i="1" dirty="0" smtClean="0">
                <a:solidFill>
                  <a:srgbClr val="FF0000"/>
                </a:solidFill>
              </a:rPr>
              <a:t>, яка </a:t>
            </a:r>
            <a:r>
              <a:rPr lang="ru-RU" sz="2800" i="1" dirty="0" err="1" smtClean="0">
                <a:solidFill>
                  <a:srgbClr val="FF0000"/>
                </a:solidFill>
              </a:rPr>
              <a:t>має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широку</a:t>
            </a:r>
            <a:r>
              <a:rPr lang="ru-RU" sz="2800" i="1" dirty="0" smtClean="0">
                <a:solidFill>
                  <a:srgbClr val="FF0000"/>
                </a:solidFill>
              </a:rPr>
              <a:t> мережу </a:t>
            </a:r>
            <a:r>
              <a:rPr lang="ru-RU" sz="2800" i="1" dirty="0" err="1" smtClean="0">
                <a:solidFill>
                  <a:srgbClr val="FF0000"/>
                </a:solidFill>
              </a:rPr>
              <a:t>г</a:t>
            </a:r>
            <a:r>
              <a:rPr lang="ru-RU" sz="2800" dirty="0" err="1" smtClean="0">
                <a:solidFill>
                  <a:srgbClr val="FF0000"/>
                </a:solidFill>
              </a:rPr>
              <a:t>ірськолижних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курортів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i="1" dirty="0" err="1" smtClean="0">
                <a:solidFill>
                  <a:srgbClr val="FF0000"/>
                </a:solidFill>
              </a:rPr>
              <a:t>Баварських</a:t>
            </a:r>
            <a:r>
              <a:rPr lang="ru-RU" sz="2800" i="1" dirty="0" smtClean="0">
                <a:solidFill>
                  <a:srgbClr val="FF0000"/>
                </a:solidFill>
              </a:rPr>
              <a:t> Альпах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Санаторно-курортне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госп</a:t>
            </a:r>
            <a:r>
              <a:rPr lang="ru-RU" sz="2800" dirty="0" err="1" smtClean="0"/>
              <a:t>одарство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Німеччини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налічує</a:t>
            </a:r>
            <a:r>
              <a:rPr lang="ru-RU" sz="2800" dirty="0" smtClean="0"/>
              <a:t> </a:t>
            </a:r>
            <a:r>
              <a:rPr lang="ru-RU" sz="2800" dirty="0" err="1" smtClean="0"/>
              <a:t>сотні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курортів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цілющими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мінеральними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endParaRPr lang="ru-RU" sz="2800" dirty="0" smtClean="0"/>
          </a:p>
          <a:p>
            <a:r>
              <a:rPr lang="ru-RU" sz="2800" dirty="0" err="1" smtClean="0"/>
              <a:t>термальними</a:t>
            </a:r>
            <a:r>
              <a:rPr lang="ru-RU" sz="2800" dirty="0" smtClean="0"/>
              <a:t> водами  Доходи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туризму </a:t>
            </a:r>
            <a:r>
              <a:rPr lang="ru-RU" sz="2800" dirty="0" err="1" smtClean="0"/>
              <a:t>приносять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країні</a:t>
            </a:r>
            <a:r>
              <a:rPr lang="ru-RU" sz="2800" dirty="0" smtClean="0"/>
              <a:t> </a:t>
            </a:r>
            <a:r>
              <a:rPr lang="ru-RU" sz="2800" dirty="0" err="1" smtClean="0"/>
              <a:t>щороку</a:t>
            </a:r>
            <a:r>
              <a:rPr lang="ru-RU" sz="2800" dirty="0" smtClean="0"/>
              <a:t> </a:t>
            </a:r>
            <a:r>
              <a:rPr lang="ru-RU" sz="2800" dirty="0" err="1" smtClean="0"/>
              <a:t>близько</a:t>
            </a:r>
            <a:r>
              <a:rPr lang="ru-RU" sz="2800" dirty="0" smtClean="0"/>
              <a:t> десятки </a:t>
            </a:r>
            <a:r>
              <a:rPr lang="ru-RU" sz="2800" dirty="0" err="1" smtClean="0"/>
              <a:t>мільярдів</a:t>
            </a:r>
            <a:r>
              <a:rPr lang="ru-RU" sz="2800" dirty="0" smtClean="0"/>
              <a:t> </a:t>
            </a:r>
            <a:r>
              <a:rPr lang="ru-RU" sz="2800" dirty="0" err="1" smtClean="0"/>
              <a:t>десятки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мільярдів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Баден </a:t>
            </a:r>
            <a:r>
              <a:rPr lang="ru-RU" b="1" i="1" dirty="0" err="1" smtClean="0">
                <a:solidFill>
                  <a:srgbClr val="FF0000"/>
                </a:solidFill>
              </a:rPr>
              <a:t>Баден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Фото Баден-Бадена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324528" cy="5517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24417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689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високому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рівневі</a:t>
            </a:r>
            <a:r>
              <a:rPr lang="ru-RU" sz="2800" dirty="0" smtClean="0">
                <a:solidFill>
                  <a:srgbClr val="FF0000"/>
                </a:solidFill>
              </a:rPr>
              <a:t> роз-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витку </a:t>
            </a:r>
            <a:r>
              <a:rPr lang="ru-RU" sz="2800" b="1" dirty="0" smtClean="0">
                <a:solidFill>
                  <a:srgbClr val="FF0000"/>
                </a:solidFill>
              </a:rPr>
              <a:t>транспорту </a:t>
            </a:r>
            <a:r>
              <a:rPr lang="ru-RU" sz="2800" b="1" dirty="0" err="1" smtClean="0">
                <a:solidFill>
                  <a:srgbClr val="FF0000"/>
                </a:solidFill>
              </a:rPr>
              <a:t>Німеччина</a:t>
            </a:r>
            <a:r>
              <a:rPr lang="ru-RU" sz="2800" b="1" dirty="0" smtClean="0">
                <a:solidFill>
                  <a:srgbClr val="FF0000"/>
                </a:solidFill>
              </a:rPr>
              <a:t> стала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j</a:t>
            </a:r>
            <a:r>
              <a:rPr lang="ru-RU" sz="2800" dirty="0" err="1" smtClean="0"/>
              <a:t>дним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головних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регулювальників</a:t>
            </a:r>
            <a:r>
              <a:rPr lang="en-US" sz="2800" dirty="0" smtClean="0"/>
              <a:t> </a:t>
            </a:r>
            <a:r>
              <a:rPr lang="ru-RU" sz="2800" dirty="0" err="1" smtClean="0"/>
              <a:t>ранзитних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вантажо</a:t>
            </a:r>
            <a:r>
              <a:rPr lang="ru-RU" sz="2800" dirty="0" smtClean="0"/>
              <a:t>-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пасажиропо</a:t>
            </a:r>
            <a:r>
              <a:rPr lang="ru-RU" sz="2800" dirty="0" smtClean="0"/>
              <a:t>-</a:t>
            </a:r>
          </a:p>
          <a:p>
            <a:r>
              <a:rPr lang="ru-RU" sz="2800" dirty="0" err="1" smtClean="0"/>
              <a:t>токів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. За </a:t>
            </a:r>
            <a:r>
              <a:rPr lang="ru-RU" sz="2800" dirty="0" err="1" smtClean="0"/>
              <a:t>щільністю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</a:t>
            </a:r>
            <a:r>
              <a:rPr lang="en-US" sz="2800" dirty="0" smtClean="0"/>
              <a:t>c</a:t>
            </a:r>
            <a:r>
              <a:rPr lang="ru-RU" sz="2800" dirty="0" smtClean="0"/>
              <a:t>портних </a:t>
            </a:r>
            <a:r>
              <a:rPr lang="ru-RU" sz="2800" dirty="0" err="1" smtClean="0"/>
              <a:t>шляхів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займає</a:t>
            </a:r>
            <a:r>
              <a:rPr lang="ru-RU" sz="2800" dirty="0" smtClean="0"/>
              <a:t> про</a:t>
            </a:r>
            <a:r>
              <a:rPr lang="en-US" sz="2800" dirty="0" smtClean="0"/>
              <a:t>d</a:t>
            </a:r>
            <a:r>
              <a:rPr lang="ru-RU" sz="2800" dirty="0" err="1" smtClean="0"/>
              <a:t>ідні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позиції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. </a:t>
            </a:r>
            <a:r>
              <a:rPr lang="ru-RU" sz="2800" dirty="0" err="1" smtClean="0"/>
              <a:t>Основну</a:t>
            </a:r>
            <a:r>
              <a:rPr lang="ru-RU" sz="2800" dirty="0" smtClean="0"/>
              <a:t> роль</a:t>
            </a:r>
            <a:r>
              <a:rPr lang="en-US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внутрішніх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перевезеннях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пасажирів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вантажів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відіграє</a:t>
            </a:r>
            <a:r>
              <a:rPr lang="ru-RU" sz="2800" dirty="0" smtClean="0"/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автомобіль</a:t>
            </a:r>
            <a:r>
              <a:rPr lang="ru-RU" sz="2800" b="1" i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sz="2800" b="1" i="1" dirty="0" err="1" smtClean="0">
                <a:solidFill>
                  <a:srgbClr val="FF0000"/>
                </a:solidFill>
              </a:rPr>
              <a:t>ний</a:t>
            </a:r>
            <a:r>
              <a:rPr lang="ru-RU" sz="2800" b="1" i="1" dirty="0" smtClean="0">
                <a:solidFill>
                  <a:srgbClr val="FF0000"/>
                </a:solidFill>
              </a:rPr>
              <a:t> транспорт.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Якісні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автобани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в</a:t>
            </a:r>
            <a:r>
              <a:rPr lang="ru-RU" sz="2800" dirty="0" err="1" smtClean="0">
                <a:solidFill>
                  <a:srgbClr val="FF0000"/>
                </a:solidFill>
              </a:rPr>
              <a:t>едуть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найбільш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віддалених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куточків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Візиткою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німецької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i="1" dirty="0" err="1" smtClean="0">
                <a:solidFill>
                  <a:srgbClr val="FF0000"/>
                </a:solidFill>
              </a:rPr>
              <a:t>залізниці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є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швидкісні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пасажирські</a:t>
            </a:r>
            <a:r>
              <a:rPr lang="ru-RU" sz="2800" b="1" i="1" dirty="0" smtClean="0">
                <a:solidFill>
                  <a:srgbClr val="FF0000"/>
                </a:solidFill>
              </a:rPr>
              <a:t> п</a:t>
            </a:r>
            <a:r>
              <a:rPr lang="ru-RU" sz="2800" dirty="0" smtClean="0">
                <a:solidFill>
                  <a:srgbClr val="FF0000"/>
                </a:solidFill>
              </a:rPr>
              <a:t>отяги </a:t>
            </a:r>
            <a:r>
              <a:rPr lang="ru-RU" sz="2800" dirty="0" err="1" smtClean="0"/>
              <a:t>дальнього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сполучення</a:t>
            </a:r>
            <a:r>
              <a:rPr lang="ru-RU" sz="2800" dirty="0" smtClean="0"/>
              <a:t> «</a:t>
            </a:r>
            <a:r>
              <a:rPr lang="ru-RU" sz="2800" dirty="0" err="1" smtClean="0"/>
              <a:t>Інтерсіті-Експрес</a:t>
            </a:r>
            <a:r>
              <a:rPr lang="ru-RU" sz="2800" dirty="0" smtClean="0"/>
              <a:t>»,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рухаються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зі</a:t>
            </a:r>
            <a:endParaRPr lang="ru-RU" sz="2800" dirty="0" smtClean="0"/>
          </a:p>
          <a:p>
            <a:r>
              <a:rPr lang="ru-RU" sz="2800" dirty="0" err="1" smtClean="0"/>
              <a:t>швидкістю</a:t>
            </a:r>
            <a:r>
              <a:rPr lang="ru-RU" sz="2800" dirty="0" smtClean="0"/>
              <a:t> 300 км/год. </a:t>
            </a:r>
            <a:r>
              <a:rPr lang="ru-RU" sz="2800" dirty="0" err="1" smtClean="0"/>
              <a:t>Повітряний</a:t>
            </a:r>
            <a:r>
              <a:rPr lang="ru-RU" sz="2800" dirty="0" smtClean="0"/>
              <a:t> транспорт </a:t>
            </a:r>
            <a:r>
              <a:rPr lang="ru-RU" sz="2800" dirty="0" err="1" smtClean="0"/>
              <a:t>обслуговують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сотні</a:t>
            </a:r>
            <a:r>
              <a:rPr lang="ru-RU" sz="2800" dirty="0" smtClean="0"/>
              <a:t> </a:t>
            </a:r>
            <a:r>
              <a:rPr lang="ru-RU" sz="2800" dirty="0" err="1" smtClean="0"/>
              <a:t>аеропортів</a:t>
            </a:r>
            <a:r>
              <a:rPr lang="ru-RU" sz="2800" dirty="0" smtClean="0"/>
              <a:t> </a:t>
            </a:r>
            <a:r>
              <a:rPr lang="uk-UA" sz="2800" dirty="0" smtClean="0"/>
              <a:t>і </a:t>
            </a:r>
            <a:r>
              <a:rPr lang="ru-RU" sz="2800" dirty="0" smtClean="0"/>
              <a:t>десятки </a:t>
            </a:r>
            <a:r>
              <a:rPr lang="ru-RU" sz="2800" dirty="0" err="1" smtClean="0"/>
              <a:t>гелікоптерних</a:t>
            </a:r>
            <a:endParaRPr lang="ru-RU" sz="2800" dirty="0" smtClean="0"/>
          </a:p>
          <a:p>
            <a:r>
              <a:rPr lang="ru-RU" sz="2800" dirty="0" err="1" smtClean="0"/>
              <a:t>станцій</a:t>
            </a:r>
            <a:r>
              <a:rPr lang="ru-RU" sz="2800" dirty="0" smtClean="0"/>
              <a:t>. </a:t>
            </a:r>
            <a:r>
              <a:rPr lang="ru-RU" sz="2800" dirty="0" err="1" smtClean="0"/>
              <a:t>Аеропорти</a:t>
            </a:r>
            <a:r>
              <a:rPr lang="ru-RU" sz="2800" dirty="0" smtClean="0"/>
              <a:t> у </a:t>
            </a:r>
            <a:r>
              <a:rPr lang="ru-RU" sz="2800" i="1" dirty="0" err="1" smtClean="0"/>
              <a:t>Франкфурті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й</a:t>
            </a:r>
            <a:r>
              <a:rPr lang="ru-RU" sz="2800" dirty="0" smtClean="0"/>
              <a:t> </a:t>
            </a:r>
            <a:r>
              <a:rPr lang="ru-RU" sz="2800" i="1" dirty="0" err="1" smtClean="0"/>
              <a:t>Мюнхені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транзитними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хабами</a:t>
            </a:r>
            <a:r>
              <a:rPr lang="ru-RU" sz="2800" i="1" dirty="0" smtClean="0"/>
              <a:t> с</a:t>
            </a:r>
            <a:r>
              <a:rPr lang="ru-RU" sz="2800" dirty="0" smtClean="0"/>
              <a:t>вітового масштабу. </a:t>
            </a:r>
            <a:r>
              <a:rPr lang="ru-RU" sz="2800" i="1" dirty="0" err="1" smtClean="0"/>
              <a:t>Lufthansa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Люфтганза</a:t>
            </a:r>
            <a:r>
              <a:rPr lang="ru-RU" sz="2800" i="1" dirty="0" smtClean="0"/>
              <a:t>) – </a:t>
            </a:r>
            <a:r>
              <a:rPr lang="ru-RU" sz="2800" i="1" dirty="0" err="1" smtClean="0"/>
              <a:t>десята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світі</a:t>
            </a:r>
            <a:r>
              <a:rPr lang="ru-RU" sz="2800" i="1" dirty="0" smtClean="0"/>
              <a:t> за </a:t>
            </a:r>
            <a:r>
              <a:rPr lang="ru-RU" sz="2800" i="1" dirty="0" err="1" smtClean="0"/>
              <a:t>обсягами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пасажирських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</a:t>
            </a:r>
            <a:r>
              <a:rPr lang="uk-UA" sz="2800" i="1" dirty="0" err="1" smtClean="0"/>
              <a:t>еревезень</a:t>
            </a:r>
            <a:r>
              <a:rPr lang="uk-UA" sz="2800" i="1" dirty="0" smtClean="0"/>
              <a:t> і одна </a:t>
            </a:r>
            <a:r>
              <a:rPr lang="uk-UA" sz="2800" i="1" dirty="0" err="1" smtClean="0"/>
              <a:t>знайкращих</a:t>
            </a:r>
            <a:r>
              <a:rPr lang="uk-UA" sz="2800" i="1" dirty="0" smtClean="0"/>
              <a:t> за якістю обслуговування</a:t>
            </a:r>
            <a:endParaRPr lang="ru-RU" sz="2800" i="1" dirty="0" smtClean="0"/>
          </a:p>
          <a:p>
            <a:endParaRPr lang="ru-RU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uk-UA" sz="2800" i="1" dirty="0" smtClean="0"/>
          </a:p>
          <a:p>
            <a:endParaRPr lang="ru-RU" sz="2800" i="1" dirty="0" smtClean="0"/>
          </a:p>
          <a:p>
            <a:r>
              <a:rPr lang="ru-RU" sz="2800" i="1" dirty="0" err="1" smtClean="0"/>
              <a:t>Lufthansa</a:t>
            </a:r>
            <a:r>
              <a:rPr lang="ru-RU" sz="2800" i="1" dirty="0" smtClean="0"/>
              <a:t> (</a:t>
            </a:r>
            <a:r>
              <a:rPr lang="ru-RU" sz="2800" i="1" dirty="0" err="1" smtClean="0"/>
              <a:t>Люфтганза</a:t>
            </a:r>
            <a:r>
              <a:rPr lang="ru-RU" sz="2800" i="1" dirty="0" smtClean="0"/>
              <a:t>) – </a:t>
            </a:r>
            <a:r>
              <a:rPr lang="ru-RU" sz="2800" i="1" dirty="0" err="1" smtClean="0"/>
              <a:t>десята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світі</a:t>
            </a:r>
            <a:r>
              <a:rPr lang="ru-RU" sz="2800" i="1" dirty="0" smtClean="0"/>
              <a:t> за </a:t>
            </a:r>
            <a:r>
              <a:rPr lang="ru-RU" sz="2800" i="1" dirty="0" err="1" smtClean="0"/>
              <a:t>обсягами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пасажирських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пе</a:t>
            </a:r>
            <a:r>
              <a:rPr lang="ru-RU" sz="2800" i="1" dirty="0" smtClean="0"/>
              <a:t>-</a:t>
            </a:r>
          </a:p>
          <a:p>
            <a:r>
              <a:rPr lang="ru-RU" sz="2800" dirty="0" err="1" smtClean="0"/>
              <a:t>ревезень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одна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найкращих</a:t>
            </a:r>
            <a:r>
              <a:rPr lang="ru-RU" sz="2800" dirty="0" smtClean="0"/>
              <a:t> за </a:t>
            </a:r>
            <a:r>
              <a:rPr lang="ru-RU" sz="2800" dirty="0" err="1" smtClean="0"/>
              <a:t>якістю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обслуговування</a:t>
            </a:r>
            <a:r>
              <a:rPr lang="ru-RU" sz="2800" dirty="0" smtClean="0"/>
              <a:t>. </a:t>
            </a:r>
            <a:r>
              <a:rPr lang="ru-RU" sz="2800" b="1" i="1" dirty="0" err="1" smtClean="0"/>
              <a:t>Морський</a:t>
            </a:r>
            <a:r>
              <a:rPr lang="ru-RU" sz="2800" b="1" i="1" dirty="0" smtClean="0"/>
              <a:t> флот</a:t>
            </a:r>
          </a:p>
          <a:p>
            <a:r>
              <a:rPr lang="ru-RU" sz="2800" dirty="0" err="1" smtClean="0"/>
              <a:t>забезпечує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зовнішньоторговельні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зв’язки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. </a:t>
            </a:r>
            <a:r>
              <a:rPr lang="ru-RU" sz="2800" dirty="0" err="1" smtClean="0"/>
              <a:t>Найбільшими</a:t>
            </a:r>
            <a:r>
              <a:rPr lang="ru-RU" sz="2800" dirty="0" smtClean="0"/>
              <a:t> портами</a:t>
            </a:r>
          </a:p>
          <a:p>
            <a:r>
              <a:rPr lang="ru-RU" sz="2800" dirty="0" err="1" smtClean="0"/>
              <a:t>є</a:t>
            </a:r>
            <a:r>
              <a:rPr lang="ru-RU" sz="2800" dirty="0" smtClean="0"/>
              <a:t> </a:t>
            </a:r>
            <a:r>
              <a:rPr lang="ru-RU" sz="2800" i="1" dirty="0" smtClean="0"/>
              <a:t>Гамбург (</a:t>
            </a:r>
            <a:r>
              <a:rPr lang="ru-RU" sz="2800" i="1" dirty="0" err="1" smtClean="0"/>
              <a:t>другий</a:t>
            </a:r>
            <a:r>
              <a:rPr lang="ru-RU" sz="2800" i="1" dirty="0" smtClean="0"/>
              <a:t> в </a:t>
            </a:r>
            <a:r>
              <a:rPr lang="ru-RU" sz="2800" i="1" dirty="0" err="1" smtClean="0"/>
              <a:t>Європі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після</a:t>
            </a:r>
            <a:r>
              <a:rPr lang="ru-RU" sz="2800" i="1" dirty="0" smtClean="0"/>
              <a:t> Ро</a:t>
            </a:r>
            <a:r>
              <a:rPr lang="ru-RU" i="1" dirty="0" smtClean="0"/>
              <a:t>ттердама, </a:t>
            </a:r>
            <a:r>
              <a:rPr lang="ru-RU" i="1" dirty="0" err="1" smtClean="0"/>
              <a:t>Нідерланди</a:t>
            </a:r>
            <a:r>
              <a:rPr lang="ru-RU" i="1" dirty="0" smtClean="0"/>
              <a:t>) </a:t>
            </a:r>
            <a:r>
              <a:rPr lang="ru-RU" i="1" dirty="0" err="1" smtClean="0"/>
              <a:t>і</a:t>
            </a:r>
            <a:r>
              <a:rPr lang="ru-RU" i="1" dirty="0" smtClean="0"/>
              <a:t> Бремен. </a:t>
            </a:r>
            <a:r>
              <a:rPr lang="ru-RU" i="1" dirty="0" err="1" smtClean="0"/>
              <a:t>Осо</a:t>
            </a:r>
            <a:r>
              <a:rPr lang="ru-RU" i="1" dirty="0" smtClean="0"/>
              <a:t>-</a:t>
            </a:r>
          </a:p>
          <a:p>
            <a:r>
              <a:rPr lang="ru-RU" dirty="0" err="1" smtClean="0"/>
              <a:t>бливістю</a:t>
            </a:r>
            <a:r>
              <a:rPr lang="ru-RU" dirty="0" smtClean="0"/>
              <a:t> </a:t>
            </a:r>
            <a:r>
              <a:rPr lang="ru-RU" dirty="0" err="1" smtClean="0"/>
              <a:t>транспортної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добре </a:t>
            </a:r>
            <a:r>
              <a:rPr lang="ru-RU" dirty="0" err="1" smtClean="0"/>
              <a:t>розвинений</a:t>
            </a:r>
            <a:r>
              <a:rPr lang="ru-RU" dirty="0" smtClean="0"/>
              <a:t> </a:t>
            </a:r>
            <a:r>
              <a:rPr lang="ru-RU" dirty="0" err="1" smtClean="0"/>
              <a:t>внутріш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річковий</a:t>
            </a:r>
            <a:r>
              <a:rPr lang="ru-RU" dirty="0" smtClean="0"/>
              <a:t> транспорт, </a:t>
            </a:r>
            <a:r>
              <a:rPr lang="ru-RU" dirty="0" err="1" smtClean="0"/>
              <a:t>частка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в </a:t>
            </a:r>
            <a:r>
              <a:rPr lang="ru-RU" dirty="0" err="1" smtClean="0"/>
              <a:t>перевезеннях</a:t>
            </a:r>
            <a:r>
              <a:rPr lang="ru-RU" dirty="0" smtClean="0"/>
              <a:t> </a:t>
            </a:r>
            <a:r>
              <a:rPr lang="ru-RU" dirty="0" err="1" smtClean="0"/>
              <a:t>вантажів</a:t>
            </a:r>
            <a:r>
              <a:rPr lang="ru-RU" dirty="0" smtClean="0"/>
              <a:t> становить</a:t>
            </a:r>
          </a:p>
          <a:p>
            <a:r>
              <a:rPr lang="ru-RU" dirty="0" err="1" smtClean="0"/>
              <a:t>близько</a:t>
            </a:r>
            <a:r>
              <a:rPr lang="ru-RU" dirty="0" smtClean="0"/>
              <a:t> 20 %. За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поступається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США.</a:t>
            </a:r>
          </a:p>
          <a:p>
            <a:r>
              <a:rPr lang="ru-RU" dirty="0" smtClean="0"/>
              <a:t>Головною водною </a:t>
            </a:r>
            <a:r>
              <a:rPr lang="ru-RU" dirty="0" err="1" smtClean="0"/>
              <a:t>артерією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smtClean="0"/>
              <a:t>Рейн, </a:t>
            </a:r>
            <a:r>
              <a:rPr lang="ru-RU" i="1" dirty="0" err="1" smtClean="0"/>
              <a:t>що</a:t>
            </a:r>
            <a:r>
              <a:rPr lang="ru-RU" i="1" dirty="0" smtClean="0"/>
              <a:t> через </a:t>
            </a:r>
            <a:r>
              <a:rPr lang="ru-RU" i="1" dirty="0" err="1" smtClean="0"/>
              <a:t>територію</a:t>
            </a:r>
            <a:r>
              <a:rPr lang="ru-RU" i="1" dirty="0" smtClean="0"/>
              <a:t> </a:t>
            </a:r>
            <a:r>
              <a:rPr lang="ru-RU" i="1" dirty="0" err="1" smtClean="0"/>
              <a:t>Нідерландів</a:t>
            </a:r>
            <a:r>
              <a:rPr lang="ru-RU" i="1" dirty="0" smtClean="0"/>
              <a:t> </a:t>
            </a:r>
            <a:r>
              <a:rPr lang="ru-RU" i="1" dirty="0" err="1" smtClean="0"/>
              <a:t>спо</a:t>
            </a:r>
            <a:r>
              <a:rPr lang="ru-RU" i="1" dirty="0" smtClean="0"/>
              <a:t>-</a:t>
            </a:r>
          </a:p>
          <a:p>
            <a:r>
              <a:rPr lang="ru-RU" dirty="0" err="1" smtClean="0"/>
              <a:t>лучає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промисловий</a:t>
            </a:r>
            <a:r>
              <a:rPr lang="ru-RU" dirty="0" smtClean="0"/>
              <a:t> район </a:t>
            </a:r>
            <a:r>
              <a:rPr lang="ru-RU" dirty="0" err="1" smtClean="0"/>
              <a:t>Німеччини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Роттердамом, в </a:t>
            </a:r>
            <a:r>
              <a:rPr lang="ru-RU" dirty="0" err="1" smtClean="0"/>
              <a:t>якому</a:t>
            </a:r>
            <a:endParaRPr lang="ru-RU" dirty="0" smtClean="0"/>
          </a:p>
          <a:p>
            <a:r>
              <a:rPr lang="ru-RU" dirty="0" err="1" smtClean="0"/>
              <a:t>вантажі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океанічних</a:t>
            </a:r>
            <a:r>
              <a:rPr lang="ru-RU" dirty="0" smtClean="0"/>
              <a:t> суден </a:t>
            </a:r>
            <a:r>
              <a:rPr lang="ru-RU" dirty="0" err="1" smtClean="0"/>
              <a:t>перевантажують</a:t>
            </a:r>
            <a:r>
              <a:rPr lang="ru-RU" dirty="0" smtClean="0"/>
              <a:t> на </a:t>
            </a:r>
            <a:r>
              <a:rPr lang="ru-RU" dirty="0" err="1" smtClean="0"/>
              <a:t>річкові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створено</a:t>
            </a:r>
          </a:p>
          <a:p>
            <a:r>
              <a:rPr lang="ru-RU" dirty="0" smtClean="0"/>
              <a:t>систему </a:t>
            </a:r>
            <a:r>
              <a:rPr lang="ru-RU" dirty="0" err="1" smtClean="0"/>
              <a:t>судноплавних</a:t>
            </a:r>
            <a:r>
              <a:rPr lang="ru-RU" dirty="0" smtClean="0"/>
              <a:t> </a:t>
            </a:r>
            <a:r>
              <a:rPr lang="ru-RU" dirty="0" err="1" smtClean="0"/>
              <a:t>каналів</a:t>
            </a:r>
            <a:r>
              <a:rPr lang="ru-RU" dirty="0" smtClean="0"/>
              <a:t>: </a:t>
            </a:r>
            <a:r>
              <a:rPr lang="ru-RU" i="1" dirty="0" smtClean="0"/>
              <a:t>Рейн – </a:t>
            </a:r>
            <a:r>
              <a:rPr lang="ru-RU" i="1" dirty="0" err="1" smtClean="0"/>
              <a:t>Емс</a:t>
            </a:r>
            <a:r>
              <a:rPr lang="ru-RU" i="1" dirty="0" smtClean="0"/>
              <a:t> – Везер </a:t>
            </a:r>
            <a:r>
              <a:rPr lang="ru-RU" i="1" dirty="0" err="1" smtClean="0"/>
              <a:t>сполучає</a:t>
            </a:r>
            <a:r>
              <a:rPr lang="ru-RU" i="1" dirty="0" smtClean="0"/>
              <a:t> Рур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Пів</a:t>
            </a:r>
            <a:r>
              <a:rPr lang="ru-RU" i="1" dirty="0" smtClean="0"/>
              <a:t>-</a:t>
            </a:r>
          </a:p>
          <a:p>
            <a:r>
              <a:rPr lang="ru-RU" i="1" dirty="0" err="1" smtClean="0"/>
              <a:t>нічним</a:t>
            </a:r>
            <a:r>
              <a:rPr lang="ru-RU" i="1" dirty="0" smtClean="0"/>
              <a:t> морем; </a:t>
            </a:r>
            <a:r>
              <a:rPr lang="ru-RU" i="1" dirty="0" err="1" smtClean="0"/>
              <a:t>Середньонімецький</a:t>
            </a:r>
            <a:r>
              <a:rPr lang="ru-RU" i="1" dirty="0" smtClean="0"/>
              <a:t> канал (Рейн – Одер) </a:t>
            </a:r>
            <a:r>
              <a:rPr lang="ru-RU" i="1" dirty="0" err="1" smtClean="0"/>
              <a:t>об’єднав</a:t>
            </a:r>
            <a:r>
              <a:rPr lang="ru-RU" i="1" dirty="0" smtClean="0"/>
              <a:t> </a:t>
            </a:r>
            <a:r>
              <a:rPr lang="ru-RU" i="1" dirty="0" err="1" smtClean="0"/>
              <a:t>усі</a:t>
            </a:r>
            <a:r>
              <a:rPr lang="ru-RU" i="1" dirty="0" smtClean="0"/>
              <a:t> </a:t>
            </a:r>
            <a:r>
              <a:rPr lang="ru-RU" i="1" dirty="0" err="1" smtClean="0"/>
              <a:t>річки</a:t>
            </a:r>
            <a:endParaRPr lang="ru-RU" i="1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в </a:t>
            </a:r>
            <a:r>
              <a:rPr lang="ru-RU" dirty="0" err="1" smtClean="0"/>
              <a:t>єдину</a:t>
            </a:r>
            <a:r>
              <a:rPr lang="ru-RU" dirty="0" smtClean="0"/>
              <a:t> </a:t>
            </a:r>
            <a:r>
              <a:rPr lang="ru-RU" dirty="0" err="1" smtClean="0"/>
              <a:t>транспортну</a:t>
            </a:r>
            <a:r>
              <a:rPr lang="ru-RU" dirty="0" smtClean="0"/>
              <a:t> мережу; </a:t>
            </a:r>
            <a:r>
              <a:rPr lang="ru-RU" i="1" dirty="0" smtClean="0"/>
              <a:t>Рейн – Майн – Дунай </a:t>
            </a:r>
            <a:r>
              <a:rPr lang="ru-RU" i="1" dirty="0" err="1" smtClean="0"/>
              <a:t>є</a:t>
            </a:r>
            <a:endParaRPr lang="ru-RU" i="1" dirty="0" smtClean="0"/>
          </a:p>
          <a:p>
            <a:r>
              <a:rPr lang="ru-RU" dirty="0" err="1" smtClean="0"/>
              <a:t>трансєвропейським</a:t>
            </a:r>
            <a:r>
              <a:rPr lang="ru-RU" dirty="0" smtClean="0"/>
              <a:t> </a:t>
            </a:r>
            <a:r>
              <a:rPr lang="ru-RU" dirty="0" err="1" smtClean="0"/>
              <a:t>водним</a:t>
            </a:r>
            <a:r>
              <a:rPr lang="ru-RU" dirty="0" smtClean="0"/>
              <a:t> шляхом,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сполучає</a:t>
            </a:r>
            <a:r>
              <a:rPr lang="ru-RU" dirty="0" smtClean="0"/>
              <a:t> </a:t>
            </a:r>
            <a:r>
              <a:rPr lang="ru-RU" dirty="0" err="1" smtClean="0"/>
              <a:t>басейни</a:t>
            </a:r>
            <a:r>
              <a:rPr lang="ru-RU" dirty="0" smtClean="0"/>
              <a:t> </a:t>
            </a:r>
            <a:r>
              <a:rPr lang="ru-RU" i="1" dirty="0" err="1" smtClean="0"/>
              <a:t>Північного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endParaRPr lang="ru-RU" i="1" dirty="0" smtClean="0"/>
          </a:p>
          <a:p>
            <a:r>
              <a:rPr lang="ru-RU" i="1" dirty="0" smtClean="0"/>
              <a:t>Чорного </a:t>
            </a:r>
            <a:r>
              <a:rPr lang="ru-RU" i="1" dirty="0" err="1" smtClean="0"/>
              <a:t>морів</a:t>
            </a:r>
            <a:r>
              <a:rPr lang="ru-RU" i="1" dirty="0" smtClean="0"/>
              <a:t>. </a:t>
            </a:r>
            <a:r>
              <a:rPr lang="ru-RU" i="1" dirty="0" err="1" smtClean="0"/>
              <a:t>Місто</a:t>
            </a:r>
            <a:r>
              <a:rPr lang="ru-RU" i="1" dirty="0" smtClean="0"/>
              <a:t> </a:t>
            </a:r>
            <a:r>
              <a:rPr lang="ru-RU" i="1" dirty="0" err="1" smtClean="0"/>
              <a:t>Дуйсбург</a:t>
            </a:r>
            <a:r>
              <a:rPr lang="ru-RU" i="1" dirty="0" smtClean="0"/>
              <a:t>, </a:t>
            </a:r>
            <a:r>
              <a:rPr lang="ru-RU" i="1" dirty="0" err="1" smtClean="0"/>
              <a:t>розташоване</a:t>
            </a:r>
            <a:r>
              <a:rPr lang="ru-RU" i="1" dirty="0" smtClean="0"/>
              <a:t> </a:t>
            </a:r>
            <a:r>
              <a:rPr lang="ru-RU" i="1" dirty="0" err="1" smtClean="0"/>
              <a:t>біля</a:t>
            </a:r>
            <a:r>
              <a:rPr lang="ru-RU" i="1" dirty="0" smtClean="0"/>
              <a:t> </a:t>
            </a:r>
            <a:r>
              <a:rPr lang="ru-RU" i="1" dirty="0" err="1" smtClean="0"/>
              <a:t>злиття</a:t>
            </a:r>
            <a:r>
              <a:rPr lang="ru-RU" i="1" dirty="0" smtClean="0"/>
              <a:t> </a:t>
            </a:r>
            <a:r>
              <a:rPr lang="ru-RU" i="1" dirty="0" err="1" smtClean="0"/>
              <a:t>річок</a:t>
            </a:r>
            <a:r>
              <a:rPr lang="ru-RU" i="1" dirty="0" smtClean="0"/>
              <a:t> Рейну </a:t>
            </a:r>
            <a:r>
              <a:rPr lang="ru-RU" i="1" dirty="0" err="1" smtClean="0"/>
              <a:t>і</a:t>
            </a:r>
            <a:r>
              <a:rPr lang="ru-RU" i="1" dirty="0" smtClean="0"/>
              <a:t> Руру, – </a:t>
            </a:r>
            <a:r>
              <a:rPr lang="ru-RU" i="1" dirty="0" err="1" smtClean="0"/>
              <a:t>найбіль</a:t>
            </a:r>
            <a:r>
              <a:rPr lang="ru-RU" i="1" dirty="0" smtClean="0"/>
              <a:t>-</a:t>
            </a:r>
          </a:p>
          <a:p>
            <a:r>
              <a:rPr lang="ru-RU" dirty="0" err="1" smtClean="0"/>
              <a:t>ший</a:t>
            </a:r>
            <a:r>
              <a:rPr lang="ru-RU" dirty="0" smtClean="0"/>
              <a:t> </a:t>
            </a:r>
            <a:r>
              <a:rPr lang="ru-RU" dirty="0" err="1" smtClean="0"/>
              <a:t>річковий</a:t>
            </a:r>
            <a:r>
              <a:rPr lang="ru-RU" dirty="0" smtClean="0"/>
              <a:t> порт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ВТОРИННИЙ СЕКТОР. </a:t>
            </a:r>
            <a:r>
              <a:rPr lang="ru-RU" b="1" dirty="0" err="1" smtClean="0"/>
              <a:t>Промисловість</a:t>
            </a:r>
            <a:r>
              <a:rPr lang="ru-RU" b="1" dirty="0" smtClean="0"/>
              <a:t> </a:t>
            </a:r>
            <a:r>
              <a:rPr lang="ru-RU" b="1" dirty="0" err="1" smtClean="0"/>
              <a:t>хоча</a:t>
            </a:r>
            <a:r>
              <a:rPr lang="ru-RU" b="1" dirty="0" smtClean="0"/>
              <a:t> </a:t>
            </a:r>
            <a:r>
              <a:rPr lang="ru-RU" b="1" dirty="0" err="1" smtClean="0"/>
              <a:t>й</a:t>
            </a:r>
            <a:r>
              <a:rPr lang="ru-RU" b="1" dirty="0" smtClean="0"/>
              <a:t> </a:t>
            </a:r>
            <a:r>
              <a:rPr lang="ru-RU" b="1" dirty="0" err="1" smtClean="0"/>
              <a:t>забезпечує</a:t>
            </a:r>
            <a:r>
              <a:rPr lang="ru-RU" b="1" dirty="0" smtClean="0"/>
              <a:t> </a:t>
            </a:r>
            <a:r>
              <a:rPr lang="ru-RU" b="1" dirty="0" err="1" smtClean="0"/>
              <a:t>менше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фотографии пассажирских поез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91708"/>
            <a:ext cx="10140830" cy="6666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9285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71670" y="-1643098"/>
          <a:ext cx="4500594" cy="10546054"/>
        </p:xfrm>
        <a:graphic>
          <a:graphicData uri="http://schemas.openxmlformats.org/drawingml/2006/table">
            <a:tbl>
              <a:tblPr/>
              <a:tblGrid>
                <a:gridCol w="1500198"/>
                <a:gridCol w="1500198"/>
                <a:gridCol w="1500198"/>
              </a:tblGrid>
              <a:tr h="136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none" strike="noStrike">
                          <a:solidFill>
                            <a:srgbClr val="0089D6"/>
                          </a:solidFill>
                          <a:latin typeface="Arial"/>
                          <a:ea typeface="Times New Roman"/>
                          <a:cs typeface="Times New Roman"/>
                          <a:hlinkClick r:id="rId2" tooltip="Весь Мир"/>
                        </a:rPr>
                        <a:t>Весь Мир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1,370,782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1977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Европейский Союз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236,436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136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226,612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746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u="none" strike="noStrike" dirty="0" smtClean="0">
                          <a:solidFill>
                            <a:srgbClr val="0089D6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Россия"/>
                        </a:rPr>
                        <a:t>Рос</a:t>
                      </a:r>
                      <a:r>
                        <a:rPr lang="uk-UA" sz="2800" u="none" strike="noStrike" dirty="0" smtClean="0">
                          <a:solidFill>
                            <a:srgbClr val="0089D6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Россия"/>
                        </a:rPr>
                        <a:t>і</a:t>
                      </a:r>
                      <a:r>
                        <a:rPr lang="ru-RU" sz="2800" u="none" strike="noStrike" dirty="0" smtClean="0">
                          <a:solidFill>
                            <a:srgbClr val="0089D6"/>
                          </a:solidFill>
                          <a:latin typeface="Arial"/>
                          <a:ea typeface="Times New Roman"/>
                          <a:cs typeface="Times New Roman"/>
                          <a:hlinkClick r:id="rId3" tooltip="Россия"/>
                        </a:rPr>
                        <a:t>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87,157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746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Китай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75,438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746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Індія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63,221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1362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ФРН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48,215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Canada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48,068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solidFill>
                            <a:srgbClr val="0089D6"/>
                          </a:solidFill>
                          <a:latin typeface="Arial"/>
                          <a:ea typeface="Times New Roman"/>
                          <a:cs typeface="Times New Roman"/>
                          <a:hlinkClick r:id="rId4" tooltip="Австралия"/>
                        </a:rPr>
                        <a:t>Австралия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38,550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88888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31,902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France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29,370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Brazil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29,295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  <a:tr h="373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Japan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23,474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425" marR="52425" marT="52425" marB="524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1213</Words>
  <PresentationFormat>Экран (4:3)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ФРН частина 2</vt:lpstr>
      <vt:lpstr>План уроку</vt:lpstr>
      <vt:lpstr>Слайд 3</vt:lpstr>
      <vt:lpstr>Слайд 4</vt:lpstr>
      <vt:lpstr>Слайд 5</vt:lpstr>
      <vt:lpstr>Баден Баден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ФРН частина 2</dc:title>
  <cp:lastModifiedBy>Admin</cp:lastModifiedBy>
  <cp:revision>14</cp:revision>
  <dcterms:modified xsi:type="dcterms:W3CDTF">2020-09-29T06:35:58Z</dcterms:modified>
</cp:coreProperties>
</file>