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5" r:id="rId4"/>
    <p:sldId id="268" r:id="rId5"/>
    <p:sldId id="264" r:id="rId6"/>
    <p:sldId id="271" r:id="rId7"/>
    <p:sldId id="269" r:id="rId8"/>
    <p:sldId id="274" r:id="rId9"/>
    <p:sldId id="276" r:id="rId10"/>
    <p:sldId id="261" r:id="rId11"/>
    <p:sldId id="272" r:id="rId12"/>
    <p:sldId id="273" r:id="rId13"/>
    <p:sldId id="27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27" autoAdjust="0"/>
    <p:restoredTop sz="94660"/>
  </p:normalViewPr>
  <p:slideViewPr>
    <p:cSldViewPr>
      <p:cViewPr varScale="1">
        <p:scale>
          <a:sx n="65" d="100"/>
          <a:sy n="65" d="100"/>
        </p:scale>
        <p:origin x="-56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508B5-8CE9-4137-BAF9-E2D60B7A4433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5D3C2-45DD-4800-B1B6-A071A0549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5D3C2-45DD-4800-B1B6-A071A05495D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5D3C2-45DD-4800-B1B6-A071A05495D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3%D0%BA%D1%80%D0%B0%D0%B8%D0%BD%D0%B0" TargetMode="External"/><Relationship Id="rId2" Type="http://schemas.openxmlformats.org/officeDocument/2006/relationships/hyperlink" Target="https://ru.wikipedia.org/wiki/%D0%A1%D0%BB%D0%BE%D0%B2%D0%B5%D0%BD%D0%B8%D1%8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%D0%92%D0%B5%D0%BD%D0%B3%D1%80%D0%B8%D1%8F" TargetMode="External"/><Relationship Id="rId5" Type="http://schemas.openxmlformats.org/officeDocument/2006/relationships/hyperlink" Target="https://ru.wikipedia.org/wiki/%D0%93%D0%B5%D1%80%D0%BC%D0%B0%D0%BD%D0%B8%D1%8F" TargetMode="External"/><Relationship Id="rId4" Type="http://schemas.openxmlformats.org/officeDocument/2006/relationships/hyperlink" Target="https://ru.wikipedia.org/wiki/%D0%9B%D0%B0%D1%82%D0%B2%D0%B8%D1%8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B%D0%BE%D0%BD%D0%B4%D0%BE%D0%BD" TargetMode="External"/><Relationship Id="rId2" Type="http://schemas.openxmlformats.org/officeDocument/2006/relationships/hyperlink" Target="https://uk.wikipedia.org/wiki/%D0%9C%D0%BE%D1%81%D0%BA%D0%B2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uk.wikipedia.org/wiki/%D0%9F%D0%B0%D1%80%D0%B8%D0%B6" TargetMode="External"/><Relationship Id="rId5" Type="http://schemas.openxmlformats.org/officeDocument/2006/relationships/hyperlink" Target="https://uk.wikipedia.org/wiki/%D0%9C%D1%96%D1%81%D1%8C%D0%BA%D1%96_%D0%B0%D0%B3%D0%BB%D0%BE%D0%BC%D0%B5%D1%80%D0%B0%D1%86%D1%96%D1%97_%D0%84%D0%B2%D1%80%D0%BE%D0%BF%D0%B8" TargetMode="External"/><Relationship Id="rId4" Type="http://schemas.openxmlformats.org/officeDocument/2006/relationships/hyperlink" Target="https://uk.wikipedia.org/wiki/%D0%A1%D1%82%D0%B0%D0%BC%D0%B1%D1%83%D0%BB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>
                <a:solidFill>
                  <a:srgbClr val="FF0000"/>
                </a:solidFill>
              </a:rPr>
              <a:t>Населення Європи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357166"/>
            <a:ext cx="8501090" cy="741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Зменшення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населення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</a:t>
            </a:r>
            <a:r>
              <a:rPr kumimoji="0" lang="uk-U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ідної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Європи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Країна             2017р </a:t>
            </a:r>
            <a:r>
              <a:rPr kumimoji="0" lang="uk-UA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млн</a:t>
            </a:r>
            <a:r>
              <a:rPr kumimoji="0" lang="uk-UA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2050млн( прогноз )      %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                                                                         зменшення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БОЛГАРІЯ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7,06                5,42        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23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ЛАТВІЯ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1,95                1,52                           </a:t>
            </a:r>
            <a:r>
              <a:rPr lang="en-US" sz="2800" b="1" baseline="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22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МОЛДОВА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4,05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3,29        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УКРАЇНА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44,22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36,42     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Тільки 3 області приріст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ХОРВАТІЯ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4,19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3,42    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ЛИТВА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2,89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2,41       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РУМУНІЯ         19,68            16,4       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 СЕРБІЯ              8,79              7,45       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 ПОЛЬЩА          38,17            32,29                       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15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УГОРЩИНА    9,72             8,22                      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</a:t>
            </a: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,	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6242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935846"/>
            <a:ext cx="7429552" cy="5758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357158" y="0"/>
            <a:ext cx="8001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</a:rPr>
              <a:t>Країни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походження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мігрантів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які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ru-RU" sz="2800" smtClean="0">
                <a:solidFill>
                  <a:srgbClr val="FF0000"/>
                </a:solidFill>
              </a:rPr>
              <a:t>попросили </a:t>
            </a:r>
            <a:r>
              <a:rPr lang="ru-RU" sz="2800" dirty="0" err="1" smtClean="0">
                <a:solidFill>
                  <a:srgbClr val="FF0000"/>
                </a:solidFill>
              </a:rPr>
              <a:t>притулку</a:t>
            </a:r>
            <a:r>
              <a:rPr lang="ru-RU" sz="2800" dirty="0" smtClean="0">
                <a:solidFill>
                  <a:srgbClr val="FF0000"/>
                </a:solidFill>
              </a:rPr>
              <a:t> в </a:t>
            </a:r>
            <a:r>
              <a:rPr lang="ru-RU" sz="2800" dirty="0" err="1" smtClean="0">
                <a:solidFill>
                  <a:srgbClr val="FF0000"/>
                </a:solidFill>
              </a:rPr>
              <a:t>країнах</a:t>
            </a:r>
            <a:r>
              <a:rPr lang="ru-RU" sz="2800" dirty="0" smtClean="0">
                <a:solidFill>
                  <a:srgbClr val="FF0000"/>
                </a:solidFill>
              </a:rPr>
              <a:t> ЄС,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uk-UA" sz="2800" dirty="0" smtClean="0">
                <a:solidFill>
                  <a:srgbClr val="FF0000"/>
                </a:solidFill>
              </a:rPr>
              <a:t>т</a:t>
            </a:r>
            <a:r>
              <a:rPr lang="ru-RU" sz="2800" i="1" dirty="0" err="1" smtClean="0">
                <a:solidFill>
                  <a:srgbClr val="FF0000"/>
                </a:solidFill>
              </a:rPr>
              <a:t>ис</a:t>
            </a:r>
            <a:r>
              <a:rPr lang="ru-RU" sz="2800" i="1" dirty="0" smtClean="0">
                <a:solidFill>
                  <a:srgbClr val="FF0000"/>
                </a:solidFill>
              </a:rPr>
              <a:t>. </a:t>
            </a:r>
            <a:r>
              <a:rPr lang="ru-RU" sz="2800" i="1" dirty="0" err="1" smtClean="0">
                <a:solidFill>
                  <a:srgbClr val="FF0000"/>
                </a:solidFill>
              </a:rPr>
              <a:t>осіб</a:t>
            </a:r>
            <a:r>
              <a:rPr lang="ru-RU" sz="2800" i="1" dirty="0" smtClean="0">
                <a:solidFill>
                  <a:srgbClr val="FF0000"/>
                </a:solidFill>
              </a:rPr>
              <a:t> (2015 р.)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35834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AEF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СТАТЕВО-ВІКОВА СТРУКТУРА.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Співвідношення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різних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вікових</a:t>
            </a:r>
            <a:r>
              <a:rPr lang="en-US" sz="2800" dirty="0" smtClean="0">
                <a:latin typeface="Arial" pitchFamily="34" charset="0"/>
                <a:ea typeface="Times New Roman" pitchFamily="18" charset="0"/>
                <a:cs typeface="SchoolBookC"/>
              </a:rPr>
              <a:t> u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руп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відображають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вигляді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стате</a:t>
            </a:r>
            <a:r>
              <a:rPr lang="uk-UA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SchoolBookC"/>
              </a:rPr>
              <a:t>в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о-вікових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пірамід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Така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своєрідна</a:t>
            </a:r>
            <a:r>
              <a:rPr lang="ru-RU" sz="2800" dirty="0" smtClean="0">
                <a:latin typeface="Arial" pitchFamily="34" charset="0"/>
                <a:ea typeface="Times New Roman" pitchFamily="18" charset="0"/>
                <a:cs typeface="SchoolBookC"/>
              </a:rPr>
              <a:t> </a:t>
            </a:r>
            <a:r>
              <a:rPr lang="ru-RU" sz="2800" dirty="0" err="1" smtClean="0">
                <a:latin typeface="Arial" pitchFamily="34" charset="0"/>
                <a:ea typeface="Times New Roman" pitchFamily="18" charset="0"/>
                <a:cs typeface="SchoolBookC"/>
              </a:rPr>
              <a:t>д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іаграма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дає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комплексне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уявлення</a:t>
            </a:r>
            <a:r>
              <a:rPr lang="ru-RU" sz="2800" dirty="0" smtClean="0">
                <a:latin typeface="Arial" pitchFamily="34" charset="0"/>
                <a:ea typeface="Times New Roman" pitchFamily="18" charset="0"/>
                <a:cs typeface="SchoolBookC"/>
              </a:rPr>
              <a:t> п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ро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поточну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демографічну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ситуа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-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цію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та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трудоресурсний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потенціал</a:t>
            </a:r>
            <a:r>
              <a:rPr lang="ru-RU" sz="2800" dirty="0" smtClean="0">
                <a:latin typeface="Arial" pitchFamily="34" charset="0"/>
                <a:ea typeface="Times New Roman" pitchFamily="18" charset="0"/>
                <a:cs typeface="SchoolBookC"/>
              </a:rPr>
              <a:t> </a:t>
            </a:r>
            <a:r>
              <a:rPr lang="ru-RU" sz="2800" dirty="0" err="1" smtClean="0">
                <a:latin typeface="Arial" pitchFamily="34" charset="0"/>
                <a:ea typeface="Times New Roman" pitchFamily="18" charset="0"/>
                <a:cs typeface="SchoolBookC"/>
              </a:rPr>
              <a:t>к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раїни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У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Європі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загалом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частка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SchoolBookC"/>
              </a:rPr>
              <a:t> м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олодого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населення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віком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до 14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років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становить 15,5 %,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віком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15–64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SchoolBookC"/>
              </a:rPr>
              <a:t> р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оки – 67 %,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старшої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вікової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групи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SchoolBookC"/>
              </a:rPr>
              <a:t> 6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5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років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та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більше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– 17,5 %.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Назагал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на 100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жінок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припадає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96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чоловік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Водночас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між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окремими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країнами</a:t>
            </a:r>
            <a:r>
              <a:rPr lang="ru-RU" sz="2800" dirty="0" smtClean="0">
                <a:latin typeface="Arial" pitchFamily="34" charset="0"/>
                <a:ea typeface="Times New Roman" pitchFamily="18" charset="0"/>
                <a:cs typeface="SchoolBookC"/>
              </a:rPr>
              <a:t> </a:t>
            </a:r>
            <a:r>
              <a:rPr lang="ru-RU" sz="2800" dirty="0" err="1" smtClean="0">
                <a:latin typeface="Arial" pitchFamily="34" charset="0"/>
                <a:ea typeface="Times New Roman" pitchFamily="18" charset="0"/>
                <a:cs typeface="SchoolBookC"/>
              </a:rPr>
              <a:t>і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снують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досить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суттєві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відмінності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у</a:t>
            </a:r>
            <a:r>
              <a:rPr lang="ru-RU" sz="2800" dirty="0" smtClean="0">
                <a:latin typeface="Arial" pitchFamily="34" charset="0"/>
                <a:ea typeface="Times New Roman" pitchFamily="18" charset="0"/>
                <a:cs typeface="SchoolBookC"/>
              </a:rPr>
              <a:t> </a:t>
            </a:r>
            <a:r>
              <a:rPr lang="ru-RU" sz="2800" dirty="0" err="1" smtClean="0">
                <a:latin typeface="Arial" pitchFamily="34" charset="0"/>
                <a:ea typeface="Times New Roman" pitchFamily="18" charset="0"/>
                <a:cs typeface="SchoolBookC"/>
              </a:rPr>
              <a:t>с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татево-віковій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структурі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(мал. 16).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Європа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в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цілому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забезпечена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трудовими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ресурсами,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але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окремі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країни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відчувають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їх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нестачу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і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покрива</a:t>
            </a: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-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9692"/>
            <a:ext cx="8858280" cy="703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писок найбільших країн за населенням   на        </a:t>
            </a:r>
            <a:r>
              <a:rPr lang="uk-UA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19.06 2019</a:t>
            </a:r>
            <a:r>
              <a:rPr kumimoji="0" lang="uk-UA" sz="32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</a:t>
            </a: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ФРГ                       </a:t>
            </a:r>
            <a:r>
              <a:rPr lang="ru-RU" sz="3200" dirty="0" smtClean="0">
                <a:solidFill>
                  <a:srgbClr val="FF0000"/>
                </a:solidFill>
              </a:rPr>
              <a:t>83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r>
              <a:rPr lang="ru-RU" sz="3200" dirty="0" smtClean="0">
                <a:solidFill>
                  <a:srgbClr val="FF0000"/>
                </a:solidFill>
              </a:rPr>
              <a:t> 2м</a:t>
            </a:r>
            <a:r>
              <a:rPr kumimoji="0" lang="uk-UA" sz="32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лн</a:t>
            </a: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чол.          17</a:t>
            </a:r>
            <a:r>
              <a:rPr kumimoji="0" lang="uk-UA" sz="32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міс. В св.</a:t>
            </a:r>
          </a:p>
          <a:p>
            <a:pPr lvl="0"/>
            <a:r>
              <a:rPr lang="uk-UA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Франція                   68.9                                   (20)</a:t>
            </a:r>
            <a:endParaRPr lang="ru-RU" sz="3200" b="1" i="1" dirty="0" smtClean="0">
              <a:solidFill>
                <a:srgbClr val="FF0000"/>
              </a:solidFill>
              <a:latin typeface="Arial" pitchFamily="34" charset="0"/>
            </a:endParaRPr>
          </a:p>
          <a:p>
            <a:pPr lvl="0"/>
            <a:r>
              <a:rPr lang="uk-UA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Велика </a:t>
            </a:r>
            <a:r>
              <a:rPr lang="uk-UA" sz="3200" b="1" i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Британія-</a:t>
            </a:r>
            <a:r>
              <a:rPr lang="uk-UA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67,8                                   ( 21)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Італія                     59,6                                    (23)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Іспанія                   46,5                                    ( 30)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 Україна                  42,0                                    (36)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 </a:t>
            </a:r>
            <a:r>
              <a:rPr kumimoji="0" lang="uk-UA" sz="32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Польша</a:t>
            </a: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38,3                                    (</a:t>
            </a:r>
            <a:r>
              <a:rPr lang="uk-UA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39</a:t>
            </a: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 Румунія                  19,1                                   (</a:t>
            </a:r>
            <a:r>
              <a:rPr lang="uk-UA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61</a:t>
            </a: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 Нідерланди             17,2                                   (</a:t>
            </a:r>
            <a:r>
              <a:rPr lang="uk-UA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69</a:t>
            </a: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 Бельгія                  11,8                           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(78)        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Природній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приріст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715436" cy="5357850"/>
          </a:xfrm>
        </p:spPr>
        <p:txBody>
          <a:bodyPr/>
          <a:lstStyle/>
          <a:p>
            <a:r>
              <a:rPr lang="uk-UA" b="1" i="1" dirty="0" smtClean="0">
                <a:solidFill>
                  <a:srgbClr val="FF0000"/>
                </a:solidFill>
              </a:rPr>
              <a:t>Природній </a:t>
            </a:r>
            <a:r>
              <a:rPr lang="uk-UA" b="1" i="1" dirty="0" err="1" smtClean="0">
                <a:solidFill>
                  <a:srgbClr val="FF0000"/>
                </a:solidFill>
              </a:rPr>
              <a:t>приріст-</a:t>
            </a:r>
            <a:r>
              <a:rPr lang="uk-UA" b="1" i="1" dirty="0" smtClean="0">
                <a:solidFill>
                  <a:srgbClr val="FF0000"/>
                </a:solidFill>
              </a:rPr>
              <a:t> це різниця між серед</a:t>
            </a:r>
          </a:p>
          <a:p>
            <a:r>
              <a:rPr lang="uk-UA" b="1" i="1" dirty="0" err="1" smtClean="0">
                <a:solidFill>
                  <a:srgbClr val="FF0000"/>
                </a:solidFill>
              </a:rPr>
              <a:t>ньою</a:t>
            </a:r>
            <a:r>
              <a:rPr lang="uk-UA" b="1" i="1" dirty="0" smtClean="0">
                <a:solidFill>
                  <a:srgbClr val="FF0000"/>
                </a:solidFill>
              </a:rPr>
              <a:t> </a:t>
            </a:r>
            <a:r>
              <a:rPr lang="uk-UA" b="1" i="1" dirty="0" err="1" smtClean="0">
                <a:solidFill>
                  <a:srgbClr val="FF0000"/>
                </a:solidFill>
              </a:rPr>
              <a:t>народжуванністю</a:t>
            </a:r>
            <a:r>
              <a:rPr lang="uk-UA" b="1" i="1" dirty="0" smtClean="0">
                <a:solidFill>
                  <a:srgbClr val="FF0000"/>
                </a:solidFill>
              </a:rPr>
              <a:t> і  смертністю </a:t>
            </a:r>
          </a:p>
          <a:p>
            <a:r>
              <a:rPr lang="uk-UA" b="1" i="1" dirty="0" err="1" smtClean="0">
                <a:solidFill>
                  <a:srgbClr val="FF0000"/>
                </a:solidFill>
              </a:rPr>
              <a:t>Нср-</a:t>
            </a:r>
            <a:r>
              <a:rPr lang="uk-UA" b="1" i="1" dirty="0" smtClean="0">
                <a:solidFill>
                  <a:srgbClr val="FF0000"/>
                </a:solidFill>
              </a:rPr>
              <a:t> </a:t>
            </a:r>
            <a:r>
              <a:rPr lang="uk-UA" b="1" i="1" dirty="0" err="1" smtClean="0">
                <a:solidFill>
                  <a:srgbClr val="FF0000"/>
                </a:solidFill>
              </a:rPr>
              <a:t>Сс=</a:t>
            </a:r>
            <a:r>
              <a:rPr lang="uk-UA" b="1" i="1" dirty="0" smtClean="0">
                <a:solidFill>
                  <a:srgbClr val="FF0000"/>
                </a:solidFill>
              </a:rPr>
              <a:t> </a:t>
            </a:r>
            <a:r>
              <a:rPr lang="uk-UA" b="1" i="1" dirty="0" err="1" smtClean="0">
                <a:solidFill>
                  <a:srgbClr val="FF0000"/>
                </a:solidFill>
              </a:rPr>
              <a:t>Пр</a:t>
            </a:r>
            <a:r>
              <a:rPr lang="uk-UA" b="1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uk-UA" b="1" i="1" dirty="0" err="1" smtClean="0">
                <a:solidFill>
                  <a:srgbClr val="FF0000"/>
                </a:solidFill>
              </a:rPr>
              <a:t>Нср-</a:t>
            </a:r>
            <a:r>
              <a:rPr lang="uk-UA" b="1" i="1" dirty="0" smtClean="0">
                <a:solidFill>
                  <a:srgbClr val="FF0000"/>
                </a:solidFill>
              </a:rPr>
              <a:t> кількість народжених за 1 рік на 1000</a:t>
            </a:r>
          </a:p>
          <a:p>
            <a:r>
              <a:rPr lang="uk-UA" b="1" i="1" dirty="0" smtClean="0">
                <a:solidFill>
                  <a:srgbClr val="FF0000"/>
                </a:solidFill>
              </a:rPr>
              <a:t>мешканців</a:t>
            </a:r>
          </a:p>
          <a:p>
            <a:r>
              <a:rPr lang="uk-UA" b="1" i="1" dirty="0" err="1" smtClean="0">
                <a:solidFill>
                  <a:srgbClr val="FF0000"/>
                </a:solidFill>
              </a:rPr>
              <a:t>Сср</a:t>
            </a:r>
            <a:r>
              <a:rPr lang="uk-UA" b="1" i="1" dirty="0" smtClean="0">
                <a:solidFill>
                  <a:srgbClr val="FF0000"/>
                </a:solidFill>
              </a:rPr>
              <a:t> </a:t>
            </a:r>
            <a:r>
              <a:rPr lang="uk-UA" b="1" i="1" dirty="0" err="1" smtClean="0">
                <a:solidFill>
                  <a:srgbClr val="FF0000"/>
                </a:solidFill>
              </a:rPr>
              <a:t>–кількість</a:t>
            </a:r>
            <a:r>
              <a:rPr lang="uk-UA" b="1" i="1" dirty="0" smtClean="0">
                <a:solidFill>
                  <a:srgbClr val="FF0000"/>
                </a:solidFill>
              </a:rPr>
              <a:t> померлих за 1 рік на 1000 мешканців </a:t>
            </a:r>
            <a:endParaRPr lang="en-US" b="1" i="1" dirty="0" smtClean="0">
              <a:solidFill>
                <a:srgbClr val="FF0000"/>
              </a:solidFill>
            </a:endParaRPr>
          </a:p>
          <a:p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796908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solidFill>
                  <a:srgbClr val="FF0000"/>
                </a:solidFill>
              </a:rPr>
              <a:t>ПРИРОДНИЙ ПРИРІСТ НАСЕЛЕННЯ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929718" cy="5643578"/>
          </a:xfrm>
        </p:spPr>
        <p:txBody>
          <a:bodyPr/>
          <a:lstStyle/>
          <a:p>
            <a:pPr>
              <a:buNone/>
            </a:pPr>
            <a:r>
              <a:rPr lang="uk-UA" b="1" dirty="0" smtClean="0">
                <a:solidFill>
                  <a:srgbClr val="FF0000"/>
                </a:solidFill>
              </a:rPr>
              <a:t>Місце         Країна              народ.</a:t>
            </a:r>
            <a:r>
              <a:rPr lang="uk-UA" b="1" dirty="0" smtClean="0"/>
              <a:t>    </a:t>
            </a:r>
            <a:r>
              <a:rPr lang="uk-UA" b="1" dirty="0" err="1" smtClean="0"/>
              <a:t>Смерт</a:t>
            </a:r>
            <a:r>
              <a:rPr lang="uk-UA" b="1" dirty="0" smtClean="0"/>
              <a:t>.  </a:t>
            </a:r>
            <a:r>
              <a:rPr lang="uk-UA" b="1" dirty="0" err="1" smtClean="0">
                <a:solidFill>
                  <a:srgbClr val="FF0000"/>
                </a:solidFill>
              </a:rPr>
              <a:t>прир</a:t>
            </a:r>
            <a:r>
              <a:rPr lang="uk-UA" b="1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AutoNum type="arabicPlain" startAt="135"/>
            </a:pPr>
            <a:r>
              <a:rPr lang="uk-UA" b="1" dirty="0" smtClean="0"/>
              <a:t>         </a:t>
            </a:r>
            <a:r>
              <a:rPr lang="uk-UA" b="1" dirty="0" smtClean="0">
                <a:solidFill>
                  <a:srgbClr val="FF0000"/>
                </a:solidFill>
              </a:rPr>
              <a:t>Ірландія                  14,5            </a:t>
            </a:r>
            <a:r>
              <a:rPr lang="uk-UA" b="1" dirty="0" smtClean="0"/>
              <a:t>6, 5            </a:t>
            </a:r>
            <a:r>
              <a:rPr lang="uk-UA" b="1" dirty="0" smtClean="0">
                <a:solidFill>
                  <a:srgbClr val="FF0000"/>
                </a:solidFill>
              </a:rPr>
              <a:t>8,0 </a:t>
            </a:r>
          </a:p>
          <a:p>
            <a:pPr marL="514350" indent="-51435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139   </a:t>
            </a: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</a:t>
            </a:r>
            <a:r>
              <a:rPr lang="uk-UA" b="1" dirty="0" smtClean="0">
                <a:solidFill>
                  <a:srgbClr val="FF0000"/>
                </a:solidFill>
              </a:rPr>
              <a:t>Ісландія                   13,8</a:t>
            </a: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6,3             7,5</a:t>
            </a:r>
          </a:p>
          <a:p>
            <a:pPr marL="514350" indent="-514350">
              <a:buAutoNum type="arabicPlain" startAt="143"/>
            </a:pPr>
            <a:r>
              <a:rPr lang="uk-UA" b="1" dirty="0" smtClean="0">
                <a:solidFill>
                  <a:srgbClr val="FF0000"/>
                </a:solidFill>
              </a:rPr>
              <a:t>         Албанія                    13,1            </a:t>
            </a: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6,7</a:t>
            </a:r>
            <a:r>
              <a:rPr lang="uk-UA" b="1" dirty="0" smtClean="0">
                <a:solidFill>
                  <a:srgbClr val="FF0000"/>
                </a:solidFill>
              </a:rPr>
              <a:t>            6,4</a:t>
            </a:r>
          </a:p>
          <a:p>
            <a:pPr marL="514350" indent="-514350">
              <a:buAutoNum type="arabicPlain" startAt="168"/>
            </a:pPr>
            <a:r>
              <a:rPr lang="uk-UA" b="1" dirty="0" smtClean="0">
                <a:solidFill>
                  <a:srgbClr val="FF0000"/>
                </a:solidFill>
              </a:rPr>
              <a:t>          Люксембург           11,4           </a:t>
            </a: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7,3</a:t>
            </a:r>
            <a:r>
              <a:rPr lang="uk-UA" b="1" dirty="0" smtClean="0">
                <a:solidFill>
                  <a:srgbClr val="FF0000"/>
                </a:solidFill>
              </a:rPr>
              <a:t>            4,1           </a:t>
            </a:r>
          </a:p>
          <a:p>
            <a:pPr marL="514350" indent="-514350">
              <a:buAutoNum type="arabicPlain" startAt="176"/>
            </a:pPr>
            <a:r>
              <a:rPr lang="uk-UA" b="1" dirty="0" smtClean="0">
                <a:solidFill>
                  <a:srgbClr val="FF0000"/>
                </a:solidFill>
              </a:rPr>
              <a:t>          Франція                   12,3           </a:t>
            </a: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9,3</a:t>
            </a:r>
            <a:r>
              <a:rPr lang="uk-UA" b="1" dirty="0" smtClean="0">
                <a:solidFill>
                  <a:srgbClr val="FF0000"/>
                </a:solidFill>
              </a:rPr>
              <a:t>             3,0</a:t>
            </a:r>
          </a:p>
          <a:p>
            <a:pPr marL="514350" indent="-514350">
              <a:buAutoNum type="arabicPlain" startAt="178"/>
            </a:pPr>
            <a:r>
              <a:rPr lang="uk-UA" b="1" dirty="0" smtClean="0">
                <a:solidFill>
                  <a:srgbClr val="FF0000"/>
                </a:solidFill>
              </a:rPr>
              <a:t>          Велика Британія    12,2          </a:t>
            </a: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9,4            </a:t>
            </a:r>
            <a:r>
              <a:rPr lang="uk-UA" b="1" dirty="0" smtClean="0">
                <a:solidFill>
                  <a:srgbClr val="FF0000"/>
                </a:solidFill>
              </a:rPr>
              <a:t>2,8</a:t>
            </a:r>
          </a:p>
          <a:p>
            <a:pPr marL="514350" indent="-514350">
              <a:buNone/>
            </a:pPr>
            <a:r>
              <a:rPr lang="uk-UA" b="1" dirty="0" smtClean="0">
                <a:solidFill>
                  <a:srgbClr val="FF0000"/>
                </a:solidFill>
              </a:rPr>
              <a:t>202          Австрія                       9,5            </a:t>
            </a:r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9,5 </a:t>
            </a:r>
            <a:r>
              <a:rPr lang="uk-UA" b="1" dirty="0" smtClean="0">
                <a:solidFill>
                  <a:srgbClr val="FF0000"/>
                </a:solidFill>
              </a:rPr>
              <a:t>         </a:t>
            </a:r>
            <a:r>
              <a:rPr lang="uk-UA" dirty="0" smtClean="0">
                <a:solidFill>
                  <a:srgbClr val="FF0000"/>
                </a:solidFill>
              </a:rPr>
              <a:t>   0 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714356"/>
          <a:ext cx="6938045" cy="5181870"/>
        </p:xfrm>
        <a:graphic>
          <a:graphicData uri="http://schemas.openxmlformats.org/drawingml/2006/table">
            <a:tbl>
              <a:tblPr/>
              <a:tblGrid>
                <a:gridCol w="687641"/>
                <a:gridCol w="3763678"/>
                <a:gridCol w="780434"/>
                <a:gridCol w="780434"/>
                <a:gridCol w="925858"/>
              </a:tblGrid>
              <a:tr h="970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219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19" marR="54919" marT="27459" marB="27459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36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uk-UA" sz="3600" u="sng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ФРН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19" marR="54919" marT="27459" marB="27459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8,5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19" marR="54919" marT="27459" marB="27459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11,6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19" marR="54919" marT="27459" marB="27459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-3,1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19" marR="54919" marT="27459" marB="27459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970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19" marR="54919" marT="27459" marB="27459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36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3600" u="sng" dirty="0" err="1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  <a:hlinkClick r:id="rId2" tooltip="Словения"/>
                        </a:rPr>
                        <a:t>Словенія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19" marR="54919" marT="27459" marB="27459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8,3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19" marR="54919" marT="27459" marB="27459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11,5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19" marR="54919" marT="27459" marB="27459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-3,2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19" marR="54919" marT="27459" marB="27459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970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221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19" marR="54919" marT="27459" marB="27459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36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3600" u="sng" dirty="0" err="1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Угорщина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19" marR="54919" marT="27459" marB="27459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9,1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19" marR="54919" marT="27459" marB="27459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12,8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19" marR="54919" marT="27459" marB="27459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-3,7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19" marR="54919" marT="27459" marB="27459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970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222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19" marR="54919" marT="27459" marB="27459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36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3600" u="sng" dirty="0" err="1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  <a:hlinkClick r:id="rId3" tooltip="Украина"/>
                        </a:rPr>
                        <a:t>Україна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19" marR="54919" marT="27459" marB="27459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10,5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19" marR="54919" marT="27459" marB="27459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14,4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19" marR="54919" marT="27459" marB="27459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-3,9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19" marR="54919" marT="27459" marB="27459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970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223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19" marR="54919" marT="27459" marB="27459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36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3600" u="sng" dirty="0" err="1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  <a:hlinkClick r:id="rId4" tooltip="Латвия"/>
                        </a:rPr>
                        <a:t>Латвія</a:t>
                      </a:r>
                      <a:endParaRPr lang="ru-RU" sz="3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19" marR="54919" marT="27459" marB="27459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9,9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19" marR="54919" marT="27459" marB="27459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8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14,4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19" marR="54919" marT="27459" marB="27459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-4,5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919" marR="54919" marT="27459" marB="27459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  <p:sp>
        <p:nvSpPr>
          <p:cNvPr id="1029" name="AutoShape 5" descr="Flag of Germany.svg">
            <a:hlinkClick r:id="rId5" tooltip="&quot;Германия&quot;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209550" cy="1238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Flag of Slovenia.svg">
            <a:hlinkClick r:id="rId2" tooltip="&quot;Словения&quot;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209550" cy="104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AutoShape 3" descr="Flag of Hungary.svg">
            <a:hlinkClick r:id="rId6" tooltip="&quot;Венгрия&quot;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209550" cy="104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Flag of Ukraine.svg">
            <a:hlinkClick r:id="rId3" tooltip="&quot;Украина&quot;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209550" cy="142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5" name="AutoShape 1" descr="Flag of Latvia.svg">
            <a:hlinkClick r:id="rId4" tooltip="&quot;Латвия&quot;"/>
          </p:cNvPr>
          <p:cNvSpPr>
            <a:spLocks noChangeAspect="1" noChangeArrowheads="1"/>
          </p:cNvSpPr>
          <p:nvPr/>
        </p:nvSpPr>
        <p:spPr bwMode="auto">
          <a:xfrm>
            <a:off x="0" y="0"/>
            <a:ext cx="209550" cy="1047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60605"/>
            <a:ext cx="8643965" cy="6097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571472" y="214290"/>
            <a:ext cx="8572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rgbClr val="FF0000"/>
                </a:solidFill>
              </a:rPr>
              <a:t>Урбанізована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смуга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Європи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uk-UA" sz="2800" b="1" dirty="0" smtClean="0">
                <a:solidFill>
                  <a:srgbClr val="FF0000"/>
                </a:solidFill>
              </a:rPr>
              <a:t>“</a:t>
            </a:r>
            <a:r>
              <a:rPr lang="ru-RU" sz="2800" b="1" dirty="0" err="1" smtClean="0">
                <a:solidFill>
                  <a:srgbClr val="FF0000"/>
                </a:solidFill>
              </a:rPr>
              <a:t>Блакитний</a:t>
            </a:r>
            <a:r>
              <a:rPr lang="ru-RU" sz="2800" b="1" dirty="0" smtClean="0">
                <a:solidFill>
                  <a:srgbClr val="FF0000"/>
                </a:solidFill>
              </a:rPr>
              <a:t> банан»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8429684" cy="1578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i="1" dirty="0" err="1" smtClean="0">
                <a:solidFill>
                  <a:srgbClr val="FF0000"/>
                </a:solidFill>
              </a:rPr>
              <a:t>Мегалополіс</a:t>
            </a:r>
            <a:r>
              <a:rPr lang="ru-RU" sz="6000" b="1" i="1" dirty="0" smtClean="0">
                <a:solidFill>
                  <a:srgbClr val="FF0000"/>
                </a:solidFill>
              </a:rPr>
              <a:t> у </a:t>
            </a:r>
            <a:r>
              <a:rPr lang="ru-RU" sz="6000" b="1" i="1" dirty="0" err="1" smtClean="0">
                <a:solidFill>
                  <a:srgbClr val="FF0000"/>
                </a:solidFill>
              </a:rPr>
              <a:t>перекладі</a:t>
            </a:r>
            <a:r>
              <a:rPr lang="ru-RU" sz="6000" b="1" i="1" dirty="0" smtClean="0">
                <a:solidFill>
                  <a:srgbClr val="FF0000"/>
                </a:solidFill>
              </a:rPr>
              <a:t> </a:t>
            </a:r>
            <a:r>
              <a:rPr lang="ru-RU" sz="6000" b="1" i="1" dirty="0" err="1" smtClean="0">
                <a:solidFill>
                  <a:srgbClr val="FF0000"/>
                </a:solidFill>
              </a:rPr>
              <a:t>з</a:t>
            </a:r>
            <a:r>
              <a:rPr lang="ru-RU" sz="6000" b="1" i="1" dirty="0" smtClean="0">
                <a:solidFill>
                  <a:srgbClr val="FF0000"/>
                </a:solidFill>
              </a:rPr>
              <a:t> </a:t>
            </a:r>
            <a:r>
              <a:rPr lang="ru-RU" sz="6000" b="1" i="1" dirty="0" err="1" smtClean="0">
                <a:solidFill>
                  <a:srgbClr val="FF0000"/>
                </a:solidFill>
              </a:rPr>
              <a:t>грецької</a:t>
            </a:r>
            <a:endParaRPr lang="ru-RU" sz="6000" b="1" i="1" dirty="0" smtClean="0">
              <a:solidFill>
                <a:srgbClr val="FF0000"/>
              </a:solidFill>
            </a:endParaRPr>
          </a:p>
          <a:p>
            <a:r>
              <a:rPr lang="ru-RU" sz="6000" dirty="0" err="1" smtClean="0">
                <a:solidFill>
                  <a:srgbClr val="FF0000"/>
                </a:solidFill>
              </a:rPr>
              <a:t>означає</a:t>
            </a:r>
            <a:r>
              <a:rPr lang="ru-RU" sz="6000" dirty="0" smtClean="0">
                <a:solidFill>
                  <a:srgbClr val="FF0000"/>
                </a:solidFill>
              </a:rPr>
              <a:t> </a:t>
            </a:r>
            <a:r>
              <a:rPr lang="ru-RU" sz="6000" dirty="0" err="1" smtClean="0">
                <a:solidFill>
                  <a:srgbClr val="FF0000"/>
                </a:solidFill>
              </a:rPr>
              <a:t>надвелике</a:t>
            </a:r>
            <a:r>
              <a:rPr lang="ru-RU" sz="6000" dirty="0" smtClean="0">
                <a:solidFill>
                  <a:srgbClr val="FF0000"/>
                </a:solidFill>
              </a:rPr>
              <a:t> </a:t>
            </a:r>
            <a:r>
              <a:rPr lang="ru-RU" sz="6000" dirty="0" err="1" smtClean="0">
                <a:solidFill>
                  <a:srgbClr val="FF0000"/>
                </a:solidFill>
              </a:rPr>
              <a:t>місто</a:t>
            </a:r>
            <a:r>
              <a:rPr lang="ru-RU" sz="6000" dirty="0" smtClean="0">
                <a:solidFill>
                  <a:srgbClr val="FF0000"/>
                </a:solidFill>
              </a:rPr>
              <a:t>. </a:t>
            </a:r>
            <a:endParaRPr lang="en-US" sz="6000" dirty="0" smtClean="0">
              <a:solidFill>
                <a:srgbClr val="FF0000"/>
              </a:solidFill>
            </a:endParaRPr>
          </a:p>
          <a:p>
            <a:r>
              <a:rPr lang="ru-RU" sz="6000" dirty="0" err="1" smtClean="0">
                <a:solidFill>
                  <a:srgbClr val="FF0000"/>
                </a:solidFill>
              </a:rPr>
              <a:t>Це</a:t>
            </a:r>
            <a:r>
              <a:rPr lang="ru-RU" sz="6000" dirty="0" smtClean="0">
                <a:solidFill>
                  <a:srgbClr val="FF0000"/>
                </a:solidFill>
              </a:rPr>
              <a:t> </a:t>
            </a:r>
            <a:r>
              <a:rPr lang="ru-RU" sz="6000" dirty="0" err="1" smtClean="0">
                <a:solidFill>
                  <a:srgbClr val="FF0000"/>
                </a:solidFill>
              </a:rPr>
              <a:t>міська</a:t>
            </a:r>
            <a:r>
              <a:rPr lang="ru-RU" sz="6000" dirty="0" smtClean="0">
                <a:solidFill>
                  <a:srgbClr val="FF0000"/>
                </a:solidFill>
              </a:rPr>
              <a:t> </a:t>
            </a:r>
            <a:r>
              <a:rPr lang="ru-RU" sz="6000" dirty="0" err="1" smtClean="0">
                <a:solidFill>
                  <a:srgbClr val="FF0000"/>
                </a:solidFill>
              </a:rPr>
              <a:t>агло</a:t>
            </a:r>
            <a:r>
              <a:rPr lang="uk-UA" sz="6000" dirty="0" err="1" smtClean="0">
                <a:solidFill>
                  <a:srgbClr val="FF0000"/>
                </a:solidFill>
              </a:rPr>
              <a:t>мерація</a:t>
            </a:r>
            <a:endParaRPr lang="ru-RU" sz="6000" dirty="0" smtClean="0">
              <a:solidFill>
                <a:srgbClr val="FF0000"/>
              </a:solidFill>
            </a:endParaRPr>
          </a:p>
          <a:p>
            <a:r>
              <a:rPr lang="uk-UA" sz="6000" dirty="0" smtClean="0">
                <a:solidFill>
                  <a:srgbClr val="FF0000"/>
                </a:solidFill>
              </a:rPr>
              <a:t>З населенням понад 10 </a:t>
            </a:r>
            <a:r>
              <a:rPr lang="uk-UA" sz="6000" dirty="0" err="1" smtClean="0">
                <a:solidFill>
                  <a:srgbClr val="FF0000"/>
                </a:solidFill>
              </a:rPr>
              <a:t>млн</a:t>
            </a:r>
            <a:r>
              <a:rPr lang="uk-UA" sz="6000" dirty="0" smtClean="0">
                <a:solidFill>
                  <a:srgbClr val="FF0000"/>
                </a:solidFill>
              </a:rPr>
              <a:t> чоловік</a:t>
            </a:r>
            <a:endParaRPr lang="en-US" sz="6000" dirty="0" smtClean="0">
              <a:solidFill>
                <a:srgbClr val="FF0000"/>
              </a:solidFill>
            </a:endParaRPr>
          </a:p>
          <a:p>
            <a:endParaRPr lang="en-US" sz="6000" dirty="0" smtClean="0">
              <a:solidFill>
                <a:srgbClr val="FF0000"/>
              </a:solidFill>
            </a:endParaRPr>
          </a:p>
          <a:p>
            <a:endParaRPr lang="en-US" sz="6000" dirty="0" smtClean="0">
              <a:solidFill>
                <a:srgbClr val="FF0000"/>
              </a:solidFill>
            </a:endParaRPr>
          </a:p>
          <a:p>
            <a:endParaRPr lang="en-US" sz="6000" dirty="0" smtClean="0">
              <a:solidFill>
                <a:srgbClr val="FF0000"/>
              </a:solidFill>
            </a:endParaRPr>
          </a:p>
          <a:p>
            <a:endParaRPr lang="en-US" sz="6000" dirty="0" smtClean="0">
              <a:solidFill>
                <a:srgbClr val="FF0000"/>
              </a:solidFill>
            </a:endParaRPr>
          </a:p>
          <a:p>
            <a:endParaRPr lang="en-US" sz="6000" dirty="0" smtClean="0">
              <a:solidFill>
                <a:srgbClr val="FF0000"/>
              </a:solidFill>
            </a:endParaRPr>
          </a:p>
          <a:p>
            <a:endParaRPr lang="en-US" sz="6000" dirty="0" smtClean="0">
              <a:solidFill>
                <a:srgbClr val="FF0000"/>
              </a:solidFill>
            </a:endParaRPr>
          </a:p>
          <a:p>
            <a:endParaRPr lang="en-US" sz="6000" dirty="0" smtClean="0">
              <a:solidFill>
                <a:srgbClr val="FF0000"/>
              </a:solidFill>
            </a:endParaRPr>
          </a:p>
          <a:p>
            <a:endParaRPr lang="en-US" sz="6000" dirty="0" smtClean="0">
              <a:solidFill>
                <a:srgbClr val="FF0000"/>
              </a:solidFill>
            </a:endParaRPr>
          </a:p>
          <a:p>
            <a:r>
              <a:rPr lang="ru-RU" sz="6000" dirty="0" err="1" smtClean="0">
                <a:solidFill>
                  <a:srgbClr val="FF0000"/>
                </a:solidFill>
              </a:rPr>
              <a:t>з</a:t>
            </a:r>
            <a:r>
              <a:rPr lang="ru-RU" sz="6000" dirty="0" smtClean="0">
                <a:solidFill>
                  <a:srgbClr val="FF0000"/>
                </a:solidFill>
              </a:rPr>
              <a:t> </a:t>
            </a:r>
            <a:r>
              <a:rPr lang="ru-RU" sz="6000" dirty="0" err="1" smtClean="0">
                <a:solidFill>
                  <a:srgbClr val="FF0000"/>
                </a:solidFill>
              </a:rPr>
              <a:t>населенням</a:t>
            </a:r>
            <a:r>
              <a:rPr lang="ru-RU" sz="6000" dirty="0" smtClean="0">
                <a:solidFill>
                  <a:srgbClr val="FF0000"/>
                </a:solidFill>
              </a:rPr>
              <a:t> </a:t>
            </a:r>
            <a:r>
              <a:rPr lang="ru-RU" sz="6000" dirty="0" err="1" smtClean="0">
                <a:solidFill>
                  <a:srgbClr val="FF0000"/>
                </a:solidFill>
              </a:rPr>
              <a:t>понад</a:t>
            </a:r>
            <a:r>
              <a:rPr lang="ru-RU" sz="6000" dirty="0" smtClean="0">
                <a:solidFill>
                  <a:srgbClr val="FF0000"/>
                </a:solidFill>
              </a:rPr>
              <a:t> 10 </a:t>
            </a:r>
            <a:r>
              <a:rPr lang="ru-RU" sz="6000" dirty="0" err="1" smtClean="0">
                <a:solidFill>
                  <a:srgbClr val="FF0000"/>
                </a:solidFill>
              </a:rPr>
              <a:t>млн</a:t>
            </a:r>
            <a:r>
              <a:rPr lang="ru-RU" sz="6000" dirty="0" smtClean="0">
                <a:solidFill>
                  <a:srgbClr val="FF0000"/>
                </a:solidFill>
              </a:rPr>
              <a:t> </a:t>
            </a:r>
            <a:r>
              <a:rPr lang="ru-RU" sz="6000" dirty="0" err="1" smtClean="0">
                <a:solidFill>
                  <a:srgbClr val="FF0000"/>
                </a:solidFill>
              </a:rPr>
              <a:t>осіб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714355"/>
          <a:ext cx="7215238" cy="4786346"/>
        </p:xfrm>
        <a:graphic>
          <a:graphicData uri="http://schemas.openxmlformats.org/drawingml/2006/table">
            <a:tbl>
              <a:tblPr/>
              <a:tblGrid>
                <a:gridCol w="4865804"/>
                <a:gridCol w="2349434"/>
              </a:tblGrid>
              <a:tr h="891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4000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" tooltip="Москва"/>
                        </a:rPr>
                        <a:t>Москва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17" marR="41417" marT="20708" marB="20708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16,9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17" marR="41417" marT="20708" marB="20708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2113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4000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 tooltip="Лондон"/>
                        </a:rPr>
                        <a:t>Лондон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17" marR="41417" marT="20708" marB="20708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14,4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17" marR="41417" marT="20708" marB="20708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891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4000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4" tooltip="Стамбул"/>
                        </a:rPr>
                        <a:t>Стамбул</a:t>
                      </a:r>
                      <a:r>
                        <a:rPr lang="ru-RU" sz="4000" u="sng" baseline="30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5"/>
                        </a:rPr>
                        <a:t>[1]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17" marR="41417" marT="20708" marB="20708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14,3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17" marR="41417" marT="20708" marB="20708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  <a:tr h="8910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4000" u="sng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6" tooltip="Париж"/>
                        </a:rPr>
                        <a:t>Париж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17" marR="41417" marT="20708" marB="20708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40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12,4</a:t>
                      </a:r>
                      <a:endParaRPr lang="ru-RU" sz="4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417" marR="41417" marT="20708" marB="20708" anchor="ctr">
                    <a:lnL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РЕЛІГІ ЙНИЙ СКЛАД. </a:t>
            </a:r>
            <a:r>
              <a:rPr lang="ru-RU" sz="2800" b="1" dirty="0" err="1" smtClean="0"/>
              <a:t>Панівною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релігією</a:t>
            </a:r>
            <a:r>
              <a:rPr lang="ru-RU" sz="2800" b="1" dirty="0" smtClean="0"/>
              <a:t> в </a:t>
            </a:r>
            <a:r>
              <a:rPr lang="ru-RU" sz="2800" b="1" dirty="0" err="1" smtClean="0"/>
              <a:t>Європі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є</a:t>
            </a:r>
            <a:r>
              <a:rPr lang="ru-RU" sz="2800" b="1" dirty="0" smtClean="0"/>
              <a:t> </a:t>
            </a:r>
            <a:r>
              <a:rPr lang="ru-RU" sz="2800" b="1" i="1" dirty="0" err="1" smtClean="0"/>
              <a:t>християнство</a:t>
            </a:r>
            <a:r>
              <a:rPr lang="ru-RU" sz="2800" b="1" i="1" dirty="0" smtClean="0"/>
              <a:t>. У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П</a:t>
            </a:r>
            <a:r>
              <a:rPr lang="uk-UA" sz="2800" dirty="0" smtClean="0">
                <a:solidFill>
                  <a:srgbClr val="FF0000"/>
                </a:solidFill>
              </a:rPr>
              <a:t>і</a:t>
            </a:r>
            <a:r>
              <a:rPr lang="ru-RU" sz="2800" dirty="0" err="1" smtClean="0">
                <a:solidFill>
                  <a:srgbClr val="FF0000"/>
                </a:solidFill>
              </a:rPr>
              <a:t>внічній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Європі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переважає</a:t>
            </a:r>
            <a:r>
              <a:rPr lang="ru-RU" sz="2800" dirty="0" smtClean="0">
                <a:solidFill>
                  <a:srgbClr val="FF0000"/>
                </a:solidFill>
              </a:rPr>
              <a:t> протестантизм, у </a:t>
            </a:r>
            <a:r>
              <a:rPr lang="ru-RU" sz="2800" dirty="0" err="1" smtClean="0">
                <a:solidFill>
                  <a:srgbClr val="FF0000"/>
                </a:solidFill>
              </a:rPr>
              <a:t>Південній</a:t>
            </a:r>
            <a:r>
              <a:rPr lang="ru-RU" sz="2800" dirty="0" smtClean="0">
                <a:solidFill>
                  <a:srgbClr val="FF0000"/>
                </a:solidFill>
              </a:rPr>
              <a:t> — католицизм (</a:t>
            </a:r>
            <a:r>
              <a:rPr lang="ru-RU" sz="2800" dirty="0" err="1" smtClean="0">
                <a:solidFill>
                  <a:srgbClr val="FF0000"/>
                </a:solidFill>
              </a:rPr>
              <a:t>крім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Греції</a:t>
            </a:r>
            <a:r>
              <a:rPr lang="ru-RU" sz="2800" i="1" dirty="0" smtClean="0">
                <a:solidFill>
                  <a:srgbClr val="FF0000"/>
                </a:solidFill>
              </a:rPr>
              <a:t>, в </a:t>
            </a:r>
            <a:r>
              <a:rPr lang="ru-RU" sz="2800" i="1" dirty="0" err="1" smtClean="0">
                <a:solidFill>
                  <a:srgbClr val="FF0000"/>
                </a:solidFill>
              </a:rPr>
              <a:t>якій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панує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православ’я</a:t>
            </a:r>
            <a:r>
              <a:rPr lang="ru-RU" sz="2800" i="1" dirty="0" smtClean="0">
                <a:solidFill>
                  <a:srgbClr val="FF0000"/>
                </a:solidFill>
              </a:rPr>
              <a:t>); у </a:t>
            </a:r>
            <a:r>
              <a:rPr lang="ru-RU" sz="2800" i="1" dirty="0" err="1" smtClean="0">
                <a:solidFill>
                  <a:srgbClr val="FF0000"/>
                </a:solidFill>
              </a:rPr>
              <a:t>Західній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поширені</a:t>
            </a:r>
            <a:r>
              <a:rPr lang="ru-RU" sz="2800" i="1" dirty="0" smtClean="0">
                <a:solidFill>
                  <a:srgbClr val="FF0000"/>
                </a:solidFill>
              </a:rPr>
              <a:t> як прот</a:t>
            </a:r>
            <a:r>
              <a:rPr lang="ru-RU" sz="2800" dirty="0" smtClean="0">
                <a:solidFill>
                  <a:srgbClr val="FF0000"/>
                </a:solidFill>
              </a:rPr>
              <a:t>естантизм, так </a:t>
            </a:r>
            <a:r>
              <a:rPr lang="ru-RU" sz="2800" dirty="0" err="1" smtClean="0">
                <a:solidFill>
                  <a:srgbClr val="FF0000"/>
                </a:solidFill>
              </a:rPr>
              <a:t>і</a:t>
            </a:r>
            <a:r>
              <a:rPr lang="ru-RU" sz="2800" dirty="0" smtClean="0">
                <a:solidFill>
                  <a:srgbClr val="FF0000"/>
                </a:solidFill>
              </a:rPr>
              <a:t> католицизм; у </a:t>
            </a:r>
            <a:r>
              <a:rPr lang="ru-RU" sz="2800" dirty="0" err="1" smtClean="0">
                <a:solidFill>
                  <a:srgbClr val="FF0000"/>
                </a:solidFill>
              </a:rPr>
              <a:t>Східній</a:t>
            </a:r>
            <a:r>
              <a:rPr lang="ru-RU" sz="2800" dirty="0" smtClean="0">
                <a:solidFill>
                  <a:srgbClr val="FF0000"/>
                </a:solidFill>
              </a:rPr>
              <a:t> – католицизм </a:t>
            </a:r>
            <a:r>
              <a:rPr lang="ru-RU" sz="2800" dirty="0" err="1" smtClean="0">
                <a:solidFill>
                  <a:srgbClr val="FF0000"/>
                </a:solidFill>
              </a:rPr>
              <a:t>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православ’я</a:t>
            </a:r>
            <a:r>
              <a:rPr lang="ru-RU" sz="2800" dirty="0" smtClean="0">
                <a:solidFill>
                  <a:srgbClr val="FF0000"/>
                </a:solidFill>
              </a:rPr>
              <a:t>. У </a:t>
            </a:r>
            <a:r>
              <a:rPr lang="ru-RU" sz="2800" dirty="0" err="1" smtClean="0">
                <a:solidFill>
                  <a:srgbClr val="FF0000"/>
                </a:solidFill>
              </a:rPr>
              <a:t>деяких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країнах</a:t>
            </a:r>
            <a:r>
              <a:rPr lang="ru-RU" sz="2800" dirty="0" smtClean="0">
                <a:solidFill>
                  <a:srgbClr val="FF0000"/>
                </a:solidFill>
              </a:rPr>
              <a:t> (</a:t>
            </a:r>
            <a:r>
              <a:rPr lang="ru-RU" sz="2800" i="1" dirty="0" err="1" smtClean="0">
                <a:solidFill>
                  <a:srgbClr val="FF0000"/>
                </a:solidFill>
              </a:rPr>
              <a:t>Албанія</a:t>
            </a:r>
            <a:r>
              <a:rPr lang="ru-RU" sz="2800" i="1" dirty="0" smtClean="0">
                <a:solidFill>
                  <a:srgbClr val="FF0000"/>
                </a:solidFill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</a:rPr>
              <a:t>Боснія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і</a:t>
            </a:r>
            <a:r>
              <a:rPr lang="ru-RU" sz="2800" i="1" dirty="0" smtClean="0">
                <a:solidFill>
                  <a:srgbClr val="FF0000"/>
                </a:solidFill>
              </a:rPr>
              <a:t> Герцеговина) </a:t>
            </a:r>
            <a:r>
              <a:rPr lang="ru-RU" sz="2800" i="1" dirty="0" err="1" smtClean="0">
                <a:solidFill>
                  <a:srgbClr val="FF0000"/>
                </a:solidFill>
              </a:rPr>
              <a:t>домінує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іслам</a:t>
            </a:r>
            <a:r>
              <a:rPr lang="ru-RU" sz="2800" b="1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800" dirty="0" smtClean="0"/>
              <a:t>У </a:t>
            </a:r>
            <a:r>
              <a:rPr lang="ru-RU" sz="2800" dirty="0" err="1" smtClean="0"/>
              <a:t>низці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</a:t>
            </a:r>
            <a:r>
              <a:rPr lang="ru-RU" sz="2800" dirty="0" smtClean="0"/>
              <a:t> </a:t>
            </a:r>
            <a:r>
              <a:rPr lang="ru-RU" sz="2800" dirty="0" err="1" smtClean="0"/>
              <a:t>Європи</a:t>
            </a:r>
            <a:r>
              <a:rPr lang="ru-RU" sz="2800" dirty="0" smtClean="0"/>
              <a:t> </a:t>
            </a:r>
            <a:r>
              <a:rPr lang="ru-RU" sz="2800" dirty="0" err="1" smtClean="0"/>
              <a:t>міжетнічні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міжрелігійні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відносини</a:t>
            </a:r>
            <a:r>
              <a:rPr lang="ru-RU" sz="2800" dirty="0" smtClean="0"/>
              <a:t> </a:t>
            </a:r>
            <a:r>
              <a:rPr lang="ru-RU" sz="2800" dirty="0" err="1" smtClean="0"/>
              <a:t>є</a:t>
            </a:r>
            <a:r>
              <a:rPr lang="ru-RU" sz="2800" dirty="0" smtClean="0"/>
              <a:t> причиною </a:t>
            </a:r>
            <a:r>
              <a:rPr lang="ru-RU" sz="2800" dirty="0" err="1" smtClean="0"/>
              <a:t>соціальної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напруженості</a:t>
            </a:r>
            <a:r>
              <a:rPr lang="ru-RU" sz="2800" dirty="0" smtClean="0"/>
              <a:t>. Так, у </a:t>
            </a:r>
            <a:r>
              <a:rPr lang="ru-RU" sz="2800" i="1" dirty="0" err="1" smtClean="0"/>
              <a:t>Бельгії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тривають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суперечності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між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Ф</a:t>
            </a:r>
            <a:r>
              <a:rPr lang="ru-RU" sz="2800" dirty="0" err="1" smtClean="0"/>
              <a:t>ландрією</a:t>
            </a:r>
            <a:r>
              <a:rPr lang="ru-RU" sz="2800" dirty="0" smtClean="0"/>
              <a:t> та </a:t>
            </a:r>
            <a:r>
              <a:rPr lang="ru-RU" sz="2800" dirty="0" err="1" smtClean="0"/>
              <a:t>Валлонією</a:t>
            </a:r>
            <a:r>
              <a:rPr lang="ru-RU" sz="2800" dirty="0" smtClean="0"/>
              <a:t>, у </a:t>
            </a:r>
            <a:r>
              <a:rPr lang="ru-RU" sz="2800" i="1" dirty="0" err="1" smtClean="0"/>
              <a:t>Великій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Британії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лишається</a:t>
            </a:r>
            <a:r>
              <a:rPr lang="ru-RU" sz="2800" i="1" dirty="0" smtClean="0"/>
              <a:t> не </a:t>
            </a:r>
            <a:r>
              <a:rPr lang="ru-RU" sz="2800" i="1" dirty="0" err="1" smtClean="0"/>
              <a:t>розв’язаною</a:t>
            </a:r>
            <a:endParaRPr lang="ru-RU" sz="2800" i="1" dirty="0" smtClean="0"/>
          </a:p>
          <a:p>
            <a:r>
              <a:rPr lang="ru-RU" sz="2800" dirty="0" smtClean="0"/>
              <a:t>проблема </a:t>
            </a:r>
            <a:r>
              <a:rPr lang="ru-RU" sz="2800" dirty="0" err="1" smtClean="0"/>
              <a:t>Північної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Ірландії</a:t>
            </a:r>
            <a:r>
              <a:rPr lang="ru-RU" sz="2800" dirty="0" smtClean="0"/>
              <a:t> та не </a:t>
            </a:r>
            <a:r>
              <a:rPr lang="ru-RU" sz="2800" dirty="0" err="1" smtClean="0"/>
              <a:t>врегульовано</a:t>
            </a:r>
            <a:r>
              <a:rPr lang="ru-RU" sz="2800" dirty="0" smtClean="0"/>
              <a:t> </a:t>
            </a:r>
            <a:r>
              <a:rPr lang="ru-RU" sz="2800" dirty="0" err="1" smtClean="0"/>
              <a:t>питання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автономних</a:t>
            </a:r>
            <a:r>
              <a:rPr lang="ru-RU" sz="2800" dirty="0" smtClean="0"/>
              <a:t> прав </a:t>
            </a:r>
            <a:r>
              <a:rPr lang="ru-RU" sz="2800" dirty="0" err="1" smtClean="0"/>
              <a:t>Шотландії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Уельсу</a:t>
            </a:r>
            <a:r>
              <a:rPr lang="ru-RU" sz="2800" dirty="0" smtClean="0"/>
              <a:t>, 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472</Words>
  <PresentationFormat>Экран (4:3)</PresentationFormat>
  <Paragraphs>106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Населення Європи</vt:lpstr>
      <vt:lpstr>Слайд 2</vt:lpstr>
      <vt:lpstr>Природній приріст</vt:lpstr>
      <vt:lpstr>ПРИРОДНИЙ ПРИРІСТ НАСЕЛЕННЯ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Населення Європи</dc:title>
  <cp:lastModifiedBy>Admin</cp:lastModifiedBy>
  <cp:revision>33</cp:revision>
  <dcterms:modified xsi:type="dcterms:W3CDTF">2019-09-23T08:27:05Z</dcterms:modified>
</cp:coreProperties>
</file>