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9" r:id="rId13"/>
    <p:sldId id="272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39" d="100"/>
          <a:sy n="39" d="100"/>
        </p:scale>
        <p:origin x="-1980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25B5B-8136-4448-9F0D-ABB1B7556146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4DCD2-0C85-4897-8EF3-26D5A2069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4DCD2-0C85-4897-8EF3-26D5A20692A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k.wikipedia.org/wiki/%D0%A4%D0%B0%D0%B9%D0%BB:Flag_of_South_Africa.sv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k.wikipedia.org/wiki/%D0%A4%D0%B0%D0%B9%D0%BB:Location_South_Africa_AU_Africa.sv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0%BF%D0%B8%D1%81%D0%BE%D0%BA_%D0%BA%D1%80%D0%B0%D1%97%D0%BD_%D0%B7%D0%B0_%D0%BF%D0%BB%D0%BE%D1%89%D0%B5%D1%8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0%D0%BD%D0%B3%D0%BB%D1%96%D0%B9%D1%81%D1%8C%D0%BA%D0%B0_%D0%BC%D0%BE%D0%B2%D0%B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1%D0%BE%D1%82%D1%81%D0%B2%D0%B0%D0%BD%D0%B0" TargetMode="External"/><Relationship Id="rId13" Type="http://schemas.openxmlformats.org/officeDocument/2006/relationships/hyperlink" Target="http://uk.wikipedia.org/wiki/%D0%90%D0%BD%D0%BA%D0%BB%D0%B0%D0%B2" TargetMode="External"/><Relationship Id="rId3" Type="http://schemas.openxmlformats.org/officeDocument/2006/relationships/hyperlink" Target="http://uk.wikipedia.org/wiki/%D0%86%D0%BD%D0%B4%D1%96%D0%B9%D1%81%D1%8C%D0%BA%D0%B8%D0%B9_%D0%BE%D0%BA%D0%B5%D0%B0%D0%BD" TargetMode="External"/><Relationship Id="rId7" Type="http://schemas.openxmlformats.org/officeDocument/2006/relationships/hyperlink" Target="http://uk.wikipedia.org/wiki/%D0%9D%D0%B0%D0%BC%D1%96%D0%B1%D1%96%D1%8F" TargetMode="External"/><Relationship Id="rId12" Type="http://schemas.openxmlformats.org/officeDocument/2006/relationships/hyperlink" Target="http://uk.wikipedia.org/wiki/%D0%9B%D0%B5%D1%81%D0%BE%D1%82%D0%BE" TargetMode="External"/><Relationship Id="rId2" Type="http://schemas.openxmlformats.org/officeDocument/2006/relationships/hyperlink" Target="http://uk.wikipedia.org/wiki/%D0%90%D1%84%D1%80%D0%B8%D0%BA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F%D1%96%D0%B2%D0%B4%D0%B5%D0%BD%D0%BD%D0%BE-%D0%90%D1%84%D1%80%D0%B8%D0%BA%D0%B0%D0%BD%D1%81%D1%8C%D0%BA%D0%B0_%D0%A0%D0%B5%D1%81%D0%BF%D1%83%D0%B1%D0%BB%D1%96%D0%BA%D0%B0" TargetMode="External"/><Relationship Id="rId11" Type="http://schemas.openxmlformats.org/officeDocument/2006/relationships/hyperlink" Target="http://uk.wikipedia.org/wiki/%D0%9C%D0%BE%D0%B7%D0%B0%D0%BC%D0%B1%D1%96%D0%BA" TargetMode="External"/><Relationship Id="rId5" Type="http://schemas.openxmlformats.org/officeDocument/2006/relationships/hyperlink" Target="http://uk.wikipedia.org/wiki/%D0%9E%D0%BA%D0%B5%D0%B0%D0%BD" TargetMode="External"/><Relationship Id="rId15" Type="http://schemas.openxmlformats.org/officeDocument/2006/relationships/hyperlink" Target="http://uk.wikipedia.org/wiki/%D0%93%D0%BE%D0%BB%D0%BB%D0%B0%D0%BD%D0%B4%D1%81%D1%8C%D0%BA%D0%B0_%D0%BC%D0%BE%D0%B2%D0%B0" TargetMode="External"/><Relationship Id="rId10" Type="http://schemas.openxmlformats.org/officeDocument/2006/relationships/hyperlink" Target="http://uk.wikipedia.org/wiki/%D0%A1%D0%B2%D0%B0%D0%B7%D1%96%D0%BB%D0%B5%D0%BD%D0%B4" TargetMode="External"/><Relationship Id="rId4" Type="http://schemas.openxmlformats.org/officeDocument/2006/relationships/hyperlink" Target="http://uk.wikipedia.org/wiki/%D0%90%D1%82%D0%BB%D0%B0%D0%BD%D1%82%D0%B8%D1%87%D0%BD%D0%B8%D0%B9_%D0%BE%D0%BA%D0%B5%D0%B0%D0%BD" TargetMode="External"/><Relationship Id="rId9" Type="http://schemas.openxmlformats.org/officeDocument/2006/relationships/hyperlink" Target="http://uk.wikipedia.org/wiki/%D0%97%D1%96%D0%BC%D0%B1%D0%B0%D0%B1%D0%B2%D0%B5" TargetMode="External"/><Relationship Id="rId14" Type="http://schemas.openxmlformats.org/officeDocument/2006/relationships/hyperlink" Target="http://uk.wikipedia.org/wiki/%D0%90%D1%84%D1%80%D0%B8%D0%BA%D0%B0%D0%B0%D0%BD%D1%81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0%B0%D0%B9%D0%BD%D1%82%D0%B0%D1%83%D0%BD" TargetMode="External"/><Relationship Id="rId3" Type="http://schemas.openxmlformats.org/officeDocument/2006/relationships/hyperlink" Target="http://uk.wikipedia.org/wiki/%D0%99%D0%BE%D0%B3%D0%B0%D0%BD%D0%BD%D0%B5%D1%81%D0%B1%D1%83%D1%80%D0%B3" TargetMode="External"/><Relationship Id="rId7" Type="http://schemas.openxmlformats.org/officeDocument/2006/relationships/hyperlink" Target="http://uk.wikipedia.org/wiki/%D0%94%D1%83%D1%80%D0%B1%D0%B0%D0%BD" TargetMode="External"/><Relationship Id="rId2" Type="http://schemas.openxmlformats.org/officeDocument/2006/relationships/hyperlink" Target="http://uk.wikipedia.org/wiki/%D0%9F%D0%90%D0%A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/index.php?title=%D0%93%D0%BE%D1%82%D0%B5%D0%BD%D0%B3&amp;action=edit&amp;redlink=1" TargetMode="External"/><Relationship Id="rId11" Type="http://schemas.openxmlformats.org/officeDocument/2006/relationships/hyperlink" Target="http://uk.wikipedia.org/wiki/%D0%9A%D0%B5%D0%B9%D0%BF%D1%82%D0%B0%D1%83%D0%BD" TargetMode="External"/><Relationship Id="rId5" Type="http://schemas.openxmlformats.org/officeDocument/2006/relationships/hyperlink" Target="http://uk.wikipedia.org/wiki/%D0%92%D0%B5%D1%80%D1%96%D0%BD%D1%96%D0%B3%D1%96%D0%BD%D0%B3" TargetMode="External"/><Relationship Id="rId10" Type="http://schemas.openxmlformats.org/officeDocument/2006/relationships/hyperlink" Target="http://uk.wikipedia.org/wiki/%D0%9A%D0%B2%D0%B0%D0%B7%D1%83%D0%BB%D1%83-%D0%9D%D0%B0%D1%82%D0%B0%D0%BB%D1%8C" TargetMode="External"/><Relationship Id="rId4" Type="http://schemas.openxmlformats.org/officeDocument/2006/relationships/hyperlink" Target="http://uk.wikipedia.org/wiki/%D0%9F%D1%80%D0%B5%D1%82%D0%BE%D1%80%D1%96%D1%8F" TargetMode="External"/><Relationship Id="rId9" Type="http://schemas.openxmlformats.org/officeDocument/2006/relationships/hyperlink" Target="http://uk.wikipedia.org/wiki/%D0%9F%D1%96%D1%82%D0%B5%D1%80%D0%BC%D0%B0%D1%80%D1%96%D1%86%D0%B1%D1%83%D1%80%D0%B3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2%D0%B8%D0%B1%D0%BE%D1%80%D0%B8" TargetMode="External"/><Relationship Id="rId13" Type="http://schemas.openxmlformats.org/officeDocument/2006/relationships/hyperlink" Target="http://uk.wikipedia.org/wiki/%D0%94%D0%B5%D1%81%D0%BC%D0%BE%D0%BD%D0%B4_%D0%A2%D1%83%D1%82%D1%83" TargetMode="External"/><Relationship Id="rId3" Type="http://schemas.openxmlformats.org/officeDocument/2006/relationships/hyperlink" Target="http://uk.wikipedia.org/wiki/%D0%A5%D0%BE%D0%BB%D0%BE%D0%B4%D0%BD%D0%B0_%D0%B2%D1%96%D0%B9%D0%BD%D0%B0" TargetMode="External"/><Relationship Id="rId7" Type="http://schemas.openxmlformats.org/officeDocument/2006/relationships/hyperlink" Target="http://uk.wikipedia.org/wiki/%D0%9F%D1%83%D1%82%D1%87" TargetMode="External"/><Relationship Id="rId12" Type="http://schemas.openxmlformats.org/officeDocument/2006/relationships/hyperlink" Target="http://uk.wikipedia.org/wiki/%D0%90%D1%80%D1%85%D1%96%D1%94%D0%BF%D0%B8%D1%81%D0%BA%D0%BE%D0%BF" TargetMode="External"/><Relationship Id="rId2" Type="http://schemas.openxmlformats.org/officeDocument/2006/relationships/hyperlink" Target="http://uk.wikipedia.org/wiki/%D0%84%D0%B2%D1%80%D0%BE%D0%BF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/index.php?title=%D0%9D%D0%B0%D1%86%D1%96%D0%BE%D0%BD%D0%B0%D0%BB%D1%8C%D0%BD%D0%B0_%D0%9F%D0%B0%D1%80%D1%82%D1%96%D1%8F&amp;action=edit&amp;redlink=1" TargetMode="External"/><Relationship Id="rId11" Type="http://schemas.openxmlformats.org/officeDocument/2006/relationships/hyperlink" Target="http://uk.wikipedia.org/w/index.php?title=%D0%92%D0%B5%D1%81%D0%B5%D0%BB%D0%BA%D0%BE%D0%B2%D0%B0_%D0%9D%D0%B0%D1%86%D1%96%D1%8F&amp;action=edit&amp;redlink=1" TargetMode="External"/><Relationship Id="rId5" Type="http://schemas.openxmlformats.org/officeDocument/2006/relationships/hyperlink" Target="http://uk.wikipedia.org/wiki/%D0%90%D0%BF%D0%B0%D1%80%D1%82%D0%B5%D1%97%D0%B4" TargetMode="External"/><Relationship Id="rId15" Type="http://schemas.openxmlformats.org/officeDocument/2006/relationships/hyperlink" Target="http://uk.wikipedia.org/wiki/%D0%9C%D0%B5%D1%82%D0%B0%D1%84%D0%BE%D1%80%D0%B0" TargetMode="External"/><Relationship Id="rId10" Type="http://schemas.openxmlformats.org/officeDocument/2006/relationships/hyperlink" Target="http://uk.wikipedia.org/wiki/%D0%95%D0%BA%D0%BE%D0%BD%D0%BE%D0%BC%D1%96%D0%BA%D0%B0_%D0%9F%D1%96%D0%B2%D0%B4%D0%B5%D0%BD%D0%BD%D0%BE-%D0%90%D1%84%D1%80%D0%B8%D0%BA%D0%B0%D0%BD%D1%81%D1%8C%D0%BA%D0%BE%D1%97_%D0%A0%D0%B5%D1%81%D0%BF%D1%83%D0%B1%D0%BB%D1%96%D0%BA%D0%B8" TargetMode="External"/><Relationship Id="rId4" Type="http://schemas.openxmlformats.org/officeDocument/2006/relationships/hyperlink" Target="http://uk.wikipedia.org/w/index.php?title=%D0%9F%D1%96%D0%B2%D0%B4%D0%B5%D0%BD%D0%BD%D0%BE%D0%B0%D1%84%D1%80%D0%B8%D0%BA%D0%B0%D0%BD%D1%81%D1%8C%D0%BA%D1%96_%D0%BC%D1%83%D0%BB%D0%B0%D1%82%D0%B8&amp;action=edit&amp;redlink=1" TargetMode="External"/><Relationship Id="rId9" Type="http://schemas.openxmlformats.org/officeDocument/2006/relationships/hyperlink" Target="http://uk.wikipedia.org/wiki/1994" TargetMode="External"/><Relationship Id="rId14" Type="http://schemas.openxmlformats.org/officeDocument/2006/relationships/hyperlink" Target="http://uk.wikipedia.org/wiki/%D0%9D%D0%B5%D0%BB%D1%8C%D1%81%D0%BE%D0%BD_%D0%9C%D0%B0%D0%BD%D0%B4%D0%B5%D0%BB%D0%B0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2%D0%B5%D1%81%D0%B5%D0%BB%D0%BA%D0%BE%D0%B2%D0%B0_%D0%9D%D0%B0%D1%86%D1%96%D1%8F&amp;action=edit&amp;redlink=1" TargetMode="External"/><Relationship Id="rId3" Type="http://schemas.openxmlformats.org/officeDocument/2006/relationships/hyperlink" Target="http://uk.wikipedia.org/w/index.php?title=%D0%9D%D0%B0%D1%86%D1%96%D0%BE%D0%BD%D0%B0%D0%BB%D1%8C%D0%BD%D0%B0_%D0%9F%D0%B0%D1%80%D1%82%D1%96%D1%8F&amp;action=edit&amp;redlink=1" TargetMode="External"/><Relationship Id="rId7" Type="http://schemas.openxmlformats.org/officeDocument/2006/relationships/hyperlink" Target="http://uk.wikipedia.org/wiki/%D0%95%D0%BA%D0%BE%D0%BD%D0%BE%D0%BC%D1%96%D0%BA%D0%B0_%D0%9F%D1%96%D0%B2%D0%B4%D0%B5%D0%BD%D0%BD%D0%BE-%D0%90%D1%84%D1%80%D0%B8%D0%BA%D0%B0%D0%BD%D1%81%D1%8C%D0%BA%D0%BE%D1%97_%D0%A0%D0%B5%D1%81%D0%BF%D1%83%D0%B1%D0%BB%D1%96%D0%BA%D0%B8" TargetMode="External"/><Relationship Id="rId12" Type="http://schemas.openxmlformats.org/officeDocument/2006/relationships/hyperlink" Target="http://uk.wikipedia.org/wiki/%D0%9C%D0%B5%D1%82%D0%B0%D1%84%D0%BE%D1%80%D0%B0" TargetMode="External"/><Relationship Id="rId2" Type="http://schemas.openxmlformats.org/officeDocument/2006/relationships/hyperlink" Target="http://uk.wikipedia.org/wiki/%D0%90%D0%BF%D0%B0%D1%80%D1%82%D0%B5%D1%97%D0%B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1994" TargetMode="External"/><Relationship Id="rId11" Type="http://schemas.openxmlformats.org/officeDocument/2006/relationships/hyperlink" Target="http://uk.wikipedia.org/wiki/%D0%9D%D0%B5%D0%BB%D1%8C%D1%81%D0%BE%D0%BD_%D0%9C%D0%B0%D0%BD%D0%B4%D0%B5%D0%BB%D0%B0" TargetMode="External"/><Relationship Id="rId5" Type="http://schemas.openxmlformats.org/officeDocument/2006/relationships/hyperlink" Target="http://uk.wikipedia.org/wiki/%D0%92%D0%B8%D0%B1%D0%BE%D1%80%D0%B8" TargetMode="External"/><Relationship Id="rId10" Type="http://schemas.openxmlformats.org/officeDocument/2006/relationships/hyperlink" Target="http://uk.wikipedia.org/wiki/%D0%94%D0%B5%D1%81%D0%BC%D0%BE%D0%BD%D0%B4_%D0%A2%D1%83%D1%82%D1%83" TargetMode="External"/><Relationship Id="rId4" Type="http://schemas.openxmlformats.org/officeDocument/2006/relationships/hyperlink" Target="http://uk.wikipedia.org/wiki/%D0%9F%D1%83%D1%82%D1%87" TargetMode="External"/><Relationship Id="rId9" Type="http://schemas.openxmlformats.org/officeDocument/2006/relationships/hyperlink" Target="http://uk.wikipedia.org/wiki/%D0%90%D1%80%D1%85%D1%96%D1%94%D0%BF%D0%B8%D1%81%D0%BA%D0%BE%D0%B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ПІВДЕННА АФРИКА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Копия (2) su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39133"/>
            <a:ext cx="9144000" cy="71971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Копия 31adf34f518d9994be61eab964659fc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44450"/>
            <a:ext cx="9017000" cy="6769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ur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500042"/>
            <a:ext cx="9753600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Копия (2) 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5572" y="0"/>
            <a:ext cx="932957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Копия (2) 1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2298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Копия (2) dobycha-uglya-v-yuzhnoafrikanskoy-respublik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171450"/>
            <a:ext cx="9753600" cy="6515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апор Південно-Африканської Республіки">
            <a:hlinkClick r:id="rId2" tooltip="&quot;Прапор Південно-Африканської Республіки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озташування Південно-Африканської Республіки">
            <a:hlinkClick r:id="rId2" tooltip="&quot;Розташування Південно-Африканської Республіки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0"/>
            <a:ext cx="6143667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511156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Основні дані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501122" cy="5786478"/>
          </a:xfrm>
        </p:spPr>
        <p:txBody>
          <a:bodyPr/>
          <a:lstStyle/>
          <a:p>
            <a:r>
              <a:rPr lang="uk-UA" b="1" dirty="0" err="1" smtClean="0">
                <a:solidFill>
                  <a:srgbClr val="FF0000"/>
                </a:solidFill>
              </a:rPr>
              <a:t>Оіційна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 err="1" smtClean="0">
                <a:solidFill>
                  <a:srgbClr val="FF0000"/>
                </a:solidFill>
              </a:rPr>
              <a:t>назва-</a:t>
            </a:r>
            <a:r>
              <a:rPr lang="uk-UA" b="1" dirty="0" smtClean="0">
                <a:solidFill>
                  <a:srgbClr val="FF0000"/>
                </a:solidFill>
              </a:rPr>
              <a:t> Південно-Африканська Республіка Столиця-Преторія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Площа</a:t>
            </a:r>
            <a:r>
              <a:rPr lang="en-US" b="1" dirty="0" smtClean="0">
                <a:solidFill>
                  <a:srgbClr val="FF0000"/>
                </a:solidFill>
              </a:rPr>
              <a:t> -  </a:t>
            </a:r>
            <a:r>
              <a:rPr lang="ru-RU" b="1" dirty="0" smtClean="0">
                <a:solidFill>
                  <a:srgbClr val="FF0000"/>
                </a:solidFill>
              </a:rPr>
              <a:t>1 221 037 км² (</a:t>
            </a:r>
            <a:r>
              <a:rPr lang="ru-RU" b="1" u="sng" dirty="0" smtClean="0">
                <a:solidFill>
                  <a:srgbClr val="FF0000"/>
                </a:solidFill>
                <a:hlinkClick r:id="rId3" tooltip="Список країн за площею"/>
              </a:rPr>
              <a:t>25</a:t>
            </a:r>
            <a:r>
              <a:rPr lang="en-US" b="1" u="sng" dirty="0" smtClean="0">
                <a:solidFill>
                  <a:srgbClr val="FF0000"/>
                </a:solidFill>
              </a:rPr>
              <a:t>)</a:t>
            </a:r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Населення</a:t>
            </a:r>
            <a:r>
              <a:rPr lang="en-US" b="1" dirty="0" smtClean="0">
                <a:solidFill>
                  <a:srgbClr val="FF0000"/>
                </a:solidFill>
              </a:rPr>
              <a:t> 72 956 </a:t>
            </a:r>
            <a:r>
              <a:rPr lang="uk-UA" b="1" dirty="0" smtClean="0">
                <a:solidFill>
                  <a:srgbClr val="FF0000"/>
                </a:solidFill>
              </a:rPr>
              <a:t>тис (2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uk-UA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uk-UA" b="1" u="sng" dirty="0" smtClean="0">
                <a:solidFill>
                  <a:srgbClr val="FF0000"/>
                </a:solidFill>
                <a:hlinkClick r:id="rId4" tooltip="Англійська мова"/>
              </a:rPr>
              <a:t>Мови:</a:t>
            </a:r>
            <a:r>
              <a:rPr lang="uk-UA" b="1" u="sng" dirty="0" err="1" smtClean="0">
                <a:solidFill>
                  <a:srgbClr val="FF0000"/>
                </a:solidFill>
                <a:hlinkClick r:id="rId4" tooltip="Англійська мова"/>
              </a:rPr>
              <a:t>анг</a:t>
            </a:r>
            <a:r>
              <a:rPr lang="ru-RU" b="1" u="sng" dirty="0" err="1" smtClean="0">
                <a:solidFill>
                  <a:srgbClr val="FF0000"/>
                </a:solidFill>
                <a:hlinkClick r:id="rId4" tooltip="Англійська мова"/>
              </a:rPr>
              <a:t>лійська</a:t>
            </a:r>
            <a:r>
              <a:rPr lang="ru-RU" b="1" dirty="0" smtClean="0">
                <a:solidFill>
                  <a:srgbClr val="FF0000"/>
                </a:solidFill>
              </a:rPr>
              <a:t>,  африкаанс,9 </a:t>
            </a:r>
            <a:r>
              <a:rPr lang="ru-RU" b="1" dirty="0" err="1" smtClean="0">
                <a:solidFill>
                  <a:srgbClr val="FF0000"/>
                </a:solidFill>
              </a:rPr>
              <a:t>місцевих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b="1" dirty="0" err="1" smtClean="0">
                <a:solidFill>
                  <a:srgbClr val="FF0000"/>
                </a:solidFill>
              </a:rPr>
              <a:t>мов</a:t>
            </a:r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</a:t>
            </a:r>
            <a:r>
              <a:rPr lang="en-US" b="1" u="sng" dirty="0" smtClean="0">
                <a:solidFill>
                  <a:srgbClr val="FF0000"/>
                </a:solidFill>
              </a:rPr>
              <a:t>     </a:t>
            </a:r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ВВП- </a:t>
            </a:r>
            <a:r>
              <a:rPr lang="en-US" b="1" dirty="0" smtClean="0">
                <a:solidFill>
                  <a:srgbClr val="FF0000"/>
                </a:solidFill>
              </a:rPr>
              <a:t>505 </a:t>
            </a:r>
            <a:r>
              <a:rPr lang="uk-UA" b="1" dirty="0" err="1" smtClean="0">
                <a:solidFill>
                  <a:srgbClr val="FF0000"/>
                </a:solidFill>
              </a:rPr>
              <a:t>млрд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 err="1" smtClean="0">
                <a:solidFill>
                  <a:srgbClr val="FF0000"/>
                </a:solidFill>
              </a:rPr>
              <a:t>дол</a:t>
            </a:r>
            <a:r>
              <a:rPr lang="uk-UA" b="1" dirty="0" smtClean="0">
                <a:solidFill>
                  <a:srgbClr val="FF0000"/>
                </a:solidFill>
              </a:rPr>
              <a:t> (26)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ВВП      на душу населення 10 242 </a:t>
            </a:r>
            <a:r>
              <a:rPr lang="uk-UA" b="1" dirty="0" err="1" smtClean="0">
                <a:solidFill>
                  <a:srgbClr val="FF0000"/>
                </a:solidFill>
              </a:rPr>
              <a:t>дол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uk-UA" b="1" dirty="0" err="1" smtClean="0">
                <a:solidFill>
                  <a:srgbClr val="FF0000"/>
                </a:solidFill>
              </a:rPr>
              <a:t>ІЛР</a:t>
            </a:r>
            <a:r>
              <a:rPr lang="uk-UA" b="1" dirty="0" smtClean="0">
                <a:solidFill>
                  <a:srgbClr val="FF0000"/>
                </a:solidFill>
              </a:rPr>
              <a:t>-0,666 (119)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Півде́нно-Африка́нська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Респу́бліка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країна, розташована на південному   краю</a:t>
            </a:r>
            <a:r>
              <a:rPr kumimoji="0" lang="uk-UA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Африка"/>
              </a:rPr>
              <a:t>Африки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tooltip="Індійський океан"/>
              </a:rPr>
              <a:t>Індійському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 tooltip="Атлантичний океан"/>
              </a:rPr>
              <a:t>Атлантичному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 tooltip="Океан"/>
              </a:rPr>
              <a:t>океанах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uk-UA" sz="2800" b="0" i="0" u="none" strike="noStrike" cap="none" normalizeH="0" baseline="3000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[]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Вона межує на півночі з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 tooltip="Намібія"/>
              </a:rPr>
              <a:t>Намібією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8" tooltip="Ботсвана"/>
              </a:rPr>
              <a:t>Ботсваною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9" tooltip="Зімбабве"/>
              </a:rPr>
              <a:t>Зімбабве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і на північному сході зі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0" tooltip="Свазіленд"/>
              </a:rPr>
              <a:t>Свазілендом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1" tooltip="Мозамбік"/>
              </a:rPr>
              <a:t>Мозамбіком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2" tooltip="Лесото"/>
              </a:rPr>
              <a:t>Лесото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3" tooltip="Анклав"/>
              </a:rPr>
              <a:t>анклав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який повністю оточений територією ПАР.</a:t>
            </a:r>
            <a:r>
              <a:rPr kumimoji="0" lang="uk-UA" sz="2800" b="0" i="0" u="none" strike="noStrike" cap="none" normalizeH="0" baseline="3000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</a:t>
            </a:r>
            <a:r>
              <a:rPr lang="uk-UA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івденна Африка відома різноманіттям культур та мов. Одинадцять офіційних мов закріплені конституцією.</a:t>
            </a:r>
            <a:r>
              <a:rPr kumimoji="0" lang="uk-UA" sz="2800" b="0" i="0" u="none" strike="noStrike" cap="none" normalizeH="0" baseline="3000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Дві з цих мов мають європейське походження: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14" tooltip="Африкаанс"/>
              </a:rPr>
              <a:t>африкаанс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мова, яка виникла на основі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15" tooltip="Голландська мова"/>
              </a:rPr>
              <a:t>голландської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якою спілкується більшість населення Південної Африки, а також південноафриканська англійська. Хоча англійська мова грає велику роль в громадському та комерційному житті, тим не менш є лише п'ятою за використанням як рідна</a:t>
            </a: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uk-UA" sz="2200" b="0" i="0" u="none" strike="noStrike" cap="none" normalizeH="0" baseline="3000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[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Більшість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населення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ПАР"/>
              </a:rPr>
              <a:t>ПАР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мешкає у східних регіонах, де випадає найбільша кількість опадів, більш родючі землі, багатші природні ресурси і більше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можли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востей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працевлаштування. Більше третини південноафриканців мешкають у чотирьох найбільш заселених регіонах: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tooltip="Йоганнесбург"/>
              </a:rPr>
              <a:t>Йоганнесбург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 tooltip="Преторія"/>
              </a:rPr>
              <a:t>Преторія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 tooltip="Верінігінг"/>
              </a:rPr>
              <a:t>Верінігінг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провінція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A5585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 tooltip="Готенг (ще не написана)"/>
              </a:rPr>
              <a:t>Готенг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 tooltip="Дурбан"/>
              </a:rPr>
              <a:t>Дурбан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8" tooltip="Пайнтаун"/>
              </a:rPr>
              <a:t>Пайнтаун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9" tooltip="Пітермаріцбург"/>
              </a:rPr>
              <a:t>Пітермаріцбург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провінція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0" tooltip="Квазулу-Наталь"/>
              </a:rPr>
              <a:t>Квазулу-Наталь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1" tooltip="Кейптаун"/>
              </a:rPr>
              <a:t>Кейптаун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 передмістями;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Порт-Елізабет-Уітенхейг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провінції Східний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Кейп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Середня густина населення становить 34 особи на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км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²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Приблизно половина населення мешкає у містах.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Згідно з переписом 1996 року, 77% населення ПАР складають африканці, білі - 11%, метиси (нащадки змішаних шлюбів європейців і африканців) - 9%, вихідці з Азії (в основному індійці) - близько 3%.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2534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Апартеїд та його наслідки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Південно-Африканська Республіка пройшла шлях розвитку значно відмінний від інших африканських націй, який в перш за все виникає через такі два факти: імміграція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Європа"/>
              </a:rPr>
              <a:t>Європи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котра досягла рівня, якого не було в інших африканських державах і рівень багатства країни на мінеральні ресурси, який зробив цю державу надзвичайно важливою для інтересів Заходу, особливо під час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tooltip="Холодна війна"/>
              </a:rPr>
              <a:t>Холодної війни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 результаті чого, Південно-Африканська Республіка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дуже розрізнена нація в расовому аспекті. Вона має найбільше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населення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 tooltip="Південноафриканські мулати (ще не написана)"/>
              </a:rPr>
              <a:t>кольорових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(тобто людей, які є нащадками змішаних рас),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Чорні південноафриканці складають майже 80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% населення держави.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Расова боротьба між білою меншістю і чорною більшістю відігравала велику роль в історії держави і її політиці, і досягла свого апогею 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 tooltip="Апартеїд"/>
              </a:rPr>
              <a:t>апартеїді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який був впроваджений 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1948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 tooltip="Національна Партія (ще не написана)"/>
              </a:rPr>
              <a:t>Національною Партією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хоча сегрегація існувала і до того часу. Закони, котрі визначали апартеїд, почались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анульовуватися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чи 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скасовуватися Національною Партією в 1990 після довгої та інколи жорс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ткої боротьби (включаючи економічні санкції з боку міжнародної спільноти) чорної більшості, також включаючи деяких білих, кольорових та індійських мешканців ПАР.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 одна з небагатьох африканських країн, в яких ніколи не було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 tooltip="Путч"/>
              </a:rPr>
              <a:t>путчів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 регулярні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8" tooltip="Вибори"/>
              </a:rPr>
              <a:t>вибори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проводяться ось уже майже століття, хоча переважна більшість чорношкірого населення не мала виборних прав до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9" tooltip="1994"/>
              </a:rPr>
              <a:t>1994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року.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0" tooltip="Економіка Південно-Африканської Республіки"/>
              </a:rPr>
              <a:t>Економіка Південно-Африканської Республіки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 найпотужнішою на континенті.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Південно-Африканська Республіка часто згадується, як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1" tooltip="Веселкова Нація (ще не написана)"/>
              </a:rPr>
              <a:t>Веселкова Нація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термін, придуманий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2" tooltip="Архієпископ"/>
              </a:rPr>
              <a:t>архієпископом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3" tooltip="Десмонд Туту"/>
              </a:rPr>
              <a:t>Десмондом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3" tooltip="Десмонд Туту"/>
              </a:rPr>
              <a:t> Туту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і пізніше використаний тодішнім президентом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ідеологією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апартеїду.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4" tooltip="Нельсон Мандела"/>
              </a:rPr>
              <a:t>Нельсоном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4" tooltip="Нельсон Мандела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4" tooltip="Нельсон Мандела"/>
              </a:rPr>
              <a:t>Манделою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як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5" tooltip="Метафора"/>
              </a:rPr>
              <a:t>метафора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щоб описати нове відношення до культурного різнобарв'я країни, яке почало розвиватися слідом за сегрегаційною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Расова боротьба між білою меншістю і чорною більшістю відігравала велику роль в історії держави і її політиці, і досягла свого апогею 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Апартеїд"/>
              </a:rPr>
              <a:t>апартеїді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який був впроваджений 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1948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tooltip="Національна Партія (ще не написана)"/>
              </a:rPr>
              <a:t>Національною Партією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хоча сегрегація існувала і до того часу. Закони, котрі визначали апартеїд, почались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анульовуватися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чи </a:t>
            </a:r>
            <a:r>
              <a:rPr kumimoji="0" lang="uk-UA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скасовуватися Національною Партією в 1990 після довгої та інколи жорс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ткої боротьби (включаючи економічні санкції з боку міжнародної спільноти) чорної більшості, також включаючи деяких білих, кольорових та індійських мешканців ПАР.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 одна з небагатьох африканських країн, в яких ніколи не було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 tooltip="Путч"/>
              </a:rPr>
              <a:t>путчів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 регулярні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 tooltip="Вибори"/>
              </a:rPr>
              <a:t>вибори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проводяться ось уже майже століття, хоча переважна більшість чорношкірого населення не мала виборних прав до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 tooltip="1994"/>
              </a:rPr>
              <a:t>1994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року.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 tooltip="Економіка Південно-Африканської Республіки"/>
              </a:rPr>
              <a:t>Економіка Південно-Африканської Республіки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 найпотужнішою на континенті.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Південно-Африканська Республіка часто згадується, як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8" tooltip="Веселкова Нація (ще не написана)"/>
              </a:rPr>
              <a:t>Веселкова Нація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термін, придуманий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9" tooltip="Архієпископ"/>
              </a:rPr>
              <a:t>архієпископом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0" tooltip="Десмонд Туту"/>
              </a:rPr>
              <a:t>Десмондом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0" tooltip="Десмонд Туту"/>
              </a:rPr>
              <a:t> Туту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і пізніше використаний тодішнім президентом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ідеологією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апартеїду.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1" tooltip="Нельсон Мандела"/>
              </a:rPr>
              <a:t>Нельсоном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1" tooltip="Нельсон Мандела"/>
              </a:rPr>
              <a:t>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1" tooltip="Нельсон Мандела"/>
              </a:rPr>
              <a:t>Манделою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як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2" tooltip="Метафора"/>
              </a:rPr>
              <a:t>метафора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щоб описати нове відношення до культурного різнобарв'я країни, яке почало розвиватися слідом за сегрегаційною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Downloads\240df3385918b169f3e9439bac79015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8" y="0"/>
            <a:ext cx="751522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101</Words>
  <PresentationFormat>Экран (4:3)</PresentationFormat>
  <Paragraphs>54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ПІВДЕННА АФРИКА</vt:lpstr>
      <vt:lpstr>Слайд 2</vt:lpstr>
      <vt:lpstr>Слайд 3</vt:lpstr>
      <vt:lpstr>Основні дані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ПІВДЕННА АФРИКА</dc:title>
  <cp:lastModifiedBy>Admin</cp:lastModifiedBy>
  <cp:revision>26</cp:revision>
  <dcterms:modified xsi:type="dcterms:W3CDTF">2019-09-25T07:10:57Z</dcterms:modified>
</cp:coreProperties>
</file>