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64" r:id="rId3"/>
    <p:sldId id="267" r:id="rId4"/>
    <p:sldId id="272" r:id="rId5"/>
    <p:sldId id="265" r:id="rId6"/>
    <p:sldId id="273" r:id="rId7"/>
    <p:sldId id="275" r:id="rId8"/>
    <p:sldId id="274" r:id="rId9"/>
    <p:sldId id="268" r:id="rId10"/>
    <p:sldId id="271" r:id="rId11"/>
    <p:sldId id="284" r:id="rId12"/>
    <p:sldId id="285" r:id="rId13"/>
    <p:sldId id="286" r:id="rId14"/>
    <p:sldId id="280" r:id="rId15"/>
    <p:sldId id="259" r:id="rId16"/>
    <p:sldId id="257" r:id="rId17"/>
    <p:sldId id="283" r:id="rId18"/>
    <p:sldId id="282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 varScale="1"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313E2-29E2-4331-B55B-5E20F4A07C0F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23AB1-7ACB-4744-97F7-2FF170AD2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4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789E-98D3-47BE-A0D5-7E857843FF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D0DD-918C-458D-8806-335F3B19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0%D0%B2%D0%BE%D1%81%D0%BB%D0%B0%D0%B2%D0%B8%D0%B5" TargetMode="External"/><Relationship Id="rId2" Type="http://schemas.openxmlformats.org/officeDocument/2006/relationships/hyperlink" Target="https://ru.wikipedia.org/wiki/%D0%9A%D0%B0%D1%82%D0%BE%D0%BB%D0%B8%D1%86%D0%B8%D0%B7%D0%B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8%D1%83%D0%B4%D0%B0%D0%B8%D0%B7%D0%BC" TargetMode="External"/><Relationship Id="rId4" Type="http://schemas.openxmlformats.org/officeDocument/2006/relationships/hyperlink" Target="https://ru.wikipedia.org/wiki/%D0%98%D1%81%D0%BB%D0%B0%D0%B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0%D1%80%D0%B8%D0%B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0%BE%D0%BD%D0%B0%D1%80%D0%B4%D0%BE_%D0%B4%D0%B0_%D0%92%D0%B8%D0%BD%D1%87%D0%B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519_%D0%B3%D0%BE%D0%B4" TargetMode="External"/><Relationship Id="rId5" Type="http://schemas.openxmlformats.org/officeDocument/2006/relationships/hyperlink" Target="https://ru.wikipedia.org/wiki/1503_%D0%B3%D0%BE%D0%B4" TargetMode="External"/><Relationship Id="rId4" Type="http://schemas.openxmlformats.org/officeDocument/2006/relationships/hyperlink" Target="https://ru.wikipedia.org/wiki/%D0%9B%D0%B8%D0%B7%D0%B0_%D0%B4%D0%B5%D0%BB%D1%8C_%D0%94%D0%B6%D0%BE%D0%BA%D0%BE%D0%BD%D0%B4%D0%B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80%D0%B0%D0%BF%D0%BE%D1%80_%D0%A4%D1%80%D0%B0%D0%BD%D1%86%D1%96%D1%97" TargetMode="External"/><Relationship Id="rId3" Type="http://schemas.openxmlformats.org/officeDocument/2006/relationships/hyperlink" Target="http://uk.wikipedia.org/wiki/%D0%93%D0%B5%D1%80%D0%B1_%D0%A4%D1%80%D0%B0%D0%BD%D1%86%D1%96%D1%9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uk.wikipedia.org/wiki/%D0%9F%D1%80%D0%B0%D0%BF%D0%BE%D1%80_%D0%A4%D1%80%D0%B0%D0%BD%D1%86%D1%96%D1%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4%D0%B0%D0%B9%D0%BB:Armoiries_r%C3%A9publique_fran%C3%A7aise.svg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uk.wikipedia.org/wiki/%D0%A4%D0%B0%D0%B9%D0%BB:Flag_of_France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5%D0%B7%D0%B8%D0%B4%D0%B5%D0%BD%D1%82%D1%81%D1%8C%D0%BA%D0%BE-%D0%BF%D0%B0%D1%80%D0%BB%D0%B0%D0%BC%D0%B5%D0%BD%D1%82%D1%81%D1%8C%D0%BA%D0%B0_%D1%80%D0%B5%D1%81%D0%BF%D1%83%D0%B1%D0%BB%D1%96%D0%BA%D0%B0" TargetMode="External"/><Relationship Id="rId13" Type="http://schemas.openxmlformats.org/officeDocument/2006/relationships/image" Target="../media/image3.emf"/><Relationship Id="rId3" Type="http://schemas.openxmlformats.org/officeDocument/2006/relationships/hyperlink" Target="http://uk.wikipedia.org/wiki/%D0%A1%D1%82%D0%BE%D0%BB%D0%B8%D1%86%D1%8F" TargetMode="External"/><Relationship Id="rId7" Type="http://schemas.openxmlformats.org/officeDocument/2006/relationships/hyperlink" Target="http://uk.wikipedia.org/wiki/%D0%A1%D0%BF%D0%B8%D1%81%D0%BE%D0%BA_%D0%BA%D1%80%D0%B0%D1%97%D0%BD_%D0%B7%D0%B0_%D1%84%D0%BE%D1%80%D0%BC%D0%BE%D1%8E_%D0%BF%D1%80%D0%B0%D0%B2%D0%BB%D1%96%D0%BD%D0%BD%D1%8F" TargetMode="External"/><Relationship Id="rId12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openxmlformats.org/officeDocument/2006/relationships/hyperlink" Target="http://uk.wikipedia.org/wiki/%D0%A4%D1%80%D0%B0%D0%BD%D1%86%D1%83%D0%B7%D1%8C%D0%BA%D0%B0_%D0%BC%D0%BE%D0%B2%D0%B0" TargetMode="External"/><Relationship Id="rId11" Type="http://schemas.openxmlformats.org/officeDocument/2006/relationships/oleObject" Target="../embeddings/oleObject1.bin"/><Relationship Id="rId5" Type="http://schemas.openxmlformats.org/officeDocument/2006/relationships/hyperlink" Target="http://uk.wikipedia.org/wiki/%D0%9E%D1%84%D1%96%D1%86%D1%96%D0%B9%D0%BD%D0%B0_%D0%BC%D0%BE%D0%B2%D0%B0" TargetMode="External"/><Relationship Id="rId15" Type="http://schemas.openxmlformats.org/officeDocument/2006/relationships/package" Target="../embeddings/_________Microsoft_Word2.docx"/><Relationship Id="rId10" Type="http://schemas.openxmlformats.org/officeDocument/2006/relationships/hyperlink" Target="http://uk.wikipedia.org/wiki/%D0%9C%D0%B0%D0%BD%D1%83%D0%B5%D0%BB%D1%8C_%D0%92%D0%B0%D0%BB%D1%8C%D1%81" TargetMode="External"/><Relationship Id="rId4" Type="http://schemas.openxmlformats.org/officeDocument/2006/relationships/hyperlink" Target="http://uk.wikipedia.org/wiki/%D0%9F%D0%B0%D1%80%D0%B8%D0%B6" TargetMode="External"/><Relationship Id="rId9" Type="http://schemas.openxmlformats.org/officeDocument/2006/relationships/hyperlink" Target="http://uk.wikipedia.org/wiki/%D0%A4%D1%80%D0%B0%D0%BD%D1%81%D1%83%D0%B0_%D0%9E%D0%BB%D0%BB%D0%B0%D0%BD%D0%B4" TargetMode="External"/><Relationship Id="rId1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2%D1%80%D0%BE" TargetMode="External"/><Relationship Id="rId3" Type="http://schemas.openxmlformats.org/officeDocument/2006/relationships/hyperlink" Target="http://uk.wikipedia.org/wiki/%D0%A1%D0%BF%D0%B8%D1%81%D0%BE%D0%BA_%D0%BA%D1%80%D0%B0%D1%97%D0%BD_%D0%B7%D0%B0_%D0%BD%D0%B0%D1%81%D0%B5%D0%BB%D0%B5%D0%BD%D0%BD%D1%8F%D0%BC" TargetMode="External"/><Relationship Id="rId7" Type="http://schemas.openxmlformats.org/officeDocument/2006/relationships/hyperlink" Target="http://uk.wikipedia.org/wiki/%D0%92%D0%B0%D0%BB%D1%8E%D1%82%D0%B0" TargetMode="External"/><Relationship Id="rId2" Type="http://schemas.openxmlformats.org/officeDocument/2006/relationships/hyperlink" Target="http://uk.wikipedia.org/wiki/%D0%A1%D0%BF%D0%B8%D1%81%D0%BE%D0%BA_%D0%BA%D1%80%D0%B0%D1%97%D0%BD_%D0%B7%D0%B0_%D0%BF%D0%BB%D0%BE%D1%89%D0%B5%D1%8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2%D0%B0%D0%BB%D0%BE%D0%B2%D0%B8%D0%B9_%D0%B2%D0%BD%D1%83%D1%82%D1%80%D1%96%D1%88%D0%BD%D1%96%D0%B9_%D0%BF%D1%80%D0%BE%D0%B4%D1%83%D0%BA%D1%82" TargetMode="External"/><Relationship Id="rId5" Type="http://schemas.openxmlformats.org/officeDocument/2006/relationships/hyperlink" Target="http://uk.wikipedia.org/wiki/%D0%A1%D0%BF%D0%B8%D1%81%D0%BE%D0%BA_%D0%BA%D1%80%D0%B0%D1%97%D0%BD_%D0%B7%D0%B0_%D0%B3%D1%83%D1%81%D1%82%D0%BE%D1%82%D0%BE%D1%8E_%D0%BD%D0%B0%D1%81%D0%B5%D0%BB%D0%B5%D0%BD%D0%BD%D1%8F" TargetMode="External"/><Relationship Id="rId4" Type="http://schemas.openxmlformats.org/officeDocument/2006/relationships/hyperlink" Target="http://uk.wikipedia.org/wiki/%D0%93%D1%83%D1%81%D1%82%D0%BE%D1%82%D0%B0_%D0%BD%D0%B0%D1%81%D0%B5%D0%BB%D0%B5%D0%BD%D0%BD%D1%8F" TargetMode="External"/><Relationship Id="rId9" Type="http://schemas.openxmlformats.org/officeDocument/2006/relationships/hyperlink" Target="http://uk.wikipedia.org/wiki/ISO_421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96%D0%BC%D0%B5%D1%87%D1%87%D0%B8%D0%BD%D0%B0" TargetMode="External"/><Relationship Id="rId13" Type="http://schemas.openxmlformats.org/officeDocument/2006/relationships/hyperlink" Target="http://uk.wikipedia.org/wiki/%D0%A1%D0%B5%D1%80%D0%B5%D0%B4%D0%B7%D0%B5%D0%BC%D0%BD%D0%B5_%D0%BC%D0%BE%D1%80%D0%B5" TargetMode="External"/><Relationship Id="rId3" Type="http://schemas.openxmlformats.org/officeDocument/2006/relationships/hyperlink" Target="http://uk.wikipedia.org/wiki/%D0%94%D0%B5%D1%80%D0%B6%D0%B0%D0%B2%D0%B0" TargetMode="External"/><Relationship Id="rId7" Type="http://schemas.openxmlformats.org/officeDocument/2006/relationships/hyperlink" Target="http://uk.wikipedia.org/wiki/%D0%9B%D1%8E%D0%BA%D1%81%D0%B5%D0%BC%D0%B1%D1%83%D1%80%D0%B3" TargetMode="External"/><Relationship Id="rId12" Type="http://schemas.openxmlformats.org/officeDocument/2006/relationships/hyperlink" Target="http://uk.wikipedia.org/wiki/%D0%90%D0%BD%D0%B4%D0%BE%D1%80%D1%80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1%D0%B5%D0%BB%D1%8C%D0%B3%D1%96%D1%8F" TargetMode="External"/><Relationship Id="rId11" Type="http://schemas.openxmlformats.org/officeDocument/2006/relationships/hyperlink" Target="http://uk.wikipedia.org/wiki/%D0%86%D1%81%D0%BF%D0%B0%D0%BD%D1%96%D1%8F" TargetMode="External"/><Relationship Id="rId5" Type="http://schemas.openxmlformats.org/officeDocument/2006/relationships/hyperlink" Target="http://uk.wikipedia.org/wiki/%D0%A0%D0%B5%D1%81%D0%BF%D1%83%D0%B1%D0%BB%D1%96%D0%BA%D0%B0" TargetMode="External"/><Relationship Id="rId15" Type="http://schemas.openxmlformats.org/officeDocument/2006/relationships/hyperlink" Target="http://uk.wikipedia.org/wiki/%D0%9F%D0%B0%D1%80%D0%B8%D0%B6" TargetMode="External"/><Relationship Id="rId10" Type="http://schemas.openxmlformats.org/officeDocument/2006/relationships/hyperlink" Target="http://uk.wikipedia.org/wiki/%D0%86%D1%82%D0%B0%D0%BB%D1%96%D1%8F" TargetMode="External"/><Relationship Id="rId4" Type="http://schemas.openxmlformats.org/officeDocument/2006/relationships/hyperlink" Target="http://uk.wikipedia.org/wiki/%D0%84%D0%B2%D1%80%D0%BE%D0%BF%D0%B0" TargetMode="External"/><Relationship Id="rId9" Type="http://schemas.openxmlformats.org/officeDocument/2006/relationships/hyperlink" Target="http://uk.wikipedia.org/wiki/%D0%A8%D0%B2%D0%B5%D0%B9%D1%86%D0%B0%D1%80%D1%96%D1%8F" TargetMode="External"/><Relationship Id="rId14" Type="http://schemas.openxmlformats.org/officeDocument/2006/relationships/hyperlink" Target="http://uk.wikipedia.org/wiki/%D0%90%D1%82%D0%BB%D0%B0%D0%BD%D1%82%D0%B8%D1%87%D0%BD%D0%B8%D0%B9_%D0%BE%D0%BA%D0%B5%D0%B0%D0%B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0%B5%D1%8E%D0%BD%D1%8C%D0%B9%D0%BE%D0%BD" TargetMode="External"/><Relationship Id="rId13" Type="http://schemas.openxmlformats.org/officeDocument/2006/relationships/hyperlink" Target="https://uk.wikipedia.org/wiki/%D0%92%D0%BE%D0%BB%D0%BB%D1%96%D1%81_%D1%96_%D0%A4%D1%83%D1%82%D1%83%D0%BD%D0%B0" TargetMode="External"/><Relationship Id="rId3" Type="http://schemas.openxmlformats.org/officeDocument/2006/relationships/hyperlink" Target="https://uk.wikipedia.org/wiki/%D0%A1%D0%B5%D0%BD-%D0%91%D0%B0%D1%80%D1%82%D0%B5%D0%BB%D0%B5%D0%BC%D1%96" TargetMode="External"/><Relationship Id="rId7" Type="http://schemas.openxmlformats.org/officeDocument/2006/relationships/hyperlink" Target="https://uk.wikipedia.org/wiki/%D0%9C%D0%B0%D0%B9%D0%BE%D1%82%D1%82%D0%B0" TargetMode="External"/><Relationship Id="rId12" Type="http://schemas.openxmlformats.org/officeDocument/2006/relationships/hyperlink" Target="https://uk.wikipedia.org/wiki/%D0%A4%D1%80%D0%B0%D0%BD%D1%86%D1%83%D0%B7%D1%8C%D0%BA%D0%B0_%D0%9F%D0%BE%D0%BB%D1%96%D0%BD%D0%B5%D0%B7%D1%96%D1%8F" TargetMode="External"/><Relationship Id="rId2" Type="http://schemas.openxmlformats.org/officeDocument/2006/relationships/hyperlink" Target="https://uk.wikipedia.org/wiki/%D0%93%D0%B2%D0%B0%D0%B4%D0%B5%D0%BB%D1%83%D0%BF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C%D0%B0%D1%80%D1%82%D0%B8%D0%BD%D1%96%D0%BA%D0%B0" TargetMode="External"/><Relationship Id="rId11" Type="http://schemas.openxmlformats.org/officeDocument/2006/relationships/hyperlink" Target="https://uk.wikipedia.org/wiki/%D0%9D%D0%BE%D0%B2%D0%B0_%D0%9A%D0%B0%D0%BB%D0%B5%D0%B4%D0%BE%D0%BD%D1%96%D1%8F" TargetMode="External"/><Relationship Id="rId5" Type="http://schemas.openxmlformats.org/officeDocument/2006/relationships/hyperlink" Target="https://uk.wikipedia.org/wiki/%D0%A4%D1%80%D0%B0%D0%BD%D1%86%D1%83%D0%B7%D1%8C%D0%BA%D0%B0_%D0%93%D0%B2%D1%96%D0%B0%D0%BD%D0%B0" TargetMode="External"/><Relationship Id="rId10" Type="http://schemas.openxmlformats.org/officeDocument/2006/relationships/hyperlink" Target="https://uk.wikipedia.org/wiki/%D0%A4%D1%80%D0%B0%D0%BD%D1%86%D1%83%D0%B7%D1%8C%D0%BA%D1%96_%D0%9F%D1%96%D0%B2%D0%B4%D0%B5%D0%BD%D0%BD%D1%96_%D1%96_%D0%90%D0%BD%D1%82%D0%B0%D1%80%D0%BA%D1%82%D0%B8%D1%87%D0%BD%D1%96_%D0%A2%D0%B5%D1%80%D0%B8%D1%82%D0%BE%D1%80%D1%96%D1%97" TargetMode="External"/><Relationship Id="rId4" Type="http://schemas.openxmlformats.org/officeDocument/2006/relationships/hyperlink" Target="https://uk.wikipedia.org/wiki/%D0%A1%D0%B5%D0%BD-%D0%9C%D0%B0%D1%80%D1%82%D0%B5%D0%BD_(%D0%A4%D1%80%D0%B0%D0%BD%D1%86%D1%96%D1%8F)" TargetMode="External"/><Relationship Id="rId9" Type="http://schemas.openxmlformats.org/officeDocument/2006/relationships/hyperlink" Target="https://uk.wikipedia.org/wiki/%D0%A1%D0%B5%D0%BD-%D0%9F'%D1%94%D1%80_%D1%96_%D0%9C%D1%96%D0%BA%D0%B5%D0%BB%D0%BE%D0%B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5%D0%B7%D0%B8%D0%B4%D0%B5%D0%BD%D1%82_%D0%A4%D1%80%D0%B0%D0%BD%D1%86%D1%96%D1%97" TargetMode="External"/><Relationship Id="rId2" Type="http://schemas.openxmlformats.org/officeDocument/2006/relationships/hyperlink" Target="https://uk.wikipedia.org/wiki/%D0%9F%D1%80%D0%B5%D0%B7%D0%B8%D0%B4%D0%B5%D0%BD%D1%8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uk.wikipedia.org/wiki/%D0%95%D0%BC%D0%BC%D0%B0%D0%BD%D1%83%D0%B5%D0%BB%D1%8C_%D0%9C%D0%B0%D0%BA%D1%80%D0%BE%D0%B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4%D0%BC%D1%96%D0%BD%D1%96%D1%81%D1%82%D1%80%D0%B0%D1%82%D0%B8%D0%B2%D0%BD%D0%B8%D0%B9_%D0%BF%D0%BE%D0%B4%D1%96%D0%BB_%D0%A4%D1%80%D0%B0%D0%BD%D1%86%D1%96%D1%9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9E%D0%BA%D1%80%D1%83%D0%B3_(%D0%A4%D1%80%D0%B0%D0%BD%D1%86%D1%96%D1%8F)" TargetMode="External"/><Relationship Id="rId4" Type="http://schemas.openxmlformats.org/officeDocument/2006/relationships/hyperlink" Target="https://uk.wikipedia.org/wiki/%D0%94%D0%B5%D0%BF%D0%B0%D1%80%D1%82%D0%B0%D0%BC%D0%B5%D0%BD%D1%82%D0%B8_%D0%A4%D1%80%D0%B0%D0%BD%D1%86%D1%96%D1%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9E%D0%9D" TargetMode="External"/><Relationship Id="rId2" Type="http://schemas.openxmlformats.org/officeDocument/2006/relationships/hyperlink" Target="http://uk.wikipedia.org/wiki/%D0%A4%D1%80%D0%B0%D0%BD%D1%86%D1%96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A4%D1%80%D0%B0%D0%BD%D1%86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ФРАНЦ</a:t>
            </a:r>
            <a:r>
              <a:rPr lang="uk-UA" sz="6600" b="1" i="1" dirty="0" smtClean="0">
                <a:solidFill>
                  <a:srgbClr val="FF0000"/>
                </a:solidFill>
              </a:rPr>
              <a:t>ІЯ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343672" cy="17859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République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française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000108"/>
            <a:ext cx="8429684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  <a:tab pos="6283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носят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до я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45%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Католицизм"/>
              </a:rPr>
              <a:t>Католики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43%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Православие"/>
              </a:rPr>
              <a:t>Православн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Православие"/>
              </a:rPr>
              <a:t>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Православие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Протестант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Ислам"/>
              </a:rPr>
              <a:t>Мусульман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Ислам"/>
              </a:rPr>
              <a:t>и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Иудаизм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Иудаизм"/>
              </a:rPr>
              <a:t>уде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Иудаизм"/>
              </a:rPr>
              <a:t>Ї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lang="ru-RU" sz="2400" dirty="0" err="1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768180" cy="69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72528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Майже</a:t>
            </a:r>
            <a:r>
              <a:rPr lang="ru-RU" sz="2800" dirty="0" smtClean="0">
                <a:solidFill>
                  <a:srgbClr val="FF0000"/>
                </a:solidFill>
              </a:rPr>
              <a:t> 1/6 </a:t>
            </a:r>
            <a:r>
              <a:rPr lang="ru-RU" sz="2800" dirty="0" err="1" smtClean="0">
                <a:solidFill>
                  <a:srgbClr val="FF0000"/>
                </a:solidFill>
              </a:rPr>
              <a:t>частина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всього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проживає</a:t>
            </a:r>
            <a:r>
              <a:rPr lang="ru-RU" sz="2800" dirty="0" smtClean="0">
                <a:solidFill>
                  <a:srgbClr val="FF0000"/>
                </a:solidFill>
              </a:rPr>
              <a:t> у межах </a:t>
            </a:r>
            <a:r>
              <a:rPr lang="ru-RU" sz="2800" i="1" dirty="0" err="1" smtClean="0">
                <a:solidFill>
                  <a:srgbClr val="FF0000"/>
                </a:solidFill>
              </a:rPr>
              <a:t>Паризької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агломерації</a:t>
            </a:r>
            <a:r>
              <a:rPr lang="ru-RU" sz="2800" i="1" dirty="0" smtClean="0">
                <a:solidFill>
                  <a:srgbClr val="FF0000"/>
                </a:solidFill>
              </a:rPr>
              <a:t>  </a:t>
            </a:r>
            <a:r>
              <a:rPr lang="ru-RU" sz="2800" i="1" dirty="0" err="1" smtClean="0"/>
              <a:t>Загалом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більш</a:t>
            </a:r>
            <a:r>
              <a:rPr lang="ru-RU" sz="2800" i="1" dirty="0" smtClean="0"/>
              <a:t> густо</a:t>
            </a:r>
          </a:p>
          <a:p>
            <a:r>
              <a:rPr lang="ru-RU" sz="2800" i="1" dirty="0" err="1" smtClean="0"/>
              <a:t>заселеною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північ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країни</a:t>
            </a:r>
            <a:r>
              <a:rPr lang="ru-RU" sz="2800" i="1" dirty="0" smtClean="0"/>
              <a:t> т</a:t>
            </a:r>
            <a:r>
              <a:rPr lang="ru-RU" sz="2800" dirty="0" smtClean="0"/>
              <a:t>а </a:t>
            </a:r>
            <a:r>
              <a:rPr lang="ru-RU" sz="2800" dirty="0" err="1" smtClean="0"/>
              <a:t>басейн</a:t>
            </a:r>
            <a:r>
              <a:rPr lang="ru-RU" sz="2800" dirty="0" smtClean="0"/>
              <a:t> </a:t>
            </a:r>
            <a:r>
              <a:rPr lang="ru-RU" sz="2800" dirty="0" err="1" smtClean="0"/>
              <a:t>Рони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півдні</a:t>
            </a:r>
            <a:r>
              <a:rPr lang="ru-RU" sz="2800" dirty="0" smtClean="0"/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Найбільші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міста</a:t>
            </a:r>
            <a:r>
              <a:rPr lang="ru-RU" sz="2800" dirty="0" smtClean="0">
                <a:solidFill>
                  <a:srgbClr val="FF0000"/>
                </a:solidFill>
              </a:rPr>
              <a:t> – </a:t>
            </a:r>
            <a:r>
              <a:rPr lang="ru-RU" sz="2800" i="1" dirty="0" smtClean="0">
                <a:solidFill>
                  <a:srgbClr val="FF0000"/>
                </a:solidFill>
              </a:rPr>
              <a:t>Париж (12,5 млн. </a:t>
            </a:r>
            <a:r>
              <a:rPr lang="ru-RU" sz="2800" i="1" dirty="0" err="1" smtClean="0">
                <a:solidFill>
                  <a:srgbClr val="FF0000"/>
                </a:solidFill>
              </a:rPr>
              <a:t>осіб</a:t>
            </a:r>
            <a:r>
              <a:rPr lang="ru-RU" sz="2800" i="1" dirty="0" smtClean="0">
                <a:solidFill>
                  <a:srgbClr val="FF0000"/>
                </a:solidFill>
              </a:rPr>
              <a:t>),</a:t>
            </a:r>
          </a:p>
          <a:p>
            <a:r>
              <a:rPr lang="ru-RU" sz="2800" i="1" dirty="0" err="1" smtClean="0">
                <a:solidFill>
                  <a:srgbClr val="FF0000"/>
                </a:solidFill>
              </a:rPr>
              <a:t>Ліон</a:t>
            </a:r>
            <a:r>
              <a:rPr lang="ru-RU" sz="2800" i="1" dirty="0" smtClean="0">
                <a:solidFill>
                  <a:srgbClr val="FF0000"/>
                </a:solidFill>
              </a:rPr>
              <a:t>, Марсель, Тулуза</a:t>
            </a:r>
            <a:r>
              <a:rPr lang="ru-RU" sz="2800" i="1" dirty="0" smtClean="0"/>
              <a:t>, </a:t>
            </a:r>
            <a:r>
              <a:rPr lang="ru-RU" sz="2800" i="1" dirty="0" smtClean="0">
                <a:solidFill>
                  <a:srgbClr val="FF0000"/>
                </a:solidFill>
              </a:rPr>
              <a:t>Бордо. </a:t>
            </a:r>
            <a:r>
              <a:rPr lang="ru-RU" sz="2800" i="1" dirty="0" err="1" smtClean="0">
                <a:solidFill>
                  <a:srgbClr val="FF0000"/>
                </a:solidFill>
              </a:rPr>
              <a:t>Міське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i="1" dirty="0" smtClean="0">
                <a:solidFill>
                  <a:srgbClr val="FF0000"/>
                </a:solidFill>
              </a:rPr>
              <a:t> становить 77 %.</a:t>
            </a:r>
          </a:p>
          <a:p>
            <a:r>
              <a:rPr lang="ru-RU" sz="2800" dirty="0" err="1" smtClean="0"/>
              <a:t>Демографічна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ситуація</a:t>
            </a:r>
            <a:r>
              <a:rPr lang="ru-RU" sz="2800" dirty="0" smtClean="0"/>
              <a:t> у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вирізняється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загальному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небагатьох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розвинених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має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додатний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природний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приріст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dirty="0" smtClean="0">
                <a:solidFill>
                  <a:srgbClr val="FF0000"/>
                </a:solidFill>
              </a:rPr>
              <a:t>. За </a:t>
            </a:r>
            <a:r>
              <a:rPr lang="ru-RU" sz="2800" dirty="0" err="1" smtClean="0">
                <a:solidFill>
                  <a:srgbClr val="FF0000"/>
                </a:solidFill>
              </a:rPr>
              <a:t>рахунок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перевищення</a:t>
            </a:r>
            <a:r>
              <a:rPr lang="ru-RU" sz="2800" dirty="0" smtClean="0">
                <a:solidFill>
                  <a:srgbClr val="FF0000"/>
                </a:solidFill>
              </a:rPr>
              <a:t> народ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Жуваності</a:t>
            </a:r>
            <a:r>
              <a:rPr lang="ru-RU" sz="2800" dirty="0" smtClean="0">
                <a:solidFill>
                  <a:srgbClr val="FF0000"/>
                </a:solidFill>
              </a:rPr>
              <a:t> над </a:t>
            </a:r>
            <a:r>
              <a:rPr lang="ru-RU" sz="2800" dirty="0" err="1" smtClean="0">
                <a:solidFill>
                  <a:srgbClr val="FF0000"/>
                </a:solidFill>
              </a:rPr>
              <a:t>смертністю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кількість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ній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збільшується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щороку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середньому</a:t>
            </a:r>
            <a:r>
              <a:rPr lang="ru-RU" sz="2800" dirty="0" smtClean="0">
                <a:solidFill>
                  <a:srgbClr val="FF0000"/>
                </a:solidFill>
              </a:rPr>
              <a:t> на 200 тис. </a:t>
            </a:r>
            <a:r>
              <a:rPr lang="ru-RU" sz="2800" dirty="0" err="1" smtClean="0">
                <a:solidFill>
                  <a:srgbClr val="FF0000"/>
                </a:solidFill>
              </a:rPr>
              <a:t>осіб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мешканців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– </a:t>
            </a:r>
            <a:r>
              <a:rPr lang="ru-RU" sz="2800" dirty="0" err="1" smtClean="0"/>
              <a:t>фран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цузи</a:t>
            </a:r>
            <a:r>
              <a:rPr lang="ru-RU" sz="2800" dirty="0" smtClean="0"/>
              <a:t> (85 %),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романізованих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кельтських</a:t>
            </a:r>
            <a:r>
              <a:rPr lang="ru-RU" sz="2800" dirty="0" smtClean="0"/>
              <a:t> племен (</a:t>
            </a:r>
            <a:r>
              <a:rPr lang="ru-RU" sz="2800" dirty="0" err="1" smtClean="0"/>
              <a:t>галлів</a:t>
            </a:r>
            <a:r>
              <a:rPr lang="ru-RU" sz="2800" dirty="0" smtClean="0"/>
              <a:t>).На </a:t>
            </a:r>
            <a:r>
              <a:rPr lang="ru-RU" sz="2800" dirty="0" err="1" smtClean="0"/>
              <a:t>периферії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проживають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корсиканці</a:t>
            </a:r>
            <a:r>
              <a:rPr lang="ru-RU" sz="2800" dirty="0" smtClean="0"/>
              <a:t>, </a:t>
            </a:r>
            <a:r>
              <a:rPr lang="ru-RU" sz="2800" dirty="0" err="1" smtClean="0"/>
              <a:t>каталонці</a:t>
            </a:r>
            <a:r>
              <a:rPr lang="ru-RU" sz="2800" dirty="0" smtClean="0"/>
              <a:t>, баски, </a:t>
            </a:r>
            <a:r>
              <a:rPr lang="ru-RU" sz="2800" dirty="0" err="1" smtClean="0"/>
              <a:t>бретонці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ельзасці</a:t>
            </a:r>
            <a:r>
              <a:rPr lang="ru-RU" sz="2800" dirty="0" smtClean="0"/>
              <a:t>,. </a:t>
            </a:r>
            <a:r>
              <a:rPr lang="ru-RU" sz="2800" dirty="0" err="1" smtClean="0"/>
              <a:t>Сучасна</a:t>
            </a:r>
            <a:endParaRPr lang="ru-RU" sz="2800" dirty="0" smtClean="0"/>
          </a:p>
          <a:p>
            <a:r>
              <a:rPr lang="ru-RU" sz="2800" dirty="0" err="1" smtClean="0"/>
              <a:t>Франція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привабливою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іммігрантів</a:t>
            </a:r>
            <a:r>
              <a:rPr lang="ru-RU" sz="2800" dirty="0" smtClean="0"/>
              <a:t>.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</a:t>
            </a:r>
            <a:r>
              <a:rPr lang="ru-RU" sz="2800" dirty="0" smtClean="0"/>
              <a:t> </a:t>
            </a:r>
            <a:r>
              <a:rPr lang="ru-RU" sz="2800" dirty="0" err="1" smtClean="0"/>
              <a:t>сформувалася</a:t>
            </a:r>
            <a:endParaRPr lang="ru-RU" sz="2800" dirty="0" smtClean="0"/>
          </a:p>
          <a:p>
            <a:r>
              <a:rPr lang="ru-RU" sz="2800" dirty="0" smtClean="0"/>
              <a:t>низка </a:t>
            </a:r>
            <a:r>
              <a:rPr lang="ru-RU" sz="2800" dirty="0" err="1" smtClean="0"/>
              <a:t>етнічних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спільнот</a:t>
            </a:r>
            <a:r>
              <a:rPr lang="ru-RU" sz="2800" dirty="0" smtClean="0"/>
              <a:t>, </a:t>
            </a:r>
            <a:r>
              <a:rPr lang="ru-RU" sz="2800" dirty="0" err="1" smtClean="0"/>
              <a:t>зокрема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італійці</a:t>
            </a:r>
            <a:r>
              <a:rPr lang="ru-RU" sz="2800" dirty="0" smtClean="0"/>
              <a:t> (≈ 5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), </a:t>
            </a:r>
            <a:r>
              <a:rPr lang="ru-RU" sz="2800" dirty="0" err="1" smtClean="0"/>
              <a:t>вихідці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Афри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ки</a:t>
            </a:r>
            <a:r>
              <a:rPr lang="ru-RU" sz="2800" dirty="0" smtClean="0"/>
              <a:t> (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1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),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вірмен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Серед</a:t>
            </a:r>
            <a:r>
              <a:rPr lang="ru-RU" sz="2800" dirty="0" smtClean="0"/>
              <a:t>  </a:t>
            </a:r>
            <a:r>
              <a:rPr lang="ru-RU" sz="2800" dirty="0" err="1" smtClean="0"/>
              <a:t>громадян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низка </a:t>
            </a:r>
            <a:r>
              <a:rPr lang="ru-RU" sz="2800" dirty="0" err="1" smtClean="0"/>
              <a:t>етнічних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спільнот</a:t>
            </a:r>
            <a:r>
              <a:rPr lang="ru-RU" sz="2800" dirty="0" smtClean="0"/>
              <a:t>, </a:t>
            </a:r>
            <a:r>
              <a:rPr lang="ru-RU" sz="2800" dirty="0" err="1" smtClean="0"/>
              <a:t>зокрема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італійці</a:t>
            </a:r>
            <a:r>
              <a:rPr lang="ru-RU" sz="2800" dirty="0" smtClean="0">
                <a:solidFill>
                  <a:srgbClr val="FF0000"/>
                </a:solidFill>
              </a:rPr>
              <a:t> (≈ 5 </a:t>
            </a:r>
            <a:r>
              <a:rPr lang="ru-RU" sz="2800" dirty="0" err="1" smtClean="0">
                <a:solidFill>
                  <a:srgbClr val="FF0000"/>
                </a:solidFill>
              </a:rPr>
              <a:t>млн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осіб</a:t>
            </a:r>
            <a:r>
              <a:rPr lang="ru-RU" sz="2800" dirty="0" smtClean="0">
                <a:solidFill>
                  <a:srgbClr val="FF0000"/>
                </a:solidFill>
              </a:rPr>
              <a:t>), </a:t>
            </a:r>
            <a:r>
              <a:rPr lang="ru-RU" sz="2800" dirty="0" err="1" smtClean="0">
                <a:solidFill>
                  <a:srgbClr val="FF0000"/>
                </a:solidFill>
              </a:rPr>
              <a:t>вихідці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Африки (</a:t>
            </a:r>
            <a:r>
              <a:rPr lang="ru-RU" sz="2800" dirty="0" err="1" smtClean="0">
                <a:solidFill>
                  <a:srgbClr val="FF0000"/>
                </a:solidFill>
              </a:rPr>
              <a:t>понад</a:t>
            </a:r>
            <a:r>
              <a:rPr lang="ru-RU" sz="2800" dirty="0" smtClean="0">
                <a:solidFill>
                  <a:srgbClr val="FF0000"/>
                </a:solidFill>
              </a:rPr>
              <a:t> 1 </a:t>
            </a:r>
            <a:r>
              <a:rPr lang="ru-RU" sz="2800" dirty="0" err="1" smtClean="0">
                <a:solidFill>
                  <a:srgbClr val="FF0000"/>
                </a:solidFill>
              </a:rPr>
              <a:t>млн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осіб</a:t>
            </a:r>
            <a:r>
              <a:rPr lang="ru-RU" sz="2800" dirty="0" smtClean="0">
                <a:solidFill>
                  <a:srgbClr val="FF0000"/>
                </a:solidFill>
              </a:rPr>
              <a:t>), а </a:t>
            </a:r>
            <a:r>
              <a:rPr lang="ru-RU" sz="2800" dirty="0" err="1" smtClean="0">
                <a:solidFill>
                  <a:srgbClr val="FF0000"/>
                </a:solidFill>
              </a:rPr>
              <a:t>також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громади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вірмен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турків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Французька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мова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має</a:t>
            </a:r>
            <a:r>
              <a:rPr lang="ru-RU" sz="2800" dirty="0" smtClean="0">
                <a:solidFill>
                  <a:srgbClr val="FF0000"/>
                </a:solidFill>
              </a:rPr>
              <a:t> статус </a:t>
            </a:r>
            <a:r>
              <a:rPr lang="ru-RU" sz="2800" dirty="0" err="1" smtClean="0">
                <a:solidFill>
                  <a:srgbClr val="FF0000"/>
                </a:solidFill>
              </a:rPr>
              <a:t>офіційної</a:t>
            </a:r>
            <a:r>
              <a:rPr lang="ru-RU" sz="2800" dirty="0" smtClean="0"/>
              <a:t>,  в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регіональниі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: </a:t>
            </a:r>
            <a:r>
              <a:rPr lang="ru-RU" sz="2800" dirty="0" err="1" smtClean="0"/>
              <a:t>бретонською</a:t>
            </a:r>
            <a:r>
              <a:rPr lang="ru-RU" sz="2800" dirty="0" smtClean="0"/>
              <a:t>, </a:t>
            </a:r>
            <a:r>
              <a:rPr lang="ru-RU" sz="2800" dirty="0" err="1" smtClean="0"/>
              <a:t>окситанською</a:t>
            </a:r>
            <a:r>
              <a:rPr lang="ru-RU" sz="2800" dirty="0" smtClean="0"/>
              <a:t>, </a:t>
            </a:r>
            <a:r>
              <a:rPr lang="ru-RU" sz="2800" dirty="0" err="1" smtClean="0"/>
              <a:t>каталонською</a:t>
            </a:r>
            <a:r>
              <a:rPr lang="ru-RU" sz="2800" dirty="0" smtClean="0"/>
              <a:t>, </a:t>
            </a:r>
            <a:r>
              <a:rPr lang="ru-RU" sz="2800" dirty="0" err="1" smtClean="0"/>
              <a:t>баскською</a:t>
            </a:r>
            <a:r>
              <a:rPr lang="ru-RU" sz="2800" dirty="0" smtClean="0"/>
              <a:t>, </a:t>
            </a:r>
            <a:r>
              <a:rPr lang="ru-RU" sz="2800" dirty="0" err="1" smtClean="0"/>
              <a:t>фламандською</a:t>
            </a:r>
            <a:r>
              <a:rPr lang="ru-RU" sz="2800" dirty="0" smtClean="0"/>
              <a:t> (</a:t>
            </a:r>
            <a:r>
              <a:rPr lang="ru-RU" sz="2800" dirty="0" err="1" smtClean="0"/>
              <a:t>голландський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діалект</a:t>
            </a:r>
            <a:r>
              <a:rPr lang="ru-RU" sz="2800" dirty="0" smtClean="0"/>
              <a:t>),</a:t>
            </a:r>
            <a:r>
              <a:rPr lang="ru-RU" sz="2800" dirty="0" err="1" smtClean="0"/>
              <a:t>ельзаською</a:t>
            </a:r>
            <a:r>
              <a:rPr lang="ru-RU" sz="2800" dirty="0" smtClean="0"/>
              <a:t> (</a:t>
            </a:r>
            <a:r>
              <a:rPr lang="ru-RU" sz="2800" dirty="0" err="1" smtClean="0"/>
              <a:t>німецький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діалект</a:t>
            </a:r>
            <a:r>
              <a:rPr lang="ru-RU" sz="2800" dirty="0" smtClean="0"/>
              <a:t>)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Водночас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французькою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говорять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у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. За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400-річну </a:t>
            </a:r>
            <a:r>
              <a:rPr lang="ru-RU" sz="2800" dirty="0" err="1" smtClean="0"/>
              <a:t>історію</a:t>
            </a:r>
            <a:r>
              <a:rPr lang="ru-RU" sz="2800" dirty="0" smtClean="0"/>
              <a:t> </a:t>
            </a:r>
            <a:r>
              <a:rPr lang="ru-RU" sz="2800" dirty="0" err="1" smtClean="0"/>
              <a:t>колоніальної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імперії</a:t>
            </a:r>
            <a:r>
              <a:rPr lang="ru-RU" sz="2800" dirty="0" smtClean="0"/>
              <a:t> вона</a:t>
            </a:r>
          </a:p>
          <a:p>
            <a:r>
              <a:rPr lang="ru-RU" sz="2800" dirty="0" err="1" smtClean="0"/>
              <a:t>поширилася</a:t>
            </a:r>
            <a:r>
              <a:rPr lang="ru-RU" sz="2800" dirty="0" smtClean="0"/>
              <a:t> далеко за </a:t>
            </a:r>
            <a:r>
              <a:rPr lang="ru-RU" sz="2800" dirty="0" err="1" smtClean="0"/>
              <a:t>межі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нині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має</a:t>
            </a:r>
            <a:r>
              <a:rPr lang="ru-RU" sz="2800" dirty="0" smtClean="0">
                <a:solidFill>
                  <a:srgbClr val="FF0000"/>
                </a:solidFill>
              </a:rPr>
              <a:t> статус </a:t>
            </a:r>
            <a:r>
              <a:rPr lang="ru-RU" sz="2800" dirty="0" err="1" smtClean="0">
                <a:solidFill>
                  <a:srgbClr val="FF0000"/>
                </a:solidFill>
              </a:rPr>
              <a:t>офіційної</a:t>
            </a:r>
            <a:r>
              <a:rPr lang="ru-RU" sz="2800" dirty="0" smtClean="0">
                <a:solidFill>
                  <a:srgbClr val="FF0000"/>
                </a:solidFill>
              </a:rPr>
              <a:t> у 29 </a:t>
            </a:r>
            <a:r>
              <a:rPr lang="ru-RU" sz="2800" dirty="0" err="1" smtClean="0">
                <a:solidFill>
                  <a:srgbClr val="FF0000"/>
                </a:solidFill>
              </a:rPr>
              <a:t>краінах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світу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до шести </a:t>
            </a:r>
            <a:r>
              <a:rPr lang="ru-RU" sz="2800" dirty="0" err="1" smtClean="0"/>
              <a:t>офіційних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 ООН. </a:t>
            </a:r>
            <a:r>
              <a:rPr lang="ru-RU" sz="2800" dirty="0" err="1" smtClean="0"/>
              <a:t>Франкомовні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, а таких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як </a:t>
            </a:r>
            <a:r>
              <a:rPr lang="ru-RU" sz="2800" dirty="0" err="1" smtClean="0"/>
              <a:t>півсотні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франкофоніє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Мои документы\800px-Tour_Eiffel,_École_militaire,_Champ-de-Mars,_Palais_de_Chaillot,_La_Défense_-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ndarintravel.com.ua/assets/uploads/images/countries/francia/_00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esta.kiev.ua/photos/france/f-0804172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2055"/>
            <a:ext cx="5940425" cy="445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iesta.kiev.ua/photos/france/f-0804172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5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9 260 000 </a:t>
            </a:r>
            <a:r>
              <a:rPr lang="uk-UA" sz="2800" dirty="0" smtClean="0"/>
              <a:t>відвідувачів</a:t>
            </a:r>
            <a:r>
              <a:rPr lang="ru-RU" sz="2800" dirty="0" smtClean="0"/>
              <a:t> </a:t>
            </a:r>
            <a:r>
              <a:rPr lang="ru-RU" sz="2800" dirty="0" smtClean="0"/>
              <a:t>в 2014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, </a:t>
            </a:r>
            <a:r>
              <a:rPr lang="ru-RU" sz="2800" dirty="0" err="1" smtClean="0"/>
              <a:t>третій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smtClean="0"/>
              <a:t>по 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площаді</a:t>
            </a:r>
            <a:r>
              <a:rPr lang="ru-RU" sz="2800" dirty="0" smtClean="0"/>
              <a:t>: </a:t>
            </a:r>
            <a:r>
              <a:rPr lang="ru-RU" sz="2800" dirty="0" smtClean="0"/>
              <a:t>160 106 </a:t>
            </a:r>
            <a:r>
              <a:rPr lang="ru-RU" sz="2800" dirty="0" err="1" smtClean="0"/>
              <a:t>квадратних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метрів</a:t>
            </a:r>
            <a:r>
              <a:rPr lang="ru-RU" sz="2800" dirty="0" smtClean="0"/>
              <a:t>, </a:t>
            </a:r>
            <a:r>
              <a:rPr lang="ru-RU" sz="2800" dirty="0" smtClean="0"/>
              <a:t>з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 smtClean="0"/>
              <a:t>58 470 </a:t>
            </a:r>
            <a:r>
              <a:rPr lang="ru-RU" sz="2800" dirty="0" err="1" smtClean="0"/>
              <a:t>розміщені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е</a:t>
            </a:r>
            <a:r>
              <a:rPr lang="ru-RU" sz="2800" dirty="0" err="1" smtClean="0"/>
              <a:t>кспозиції</a:t>
            </a:r>
            <a:r>
              <a:rPr lang="ru-RU" sz="2800" dirty="0" smtClean="0"/>
              <a:t>). </a:t>
            </a:r>
            <a:r>
              <a:rPr lang="ru-RU" sz="2800" dirty="0" smtClean="0"/>
              <a:t>Музей </a:t>
            </a:r>
            <a:r>
              <a:rPr lang="ru-RU" sz="2800" dirty="0" err="1" smtClean="0"/>
              <a:t>розміщений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центрі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2" tooltip="Париж"/>
              </a:rPr>
              <a:t>Парижа</a:t>
            </a:r>
            <a:r>
              <a:rPr lang="ru-RU" sz="2800" dirty="0" smtClean="0"/>
              <a:t>, на </a:t>
            </a:r>
            <a:r>
              <a:rPr lang="ru-RU" sz="2800" dirty="0" smtClean="0"/>
              <a:t>правому </a:t>
            </a:r>
            <a:r>
              <a:rPr lang="ru-RU" sz="2800" dirty="0" err="1" smtClean="0"/>
              <a:t>березі</a:t>
            </a:r>
            <a:r>
              <a:rPr lang="ru-RU" sz="2800" dirty="0" smtClean="0"/>
              <a:t> </a:t>
            </a:r>
            <a:r>
              <a:rPr lang="ru-RU" sz="2800" dirty="0" smtClean="0"/>
              <a:t>Сени, </a:t>
            </a:r>
            <a:r>
              <a:rPr lang="ru-RU" sz="2800" dirty="0" smtClean="0"/>
              <a:t>на </a:t>
            </a:r>
            <a:r>
              <a:rPr lang="ru-RU" sz="2800" dirty="0" err="1" smtClean="0"/>
              <a:t>вулиці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Риволі</a:t>
            </a:r>
            <a:r>
              <a:rPr lang="ru-RU" sz="2800" dirty="0" smtClean="0"/>
              <a:t>, </a:t>
            </a:r>
            <a:r>
              <a:rPr lang="ru-RU" sz="2800" dirty="0" smtClean="0"/>
              <a:t>в 1-м </a:t>
            </a:r>
            <a:r>
              <a:rPr lang="ru-RU" sz="2800" dirty="0" err="1" smtClean="0"/>
              <a:t>окрузі</a:t>
            </a:r>
            <a:r>
              <a:rPr lang="ru-RU" sz="2800" dirty="0" smtClean="0"/>
              <a:t> </a:t>
            </a:r>
            <a:r>
              <a:rPr lang="ru-RU" sz="2800" dirty="0" err="1" smtClean="0"/>
              <a:t>столиці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r>
              <a:rPr lang="ru-RU" sz="2800" dirty="0" err="1" smtClean="0"/>
              <a:t>Будівля</a:t>
            </a:r>
            <a:r>
              <a:rPr lang="ru-RU" sz="2800" dirty="0" smtClean="0"/>
              <a:t> музею</a:t>
            </a:r>
            <a:r>
              <a:rPr lang="ru-RU" sz="2800" dirty="0" smtClean="0"/>
              <a:t> —  королевский </a:t>
            </a:r>
            <a:r>
              <a:rPr lang="ru-RU" sz="2800" dirty="0" smtClean="0"/>
              <a:t>замок</a:t>
            </a:r>
            <a:r>
              <a:rPr lang="ru-RU" sz="2800" dirty="0" smtClean="0"/>
              <a:t> (</a:t>
            </a:r>
            <a:r>
              <a:rPr lang="ru-RU" sz="2800" i="1" dirty="0" err="1" smtClean="0"/>
              <a:t>Palais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du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Louvre</a:t>
            </a:r>
            <a:r>
              <a:rPr lang="ru-RU" sz="2800" dirty="0" smtClean="0"/>
              <a:t>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Mona Lisa, by Leonardo da Vinci, from C2RMF retouch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Mona Lisa, by Leonardo da Vinci, from C2RMF retouch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Documents and Settings\Admin\Мои документы\800px-Mona_Lisa,_by_Leonardo_da_Vinci,_from_C2RMF_retou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00726" cy="648869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5984" y="5323546"/>
          <a:ext cx="4857784" cy="1463040"/>
        </p:xfrm>
        <a:graphic>
          <a:graphicData uri="http://schemas.openxmlformats.org/drawingml/2006/table">
            <a:tbl>
              <a:tblPr/>
              <a:tblGrid>
                <a:gridCol w="2428892"/>
                <a:gridCol w="2428892"/>
              </a:tblGrid>
              <a:tr h="3410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800" b="1" u="none" strike="noStrike" dirty="0">
                          <a:solidFill>
                            <a:srgbClr val="0B0080"/>
                          </a:solidFill>
                          <a:hlinkClick r:id="rId3" tooltip="Леонардо да Винчи"/>
                        </a:rPr>
                        <a:t>Леонардо да </a:t>
                      </a:r>
                      <a:r>
                        <a:rPr lang="ru-RU" sz="2800" b="1" u="none" strike="noStrike" dirty="0" err="1" smtClean="0">
                          <a:solidFill>
                            <a:srgbClr val="0B0080"/>
                          </a:solidFill>
                          <a:hlinkClick r:id="rId3" tooltip="Леонардо да Винчи"/>
                        </a:rPr>
                        <a:t>Вінчи</a:t>
                      </a:r>
                      <a:endParaRPr lang="ru-RU" sz="2800" b="1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46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800" b="1" dirty="0"/>
                        <a:t>Портрет  </a:t>
                      </a:r>
                      <a:r>
                        <a:rPr lang="ru-RU" sz="2800" b="1" u="none" strike="noStrike" dirty="0" err="1" smtClean="0">
                          <a:solidFill>
                            <a:srgbClr val="0B0080"/>
                          </a:solidFill>
                          <a:hlinkClick r:id="rId4" tooltip="Лиза дель Джокондо"/>
                        </a:rPr>
                        <a:t>Лізи</a:t>
                      </a:r>
                      <a:r>
                        <a:rPr lang="ru-RU" sz="2800" b="1" u="none" strike="noStrike" dirty="0" smtClean="0">
                          <a:solidFill>
                            <a:srgbClr val="0B0080"/>
                          </a:solidFill>
                          <a:hlinkClick r:id="rId4" tooltip="Лиза дель Джокондо"/>
                        </a:rPr>
                        <a:t> </a:t>
                      </a:r>
                      <a:r>
                        <a:rPr lang="ru-RU" sz="2800" b="1" u="none" strike="noStrike" dirty="0" err="1">
                          <a:solidFill>
                            <a:srgbClr val="0B0080"/>
                          </a:solidFill>
                          <a:hlinkClick r:id="rId4" tooltip="Лиза дель Джокондо"/>
                        </a:rPr>
                        <a:t>Джокондо</a:t>
                      </a:r>
                      <a:r>
                        <a:rPr lang="ru-RU" sz="2800" b="1" dirty="0"/>
                        <a:t/>
                      </a:r>
                      <a:br>
                        <a:rPr lang="ru-RU" sz="2800" b="1" dirty="0"/>
                      </a:br>
                      <a:r>
                        <a:rPr lang="ru-RU" sz="2800" b="1" dirty="0" err="1"/>
                        <a:t>Мона</a:t>
                      </a:r>
                      <a:r>
                        <a:rPr lang="ru-RU" sz="2800" b="1" dirty="0"/>
                        <a:t> </a:t>
                      </a:r>
                      <a:r>
                        <a:rPr lang="ru-RU" sz="2800" b="1" dirty="0" err="1" smtClean="0"/>
                        <a:t>Ліза</a:t>
                      </a:r>
                      <a:r>
                        <a:rPr lang="ru-RU" sz="2800" dirty="0"/>
                        <a:t>. </a:t>
                      </a:r>
                      <a:r>
                        <a:rPr lang="ru-RU" sz="2800" u="none" strike="noStrike" dirty="0">
                          <a:solidFill>
                            <a:srgbClr val="0B0080"/>
                          </a:solidFill>
                          <a:hlinkClick r:id="rId5" tooltip="1503 год"/>
                        </a:rPr>
                        <a:t>1503</a:t>
                      </a:r>
                      <a:r>
                        <a:rPr lang="ru-RU" sz="2800" dirty="0"/>
                        <a:t>—</a:t>
                      </a:r>
                      <a:r>
                        <a:rPr lang="ru-RU" sz="2800" u="none" strike="noStrike" dirty="0">
                          <a:solidFill>
                            <a:srgbClr val="0B0080"/>
                          </a:solidFill>
                          <a:hlinkClick r:id="rId6" tooltip="1519 год"/>
                        </a:rPr>
                        <a:t>1519</a:t>
                      </a:r>
                      <a:endParaRPr lang="ru-RU" sz="2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talleya.com.ua/wp-content/uploads/2013/06/n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54785"/>
            <a:ext cx="5940425" cy="394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katalleya.com.ua/wp-content/uploads/2013/06/n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2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97107"/>
              </p:ext>
            </p:extLst>
          </p:nvPr>
        </p:nvGraphicFramePr>
        <p:xfrm>
          <a:off x="1611312" y="2903061"/>
          <a:ext cx="592137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7252"/>
                <a:gridCol w="8041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Французька Республіка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République Française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2" tooltip="Прапор Франції"/>
                        </a:rPr>
                        <a:t>Прапор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hlinkClick r:id="rId3" tooltip="Герб Франції"/>
                        </a:rPr>
                        <a:t>Герб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6" name="Рисунок 5" descr="Прапор Франції">
            <a:hlinkClick r:id="rId4" tooltip="&quot;Прапор Франції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11313" y="2903538"/>
            <a:ext cx="5143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" descr="Герб Франції">
            <a:hlinkClick r:id="rId6" tooltip="&quot;Герб Франції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903538"/>
            <a:ext cx="8096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131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1312" y="2903061"/>
          <a:ext cx="592137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7252"/>
                <a:gridCol w="8041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Французька Республіка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République Française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2" tooltip="Прапор Франції"/>
                        </a:rPr>
                        <a:t>Прапор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hlinkClick r:id="rId3" tooltip="Герб Франції"/>
                        </a:rPr>
                        <a:t>Герб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9" name="Рисунок 5" descr="Прапор Франції">
            <a:hlinkClick r:id="rId4" tooltip="&quot;Прапор Франції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693" y="1285860"/>
            <a:ext cx="9106307" cy="690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" descr="Герб Франції">
            <a:hlinkClick r:id="rId6" tooltip="&quot;Герб Франції&quot;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903538"/>
            <a:ext cx="8096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11313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hlinkClick r:id="rId8" tooltip="Прапор Франції"/>
              </a:rPr>
              <a:t>Прапор </a:t>
            </a:r>
            <a:r>
              <a:rPr lang="ru-RU" sz="2400" dirty="0" err="1" smtClean="0">
                <a:solidFill>
                  <a:srgbClr val="FF0000"/>
                </a:solidFill>
                <a:hlinkClick r:id="rId8" tooltip="Прапор Франції"/>
              </a:rPr>
              <a:t>Франції</a:t>
            </a:r>
            <a:r>
              <a:rPr lang="ru-RU" sz="2400" dirty="0" smtClean="0">
                <a:solidFill>
                  <a:srgbClr val="FF0000"/>
                </a:solidFill>
              </a:rPr>
              <a:t> — </a:t>
            </a:r>
            <a:r>
              <a:rPr lang="ru-RU" sz="2400" dirty="0" err="1" smtClean="0">
                <a:solidFill>
                  <a:srgbClr val="FF0000"/>
                </a:solidFill>
              </a:rPr>
              <a:t>синьо-біло-червоний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Білий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колір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символізує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королівську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владу</a:t>
            </a:r>
            <a:r>
              <a:rPr lang="ru-RU" sz="2400" dirty="0" smtClean="0">
                <a:solidFill>
                  <a:srgbClr val="FF0000"/>
                </a:solidFill>
              </a:rPr>
              <a:t>, а </a:t>
            </a:r>
            <a:r>
              <a:rPr lang="ru-RU" sz="2400" dirty="0" err="1" smtClean="0">
                <a:solidFill>
                  <a:srgbClr val="FF0000"/>
                </a:solidFill>
              </a:rPr>
              <a:t>синій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червоний</a:t>
            </a:r>
            <a:r>
              <a:rPr lang="ru-RU" sz="2400" dirty="0" smtClean="0">
                <a:solidFill>
                  <a:srgbClr val="FF0000"/>
                </a:solidFill>
              </a:rPr>
              <a:t> — </a:t>
            </a:r>
            <a:r>
              <a:rPr lang="ru-RU" sz="2400" dirty="0" err="1" smtClean="0">
                <a:solidFill>
                  <a:srgbClr val="FF0000"/>
                </a:solidFill>
              </a:rPr>
              <a:t>кольори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кокарди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національної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гвардії</a:t>
            </a:r>
            <a:r>
              <a:rPr lang="ru-RU" sz="2400" dirty="0" smtClean="0">
                <a:solidFill>
                  <a:srgbClr val="FF0000"/>
                </a:solidFill>
              </a:rPr>
              <a:t> Парижа.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nfo-islam.ru/_pu/94/269015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" y="-99392"/>
            <a:ext cx="9144000" cy="721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4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itata.in/wp-content/uploads/2012/07/%D0%A8%D0%B0%D1%80%D0%BB%D1%8C-%D0%B4%D0%B5-%D0%93%D0%BE%D0%BB%D0%BB%D1%8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35" y="1811020"/>
            <a:ext cx="5713730" cy="323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itata.in/wp-content/uploads/2012/07/%D0%A8%D0%B0%D1%80%D0%BB%D1%8C-%D0%B4%D0%B5-%D0%93%D0%BE%D0%BB%D0%BB%D1%8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9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и де Фюне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942340"/>
            <a:ext cx="4064000" cy="49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Луи де Фюне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571" cy="7578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1424"/>
              </p:ext>
            </p:extLst>
          </p:nvPr>
        </p:nvGraphicFramePr>
        <p:xfrm>
          <a:off x="1484947" y="2456974"/>
          <a:ext cx="6174106" cy="281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053"/>
                <a:gridCol w="3087053"/>
              </a:tblGrid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3" tooltip="Столиця"/>
                        </a:rPr>
                        <a:t>Столиця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4" tooltip="Париж"/>
                        </a:rPr>
                        <a:t>Париж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30480"/>
                </a:tc>
              </a:tr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Найбільше місто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4" tooltip="Париж"/>
                        </a:rPr>
                        <a:t>Париж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60960"/>
                </a:tc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5" tooltip="Офіційна мова"/>
                        </a:rPr>
                        <a:t>Офіційні мови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6" tooltip="Французька мова"/>
                        </a:rPr>
                        <a:t>французька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7" tooltip="Список країн за формою правління"/>
                        </a:rPr>
                        <a:t>Державний устрій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8" tooltip="Президентсько-парламентська республіка"/>
                        </a:rPr>
                        <a:t>Президентсько-парламентська республіка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</a:tr>
              <a:tr h="58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Президент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Прем'єр-міністр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9" tooltip="Франсуа Олланд"/>
                        </a:rPr>
                        <a:t>Франсуа Олланд</a:t>
                      </a:r>
                      <a:r>
                        <a:rPr lang="ru-RU" sz="2000">
                          <a:effectLst/>
                        </a:rPr>
                        <a:t/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 u="sng">
                          <a:effectLst/>
                          <a:hlinkClick r:id="rId10" tooltip="Мануель Вальс"/>
                        </a:rPr>
                        <a:t>Мануель Вальс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30480"/>
                </a:tc>
              </a:tr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Формування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843 </a:t>
                      </a:r>
                      <a:r>
                        <a:rPr lang="ru-RU" sz="2000" dirty="0" err="1">
                          <a:effectLst/>
                        </a:rPr>
                        <a:t>рік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67886"/>
              </p:ext>
            </p:extLst>
          </p:nvPr>
        </p:nvGraphicFramePr>
        <p:xfrm>
          <a:off x="1484947" y="2456974"/>
          <a:ext cx="6903477" cy="351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053"/>
                <a:gridCol w="3816424"/>
              </a:tblGrid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effectLst/>
                          <a:hlinkClick r:id="rId3" tooltip="Столиця"/>
                        </a:rPr>
                        <a:t>Столиця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4" tooltip="Париж"/>
                        </a:rPr>
                        <a:t>Париж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30480"/>
                </a:tc>
              </a:tr>
              <a:tr h="29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Найбільше місто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4" tooltip="Париж"/>
                        </a:rPr>
                        <a:t>Париж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60960"/>
                </a:tc>
              </a:tr>
              <a:tr h="30416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5" tooltip="Офіційна мова"/>
                        </a:rPr>
                        <a:t>Офіційні мови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effectLst/>
                          <a:hlinkClick r:id="rId6" tooltip="Французька мова"/>
                        </a:rPr>
                        <a:t>французька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7" tooltip="Список країн за формою правління"/>
                        </a:rPr>
                        <a:t>Державний устрій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hlinkClick r:id="rId8" tooltip="Президентсько-парламентська республіка"/>
                        </a:rPr>
                        <a:t>Президентсько-парламентська республіка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</a:tr>
              <a:tr h="58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Президент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Прем'єр-міністр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hlinkClick r:id="rId9" tooltip="Франсуа Олланд"/>
                        </a:rPr>
                        <a:t>Франсуа </a:t>
                      </a:r>
                      <a:r>
                        <a:rPr lang="ru-RU" sz="2000" u="sng" dirty="0" err="1">
                          <a:effectLst/>
                          <a:hlinkClick r:id="rId9" tooltip="Франсуа Олланд"/>
                        </a:rPr>
                        <a:t>Олланд</a:t>
                      </a: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u="sng" dirty="0" err="1">
                          <a:effectLst/>
                          <a:hlinkClick r:id="rId10" tooltip="Мануель Вальс"/>
                        </a:rPr>
                        <a:t>Мануель</a:t>
                      </a:r>
                      <a:r>
                        <a:rPr lang="ru-RU" sz="2000" u="sng" dirty="0">
                          <a:effectLst/>
                          <a:hlinkClick r:id="rId10" tooltip="Мануель Вальс"/>
                        </a:rPr>
                        <a:t> Вальс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0" marB="30480"/>
                </a:tc>
              </a:tr>
              <a:tr h="1175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Формування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843 </a:t>
                      </a:r>
                      <a:r>
                        <a:rPr lang="ru-RU" sz="2000" dirty="0" err="1">
                          <a:effectLst/>
                        </a:rPr>
                        <a:t>рік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30480" marT="60960" marB="6096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96036"/>
              </p:ext>
            </p:extLst>
          </p:nvPr>
        </p:nvGraphicFramePr>
        <p:xfrm>
          <a:off x="1547664" y="1772816"/>
          <a:ext cx="6192838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" r:id="rId12" imgW="6193542" imgH="3289438" progId="Word.Document.12">
                  <p:embed/>
                </p:oleObj>
              </mc:Choice>
              <mc:Fallback>
                <p:oleObj name="Документ" r:id="rId12" imgW="6193542" imgH="3289438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72816"/>
                        <a:ext cx="6192838" cy="328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416823"/>
              </p:ext>
            </p:extLst>
          </p:nvPr>
        </p:nvGraphicFramePr>
        <p:xfrm>
          <a:off x="1619672" y="1844824"/>
          <a:ext cx="6192838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" r:id="rId15" imgW="6193542" imgH="3289438" progId="Word.Document.12">
                  <p:embed/>
                </p:oleObj>
              </mc:Choice>
              <mc:Fallback>
                <p:oleObj name="Документ" r:id="rId15" imgW="6193542" imgH="3289438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44824"/>
                        <a:ext cx="6192838" cy="328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" y="404664"/>
            <a:ext cx="892971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69067"/>
              </p:ext>
            </p:extLst>
          </p:nvPr>
        </p:nvGraphicFramePr>
        <p:xfrm>
          <a:off x="1857356" y="357167"/>
          <a:ext cx="4857784" cy="6056513"/>
        </p:xfrm>
        <a:graphic>
          <a:graphicData uri="http://schemas.openxmlformats.org/drawingml/2006/table">
            <a:tbl>
              <a:tblPr/>
              <a:tblGrid>
                <a:gridCol w="1863319"/>
                <a:gridCol w="637011"/>
                <a:gridCol w="2357454"/>
              </a:tblGrid>
              <a:tr h="271647">
                <a:tc gridSpan="3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 err="1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Список країн за площею"/>
                        </a:rPr>
                        <a:t>Площа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34865" marB="1743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90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Загалом</a:t>
                      </a:r>
                      <a:endParaRPr lang="ru-RU" sz="2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551 695 км² (</a:t>
                      </a:r>
                      <a:r>
                        <a:rPr lang="ru-RU" sz="24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Список країн за площею"/>
                        </a:rPr>
                        <a:t>47-а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490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Води (%)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1647">
                <a:tc gridSpan="3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 err="1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Список країн за населенням"/>
                        </a:rPr>
                        <a:t>Населення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34865" marB="17432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 20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,9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</a:t>
                      </a:r>
                      <a:r>
                        <a:rPr lang="uk-UA" sz="24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чол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 </a:t>
                      </a:r>
                      <a:r>
                        <a:rPr lang="ru-RU" sz="1100" u="sng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Густота населення"/>
                        </a:rPr>
                        <a:t>Густота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110/км² (</a:t>
                      </a:r>
                      <a:r>
                        <a:rPr lang="ru-RU" sz="24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Список країн за густотою населення"/>
                        </a:rPr>
                        <a:t>68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136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Валовий внутрішній продукт"/>
                        </a:rPr>
                        <a:t>ВВП (</a:t>
                      </a:r>
                      <a:r>
                        <a:rPr lang="ru-RU" sz="2000" b="1" u="sng" dirty="0" err="1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Валовий внутрішній продукт"/>
                        </a:rPr>
                        <a:t>номінальний</a:t>
                      </a:r>
                      <a:r>
                        <a:rPr lang="ru-RU" sz="2000" b="1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Валовий внутрішній продукт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34865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34865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Повний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трл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1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На душу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населення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тис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 (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0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85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Валюта"/>
                        </a:rPr>
                        <a:t>Валюта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Calibri"/>
                          <a:ea typeface="Calibri"/>
                          <a:cs typeface="Times New Roman"/>
                        </a:rPr>
                        <a:t>ІРЛ      </a:t>
                      </a:r>
                      <a:r>
                        <a:rPr lang="uk-UA" sz="2400" dirty="0" smtClean="0">
                          <a:latin typeface="Calibri"/>
                          <a:ea typeface="Calibri"/>
                          <a:cs typeface="Times New Roman"/>
                        </a:rPr>
                        <a:t>0,891       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34865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err="1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Євро"/>
                        </a:rPr>
                        <a:t>Євро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- € (</a:t>
                      </a:r>
                      <a:r>
                        <a:rPr lang="ru-RU" sz="2400" u="sng" dirty="0">
                          <a:solidFill>
                            <a:srgbClr val="0B0080"/>
                          </a:solidFill>
                          <a:latin typeface="Courier New"/>
                          <a:ea typeface="Times New Roman"/>
                          <a:cs typeface="Times New Roman"/>
                          <a:hlinkClick r:id="rId9" tooltip="ISO 4217"/>
                        </a:rPr>
                        <a:t>EUR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730" marR="17432" marT="34865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9730" marR="17432" marT="34865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9730" marR="17432" marT="34865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69730" marR="17432" marT="34865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69730" marR="17432" marT="34865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69730" marR="17432" marT="34865" marB="34865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730" marR="17432" marT="34865" marB="34865">
                    <a:lnL>
                      <a:noFill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/>
              <a:t>Фра́нція</a:t>
            </a:r>
            <a:r>
              <a:rPr lang="uk-UA" sz="3200" dirty="0"/>
              <a:t>, офіційна </a:t>
            </a:r>
            <a:r>
              <a:rPr lang="uk-UA" sz="3200" dirty="0" err="1"/>
              <a:t>назва </a:t>
            </a:r>
            <a:r>
              <a:rPr lang="uk-UA" sz="3200" b="1" dirty="0" err="1"/>
              <a:t>Франц</a:t>
            </a:r>
            <a:r>
              <a:rPr lang="uk-UA" sz="3200" b="1" dirty="0"/>
              <a:t>у́зька Респу́бліка</a:t>
            </a:r>
            <a:r>
              <a:rPr lang="uk-UA" sz="3200" dirty="0"/>
              <a:t> (</a:t>
            </a:r>
            <a:r>
              <a:rPr lang="uk-UA" sz="3200" u="sng" dirty="0">
                <a:hlinkClick r:id="rId2" tooltip="Французька мова"/>
              </a:rPr>
              <a:t>фр.</a:t>
            </a:r>
            <a:r>
              <a:rPr lang="uk-UA" sz="3200" dirty="0"/>
              <a:t> </a:t>
            </a:r>
            <a:r>
              <a:rPr lang="fr-FR" sz="3200" i="1" dirty="0"/>
              <a:t>La France, République Française</a:t>
            </a:r>
            <a:r>
              <a:rPr lang="uk-UA" sz="3200" dirty="0"/>
              <a:t>)</a:t>
            </a:r>
            <a:r>
              <a:rPr lang="uk-UA" sz="3200" dirty="0" err="1"/>
              <a:t> — </a:t>
            </a:r>
            <a:r>
              <a:rPr lang="uk-UA" sz="3200" u="sng" dirty="0" err="1">
                <a:hlinkClick r:id="rId3" tooltip="Держава"/>
              </a:rPr>
              <a:t>держава</a:t>
            </a:r>
            <a:r>
              <a:rPr lang="uk-UA" sz="3200" dirty="0"/>
              <a:t> на заході </a:t>
            </a:r>
            <a:r>
              <a:rPr lang="uk-UA" sz="3200" u="sng" dirty="0">
                <a:hlinkClick r:id="rId4" tooltip="Європа"/>
              </a:rPr>
              <a:t>Європи</a:t>
            </a:r>
            <a:r>
              <a:rPr lang="uk-UA" sz="3200" dirty="0"/>
              <a:t>,</a:t>
            </a:r>
            <a:r>
              <a:rPr lang="uk-UA" sz="3200" u="sng" dirty="0">
                <a:hlinkClick r:id="rId5" tooltip="Республіка"/>
              </a:rPr>
              <a:t>республіка</a:t>
            </a:r>
            <a:r>
              <a:rPr lang="uk-UA" sz="3200" dirty="0"/>
              <a:t>, що межує на північному сході з </a:t>
            </a:r>
            <a:r>
              <a:rPr lang="uk-UA" sz="3200" u="sng" dirty="0">
                <a:hlinkClick r:id="rId6" tooltip="Бельгія"/>
              </a:rPr>
              <a:t>Бельгією</a:t>
            </a:r>
            <a:r>
              <a:rPr lang="uk-UA" sz="3200" dirty="0"/>
              <a:t>,</a:t>
            </a:r>
            <a:r>
              <a:rPr lang="uk-UA" sz="3200" dirty="0" err="1"/>
              <a:t> </a:t>
            </a:r>
            <a:r>
              <a:rPr lang="uk-UA" sz="3200" u="sng" dirty="0" err="1">
                <a:hlinkClick r:id="rId7" tooltip="Люксембург"/>
              </a:rPr>
              <a:t>Люксембурго</a:t>
            </a:r>
            <a:r>
              <a:rPr lang="uk-UA" sz="3200" u="sng" dirty="0">
                <a:hlinkClick r:id="rId7" tooltip="Люксембург"/>
              </a:rPr>
              <a:t>м</a:t>
            </a:r>
            <a:r>
              <a:rPr lang="uk-UA" sz="3200" dirty="0"/>
              <a:t> і </a:t>
            </a:r>
            <a:r>
              <a:rPr lang="uk-UA" sz="3200" u="sng" dirty="0">
                <a:hlinkClick r:id="rId8" tooltip="Німеччина"/>
              </a:rPr>
              <a:t>Німеччиною</a:t>
            </a:r>
            <a:r>
              <a:rPr lang="uk-UA" sz="3200" dirty="0"/>
              <a:t>, на сході з </a:t>
            </a:r>
            <a:r>
              <a:rPr lang="uk-UA" sz="3200" u="sng" dirty="0">
                <a:hlinkClick r:id="rId8" tooltip="Німеччина"/>
              </a:rPr>
              <a:t>Німеччиною</a:t>
            </a:r>
            <a:r>
              <a:rPr lang="uk-UA" sz="3200" dirty="0"/>
              <a:t>, </a:t>
            </a:r>
            <a:r>
              <a:rPr lang="uk-UA" sz="3200" u="sng" dirty="0">
                <a:hlinkClick r:id="rId9" tooltip="Швейцарія"/>
              </a:rPr>
              <a:t>Швейцарією</a:t>
            </a:r>
            <a:r>
              <a:rPr lang="uk-UA" sz="3200" dirty="0"/>
              <a:t>й </a:t>
            </a:r>
            <a:r>
              <a:rPr lang="uk-UA" sz="3200" u="sng" dirty="0">
                <a:hlinkClick r:id="rId10" tooltip="Італія"/>
              </a:rPr>
              <a:t>Італією</a:t>
            </a:r>
            <a:r>
              <a:rPr lang="uk-UA" sz="3200" dirty="0"/>
              <a:t>, південному-заході з </a:t>
            </a:r>
            <a:r>
              <a:rPr lang="uk-UA" sz="3200" u="sng" dirty="0">
                <a:hlinkClick r:id="rId11" tooltip="Іспанія"/>
              </a:rPr>
              <a:t>Іспанією</a:t>
            </a:r>
            <a:r>
              <a:rPr lang="uk-UA" sz="3200" dirty="0"/>
              <a:t> й </a:t>
            </a:r>
            <a:r>
              <a:rPr lang="uk-UA" sz="3200" u="sng" dirty="0">
                <a:hlinkClick r:id="rId12" tooltip="Андорра"/>
              </a:rPr>
              <a:t>Андоррою</a:t>
            </a:r>
            <a:r>
              <a:rPr lang="uk-UA" sz="3200" dirty="0"/>
              <a:t>, на півдні омивається </a:t>
            </a:r>
            <a:r>
              <a:rPr lang="uk-UA" sz="3200" u="sng" dirty="0">
                <a:hlinkClick r:id="rId13" tooltip="Середземне море"/>
              </a:rPr>
              <a:t>Середземним морем</a:t>
            </a:r>
            <a:r>
              <a:rPr lang="uk-UA" sz="3200" dirty="0"/>
              <a:t>, на заході —</a:t>
            </a:r>
            <a:r>
              <a:rPr lang="uk-UA" sz="3200" u="sng" dirty="0">
                <a:hlinkClick r:id="rId14" tooltip="Атлантичний океан"/>
              </a:rPr>
              <a:t>Атлантичним океаном</a:t>
            </a:r>
            <a:r>
              <a:rPr lang="uk-UA" sz="3200" dirty="0"/>
              <a:t>.</a:t>
            </a:r>
            <a:endParaRPr lang="ru-RU" sz="3200" dirty="0"/>
          </a:p>
          <a:p>
            <a:r>
              <a:rPr lang="uk-UA" sz="3200" dirty="0"/>
              <a:t>Площа (разом з Корсикою) — 543 965 км². Столиця і найбільше м</a:t>
            </a:r>
            <a:r>
              <a:rPr lang="uk-UA" sz="3200" dirty="0" err="1"/>
              <a:t>істо —</a:t>
            </a:r>
            <a:r>
              <a:rPr lang="uk-UA" sz="3200" dirty="0"/>
              <a:t> </a:t>
            </a:r>
            <a:r>
              <a:rPr lang="uk-UA" sz="3200" u="sng" dirty="0">
                <a:hlinkClick r:id="rId15" tooltip="Париж"/>
              </a:rPr>
              <a:t>Париж</a:t>
            </a:r>
            <a:r>
              <a:rPr lang="uk-UA" sz="3200" dirty="0" smtClean="0"/>
              <a:t>.,</a:t>
            </a:r>
            <a:r>
              <a:rPr lang="uk-UA" sz="3200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16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Окрім</a:t>
            </a:r>
            <a:r>
              <a:rPr lang="ru-RU" sz="3200" dirty="0" smtClean="0"/>
              <a:t> </a:t>
            </a:r>
            <a:r>
              <a:rPr lang="ru-RU" sz="3200" dirty="0" err="1" smtClean="0"/>
              <a:t>метрополії</a:t>
            </a:r>
            <a:r>
              <a:rPr lang="ru-RU" sz="3200" dirty="0" smtClean="0"/>
              <a:t>, </a:t>
            </a:r>
            <a:r>
              <a:rPr lang="ru-RU" sz="3200" dirty="0" err="1" smtClean="0"/>
              <a:t>Франції</a:t>
            </a:r>
            <a:r>
              <a:rPr lang="ru-RU" sz="3200" dirty="0" smtClean="0"/>
              <a:t> належать </a:t>
            </a:r>
            <a:r>
              <a:rPr lang="ru-RU" sz="3200" dirty="0" err="1" smtClean="0"/>
              <a:t>численні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заморські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території</a:t>
            </a:r>
            <a:r>
              <a:rPr lang="ru-RU" sz="3200" dirty="0" smtClean="0"/>
              <a:t> — </a:t>
            </a:r>
            <a:r>
              <a:rPr lang="ru-RU" sz="3200" dirty="0" smtClean="0">
                <a:hlinkClick r:id="rId2" tooltip="Гваделупа"/>
              </a:rPr>
              <a:t>Гваделупа</a:t>
            </a:r>
            <a:r>
              <a:rPr lang="ru-RU" sz="3200" dirty="0" smtClean="0"/>
              <a:t>, </a:t>
            </a:r>
            <a:r>
              <a:rPr lang="ru-RU" sz="3200" dirty="0" err="1" smtClean="0">
                <a:hlinkClick r:id="rId3" tooltip="Сен-Бартелемі"/>
              </a:rPr>
              <a:t>Сен-Бартелемі</a:t>
            </a:r>
            <a:r>
              <a:rPr lang="ru-RU" sz="3200" dirty="0" smtClean="0"/>
              <a:t>, </a:t>
            </a:r>
            <a:r>
              <a:rPr lang="ru-RU" sz="3200" dirty="0" smtClean="0">
                <a:hlinkClick r:id="rId4" tooltip="Сен-Мартен (Франція)"/>
              </a:rPr>
              <a:t>Сен-Мартен</a:t>
            </a:r>
            <a:r>
              <a:rPr lang="ru-RU" sz="3200" dirty="0" smtClean="0"/>
              <a:t>, </a:t>
            </a:r>
            <a:r>
              <a:rPr lang="ru-RU" sz="3200" u="sng" dirty="0" err="1" smtClean="0">
                <a:hlinkClick r:id="rId5"/>
              </a:rPr>
              <a:t>Французька</a:t>
            </a:r>
            <a:r>
              <a:rPr lang="ru-RU" sz="3200" u="sng" dirty="0" smtClean="0">
                <a:hlinkClick r:id="rId5"/>
              </a:rPr>
              <a:t> </a:t>
            </a:r>
            <a:r>
              <a:rPr lang="ru-RU" sz="3200" u="sng" dirty="0" err="1" smtClean="0">
                <a:hlinkClick r:id="rId5"/>
              </a:rPr>
              <a:t>Гвіана</a:t>
            </a:r>
            <a:r>
              <a:rPr lang="ru-RU" sz="3200" dirty="0" err="1" smtClean="0"/>
              <a:t>,</a:t>
            </a:r>
            <a:r>
              <a:rPr lang="ru-RU" sz="3200" dirty="0" err="1" smtClean="0">
                <a:hlinkClick r:id="rId6" tooltip="Мартиніка"/>
              </a:rPr>
              <a:t>Мартиніка</a:t>
            </a:r>
            <a:r>
              <a:rPr lang="ru-RU" sz="3200" dirty="0" smtClean="0"/>
              <a:t>, </a:t>
            </a:r>
            <a:r>
              <a:rPr lang="ru-RU" sz="3200" dirty="0" err="1" smtClean="0">
                <a:hlinkClick r:id="rId7" tooltip="Майотта"/>
              </a:rPr>
              <a:t>Майотта</a:t>
            </a:r>
            <a:r>
              <a:rPr lang="ru-RU" sz="3200" dirty="0" smtClean="0"/>
              <a:t>, </a:t>
            </a:r>
            <a:r>
              <a:rPr lang="ru-RU" sz="3200" dirty="0" err="1" smtClean="0">
                <a:hlinkClick r:id="rId8" tooltip="Реюньйон"/>
              </a:rPr>
              <a:t>Реюньйон</a:t>
            </a:r>
            <a:r>
              <a:rPr lang="ru-RU" sz="3200" dirty="0" smtClean="0"/>
              <a:t>, </a:t>
            </a:r>
            <a:r>
              <a:rPr lang="ru-RU" sz="3200" dirty="0" err="1" smtClean="0">
                <a:hlinkClick r:id="rId9" tooltip="Сен-П'єр і Мікелон"/>
              </a:rPr>
              <a:t>Сен-П'єр</a:t>
            </a:r>
            <a:r>
              <a:rPr lang="ru-RU" sz="3200" dirty="0" smtClean="0">
                <a:hlinkClick r:id="rId9" tooltip="Сен-П'єр і Мікелон"/>
              </a:rPr>
              <a:t> </a:t>
            </a:r>
            <a:r>
              <a:rPr lang="ru-RU" sz="3200" dirty="0" err="1" smtClean="0">
                <a:hlinkClick r:id="rId9" tooltip="Сен-П'єр і Мікелон"/>
              </a:rPr>
              <a:t>і</a:t>
            </a:r>
            <a:r>
              <a:rPr lang="ru-RU" sz="3200" dirty="0" smtClean="0">
                <a:hlinkClick r:id="rId9" tooltip="Сен-П'єр і Мікелон"/>
              </a:rPr>
              <a:t> </a:t>
            </a:r>
            <a:r>
              <a:rPr lang="ru-RU" sz="3200" dirty="0" err="1" smtClean="0">
                <a:hlinkClick r:id="rId9" tooltip="Сен-П'єр і Мікелон"/>
              </a:rPr>
              <a:t>Мікелон</a:t>
            </a:r>
            <a:r>
              <a:rPr lang="ru-RU" sz="3200" dirty="0" smtClean="0"/>
              <a:t>, </a:t>
            </a:r>
            <a:r>
              <a:rPr lang="ru-RU" sz="3200" dirty="0" err="1" smtClean="0">
                <a:hlinkClick r:id="rId10" tooltip="Французькі Південні і Антарктичні Території"/>
              </a:rPr>
              <a:t>Південні</a:t>
            </a:r>
            <a:r>
              <a:rPr lang="ru-RU" sz="3200" dirty="0" smtClean="0">
                <a:hlinkClick r:id="rId10" tooltip="Французькі Південні і Антарктичні Території"/>
              </a:rPr>
              <a:t> </a:t>
            </a:r>
            <a:r>
              <a:rPr lang="ru-RU" sz="3200" dirty="0" err="1" smtClean="0">
                <a:hlinkClick r:id="rId10" tooltip="Французькі Південні і Антарктичні Території"/>
              </a:rPr>
              <a:t>й</a:t>
            </a:r>
            <a:r>
              <a:rPr lang="ru-RU" sz="3200" dirty="0" smtClean="0">
                <a:hlinkClick r:id="rId10" tooltip="Французькі Південні і Антарктичні Території"/>
              </a:rPr>
              <a:t> </a:t>
            </a:r>
            <a:r>
              <a:rPr lang="ru-RU" sz="3200" dirty="0" err="1" smtClean="0">
                <a:hlinkClick r:id="rId10" tooltip="Французькі Південні і Антарктичні Території"/>
              </a:rPr>
              <a:t>Антарктичні</a:t>
            </a:r>
            <a:r>
              <a:rPr lang="ru-RU" sz="3200" dirty="0" smtClean="0">
                <a:hlinkClick r:id="rId10" tooltip="Французькі Південні і Антарктичні Території"/>
              </a:rPr>
              <a:t> </a:t>
            </a:r>
            <a:r>
              <a:rPr lang="ru-RU" sz="3200" dirty="0" err="1" smtClean="0">
                <a:hlinkClick r:id="rId10" tooltip="Французькі Південні і Антарктичні Території"/>
              </a:rPr>
              <a:t>території</a:t>
            </a:r>
            <a:r>
              <a:rPr lang="ru-RU" sz="3200" dirty="0" smtClean="0"/>
              <a:t>, </a:t>
            </a:r>
            <a:r>
              <a:rPr lang="ru-RU" sz="3200" dirty="0" smtClean="0">
                <a:hlinkClick r:id="rId11" tooltip="Нова Каледонія"/>
              </a:rPr>
              <a:t>Нова </a:t>
            </a:r>
            <a:r>
              <a:rPr lang="ru-RU" sz="3200" dirty="0" err="1" smtClean="0">
                <a:hlinkClick r:id="rId11" tooltip="Нова Каледонія"/>
              </a:rPr>
              <a:t>Каледонія</a:t>
            </a:r>
            <a:r>
              <a:rPr lang="ru-RU" sz="3200" dirty="0" err="1" smtClean="0"/>
              <a:t>,</a:t>
            </a:r>
            <a:r>
              <a:rPr lang="ru-RU" sz="3200" dirty="0" err="1" smtClean="0">
                <a:hlinkClick r:id="rId12" tooltip="Французька Полінезія"/>
              </a:rPr>
              <a:t>Французька</a:t>
            </a:r>
            <a:r>
              <a:rPr lang="ru-RU" sz="3200" dirty="0" smtClean="0">
                <a:hlinkClick r:id="rId12" tooltip="Французька Полінезія"/>
              </a:rPr>
              <a:t> </a:t>
            </a:r>
            <a:r>
              <a:rPr lang="ru-RU" sz="3200" dirty="0" err="1" smtClean="0">
                <a:hlinkClick r:id="rId12" tooltip="Французька Полінезія"/>
              </a:rPr>
              <a:t>Полінезія</a:t>
            </a:r>
            <a:r>
              <a:rPr lang="ru-RU" sz="3200" dirty="0" smtClean="0"/>
              <a:t>, </a:t>
            </a:r>
            <a:r>
              <a:rPr lang="ru-RU" sz="3200" dirty="0" err="1" smtClean="0">
                <a:hlinkClick r:id="rId13" tooltip="Волліс і Футуна"/>
              </a:rPr>
              <a:t>Волліс</a:t>
            </a:r>
            <a:r>
              <a:rPr lang="ru-RU" sz="3200" dirty="0" smtClean="0">
                <a:hlinkClick r:id="rId13" tooltip="Волліс і Футуна"/>
              </a:rPr>
              <a:t> </a:t>
            </a:r>
            <a:r>
              <a:rPr lang="ru-RU" sz="3200" dirty="0" err="1" smtClean="0">
                <a:hlinkClick r:id="rId13" tooltip="Волліс і Футуна"/>
              </a:rPr>
              <a:t>і</a:t>
            </a:r>
            <a:r>
              <a:rPr lang="ru-RU" sz="3200" dirty="0" smtClean="0">
                <a:hlinkClick r:id="rId13" tooltip="Волліс і Футуна"/>
              </a:rPr>
              <a:t> </a:t>
            </a:r>
            <a:r>
              <a:rPr lang="ru-RU" sz="3200" dirty="0" err="1" smtClean="0">
                <a:hlinkClick r:id="rId13" tooltip="Волліс і Футуна"/>
              </a:rPr>
              <a:t>Футуна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Глава </a:t>
            </a:r>
            <a:r>
              <a:rPr lang="ru-RU" sz="2400" b="1" dirty="0" err="1" smtClean="0">
                <a:solidFill>
                  <a:srgbClr val="FF0000"/>
                </a:solidFill>
              </a:rPr>
              <a:t>держави</a:t>
            </a:r>
            <a:r>
              <a:rPr lang="ru-RU" sz="2400" b="1" dirty="0" smtClean="0">
                <a:solidFill>
                  <a:srgbClr val="FF0000"/>
                </a:solidFill>
              </a:rPr>
              <a:t> — </a:t>
            </a:r>
            <a:r>
              <a:rPr lang="ru-RU" sz="2400" b="1" dirty="0" smtClean="0">
                <a:solidFill>
                  <a:srgbClr val="FF0000"/>
                </a:solidFill>
                <a:hlinkClick r:id="rId2" tooltip="Президент"/>
              </a:rPr>
              <a:t>президент</a:t>
            </a:r>
            <a:r>
              <a:rPr lang="ru-RU" sz="2400" b="1" dirty="0" smtClean="0">
                <a:solidFill>
                  <a:srgbClr val="FF0000"/>
                </a:solidFill>
              </a:rPr>
              <a:t>. </a:t>
            </a:r>
            <a:r>
              <a:rPr lang="ru-RU" sz="2400" b="1" dirty="0" smtClean="0">
                <a:solidFill>
                  <a:srgbClr val="FF0000"/>
                </a:solidFill>
                <a:hlinkClick r:id="rId3" tooltip="Президент Франції"/>
              </a:rPr>
              <a:t>Президент </a:t>
            </a:r>
            <a:r>
              <a:rPr lang="ru-RU" sz="2400" b="1" dirty="0" err="1" smtClean="0">
                <a:solidFill>
                  <a:srgbClr val="FF0000"/>
                </a:solidFill>
                <a:hlinkClick r:id="rId3" tooltip="Президент Франції"/>
              </a:rPr>
              <a:t>Франції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</a:rPr>
              <a:t>обирається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загальним</a:t>
            </a:r>
            <a:r>
              <a:rPr lang="ru-RU" sz="2400" b="1" dirty="0" smtClean="0">
                <a:solidFill>
                  <a:srgbClr val="FF0000"/>
                </a:solidFill>
              </a:rPr>
              <a:t> прямим </a:t>
            </a:r>
            <a:r>
              <a:rPr lang="ru-RU" sz="2400" b="1" dirty="0" err="1" smtClean="0">
                <a:solidFill>
                  <a:srgbClr val="FF0000"/>
                </a:solidFill>
              </a:rPr>
              <a:t>голосуванням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строком</a:t>
            </a:r>
            <a:r>
              <a:rPr lang="ru-RU" sz="2400" b="1" dirty="0" smtClean="0">
                <a:solidFill>
                  <a:srgbClr val="FF0000"/>
                </a:solidFill>
              </a:rPr>
              <a:t> на 5 </a:t>
            </a:r>
            <a:r>
              <a:rPr lang="ru-RU" sz="24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2400" b="1" dirty="0" smtClean="0">
                <a:solidFill>
                  <a:srgbClr val="FF0000"/>
                </a:solidFill>
              </a:rPr>
              <a:t> (до 2002 року — 7 </a:t>
            </a:r>
            <a:r>
              <a:rPr lang="ru-RU" sz="24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2400" b="1" dirty="0" smtClean="0">
                <a:solidFill>
                  <a:srgbClr val="FF0000"/>
                </a:solidFill>
              </a:rPr>
              <a:t>). На </a:t>
            </a:r>
            <a:r>
              <a:rPr lang="ru-RU" sz="2400" b="1" dirty="0" err="1" smtClean="0">
                <a:solidFill>
                  <a:srgbClr val="FF0000"/>
                </a:solidFill>
              </a:rPr>
              <a:t>сьогодні</a:t>
            </a:r>
            <a:r>
              <a:rPr lang="ru-RU" sz="2400" b="1" dirty="0" smtClean="0">
                <a:solidFill>
                  <a:srgbClr val="FF0000"/>
                </a:solidFill>
              </a:rPr>
              <a:t> Президентом </a:t>
            </a:r>
            <a:r>
              <a:rPr lang="ru-RU" sz="2400" b="1" dirty="0" err="1" smtClean="0">
                <a:solidFill>
                  <a:srgbClr val="FF0000"/>
                </a:solidFill>
              </a:rPr>
              <a:t>Французької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республіки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є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  <a:hlinkClick r:id="rId4" tooltip="Еммануель Макрон"/>
              </a:rPr>
              <a:t>Еммануель</a:t>
            </a:r>
            <a:r>
              <a:rPr lang="ru-RU" sz="2400" b="1" dirty="0" smtClean="0">
                <a:solidFill>
                  <a:srgbClr val="FF0000"/>
                </a:solidFill>
                <a:hlinkClick r:id="rId4" tooltip="Еммануель Макрон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hlinkClick r:id="rId4" tooltip="Еммануель Макрон"/>
              </a:rPr>
              <a:t>Макрон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обраний</a:t>
            </a:r>
            <a:r>
              <a:rPr lang="ru-RU" sz="2400" b="1" dirty="0" smtClean="0">
                <a:solidFill>
                  <a:srgbClr val="FF0000"/>
                </a:solidFill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виборах</a:t>
            </a:r>
            <a:r>
              <a:rPr lang="ru-RU" sz="2400" b="1" dirty="0" smtClean="0">
                <a:solidFill>
                  <a:srgbClr val="FF0000"/>
                </a:solidFill>
              </a:rPr>
              <a:t> 2017 року.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674" name="AutoShape 2" descr="https://upload.wikimedia.org/wikipedia/commons/e/e3/Emmanuel_Macron_in_Tallinn_Digital_Summit._Welcome_dinner_hosted_by_HE_Donald_Tusk._Handshake_%2836669381364%29_%28cropped_2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C:\Documents and Settings\Admin\Мои документы\Emmanuel_Macron_in_Tallinn_Digital_Summit._Welcome_dinner_hosted_by_HE_Donald_Tusk._Handshake_(36669381364)_(cropped_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500175"/>
            <a:ext cx="4357718" cy="522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upload.wikimedia.org/wikipedia/commons/8/81/France_departements_regions_n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upload.wikimedia.org/wikipedia/commons/8/81/France_departements_regions_n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upload.wikimedia.org/wikipedia/commons/8/81/France_departements_regions_n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C:\Documents and Settings\Admin\Мои документы\France_departements_regions_n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1"/>
            <a:ext cx="5929354" cy="557214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8715404" cy="15869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3" tooltip="Адміністративний поділ Франції"/>
              </a:rPr>
              <a:t>Адміністративний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3" tooltip="Адміністративний поділ Франції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3" tooltip="Адміністративний поділ Франції"/>
              </a:rPr>
              <a:t>поділ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3" tooltip="Адміністративний поділ Франції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3" tooltip="Адміністративний поділ Франції"/>
              </a:rPr>
              <a:t>Франції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101 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4" tooltip="Департаменти Франції"/>
              </a:rPr>
              <a:t>департамент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département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), 22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метропольних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та 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заморських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регіонів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région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), 329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5" tooltip="Округ (Франція)"/>
              </a:rPr>
              <a:t>округів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arrondissement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), 3883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кантони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canton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), 36783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комуни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муніципалітети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commune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Існує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поділ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на 37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історичних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провінцій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 flipV="1">
            <a:off x="214282" y="-785842"/>
            <a:ext cx="1977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їхні батьки, бабусі і дідусі), з них 2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мають французьке громадянство. На 1000 осіб у середньому припадає 1,52 мігранта. Від 5 до 6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жителів є мусульманами.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02359"/>
            <a:ext cx="89297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Населення Франції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налічує близько 6</a:t>
            </a:r>
            <a:r>
              <a:rPr lang="ru-RU" sz="28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млн чол. На території континентальної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Франція"/>
              </a:rPr>
              <a:t>Франції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проживає 63млн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осіб. За чисельністю населення Франція займає 2</a:t>
            </a:r>
            <a:r>
              <a:rPr lang="ru-RU" sz="2800" dirty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-е місце серед 193 держав - членів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ООН"/>
              </a:rPr>
              <a:t>ООН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Щільність населення у Франції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осіб на 1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км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 цим показником Франція посідає 14-е місце серед країн Євросоюзу.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Близько 5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чоловік мають іноземне походження (іммігранти, або іммігрантами були їхні батьки, бабусі і дідусі), з них 2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мають французьке громадянство.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1000 осіб у середньому припадає 1,52 мігранта. Від 5 до 6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жителів є мусульманами.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5073386" y="2000240"/>
            <a:ext cx="571504" cy="2391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Адміністративний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поділ</a:t>
            </a:r>
            <a:r>
              <a:rPr lang="ru-RU" b="1" dirty="0" smtClean="0"/>
              <a:t> </a:t>
            </a:r>
            <a:r>
              <a:rPr lang="ru-RU" b="1" dirty="0" err="1" smtClean="0"/>
              <a:t>Франції</a:t>
            </a:r>
            <a:r>
              <a:rPr lang="ru-RU" dirty="0" smtClean="0"/>
              <a:t> — </a:t>
            </a:r>
            <a:r>
              <a:rPr lang="ru-RU" dirty="0" err="1" smtClean="0"/>
              <a:t>ієрархічна</a:t>
            </a:r>
            <a:r>
              <a:rPr lang="ru-RU" dirty="0" smtClean="0"/>
              <a:t> система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територіями</a:t>
            </a:r>
            <a:r>
              <a:rPr lang="ru-RU" dirty="0" err="1" smtClean="0">
                <a:hlinkClick r:id="rId4" tooltip="Франція"/>
              </a:rPr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три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: </a:t>
            </a:r>
            <a:r>
              <a:rPr lang="ru-RU" dirty="0" err="1" smtClean="0"/>
              <a:t>політичну</a:t>
            </a:r>
            <a:r>
              <a:rPr lang="ru-RU" dirty="0" smtClean="0"/>
              <a:t> (</a:t>
            </a:r>
            <a:r>
              <a:rPr lang="ru-RU" dirty="0" err="1" smtClean="0"/>
              <a:t>територіальні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), </a:t>
            </a:r>
            <a:r>
              <a:rPr lang="ru-RU" dirty="0" err="1" smtClean="0"/>
              <a:t>електоральну</a:t>
            </a:r>
            <a:r>
              <a:rPr lang="ru-RU" dirty="0" smtClean="0"/>
              <a:t> (</a:t>
            </a:r>
            <a:r>
              <a:rPr lang="ru-RU" dirty="0" err="1" smtClean="0"/>
              <a:t>виборчі</a:t>
            </a:r>
            <a:r>
              <a:rPr lang="ru-RU" dirty="0" smtClean="0"/>
              <a:t> округи) та </a:t>
            </a:r>
            <a:r>
              <a:rPr lang="ru-RU" dirty="0" err="1" smtClean="0"/>
              <a:t>адміністративну</a:t>
            </a:r>
            <a:r>
              <a:rPr lang="ru-RU" dirty="0" smtClean="0"/>
              <a:t> (</a:t>
            </a:r>
            <a:r>
              <a:rPr lang="ru-RU" dirty="0" err="1" smtClean="0"/>
              <a:t>децентралізовані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464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Тема Office</vt:lpstr>
      <vt:lpstr>Документ</vt:lpstr>
      <vt:lpstr>ФРАНЦІЯ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Пользователь Windows</dc:creator>
  <cp:lastModifiedBy>Женя</cp:lastModifiedBy>
  <cp:revision>49</cp:revision>
  <dcterms:created xsi:type="dcterms:W3CDTF">2016-04-19T18:32:35Z</dcterms:created>
  <dcterms:modified xsi:type="dcterms:W3CDTF">2020-10-21T07:03:01Z</dcterms:modified>
</cp:coreProperties>
</file>