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7" r:id="rId4"/>
    <p:sldId id="257" r:id="rId5"/>
    <p:sldId id="268" r:id="rId6"/>
    <p:sldId id="258" r:id="rId7"/>
    <p:sldId id="259" r:id="rId8"/>
    <p:sldId id="264" r:id="rId9"/>
    <p:sldId id="262" r:id="rId10"/>
    <p:sldId id="261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1%D1%80%D0%B0%D0%B7%D0%B8%D0%BB%D1%96%D1%8F" TargetMode="External"/><Relationship Id="rId13" Type="http://schemas.openxmlformats.org/officeDocument/2006/relationships/hyperlink" Target="https://uk.wikipedia.org/wiki/%D0%86%D1%81%D0%BF%D0%B0%D0%BD%D1%96%D1%8F" TargetMode="External"/><Relationship Id="rId18" Type="http://schemas.openxmlformats.org/officeDocument/2006/relationships/hyperlink" Target="https://uk.wikipedia.org/wiki/%D0%86%D0%BD%D0%B4%D0%BE%D0%BD%D0%B5%D0%B7%D1%96%D1%8F" TargetMode="External"/><Relationship Id="rId26" Type="http://schemas.openxmlformats.org/officeDocument/2006/relationships/hyperlink" Target="https://uk.wikipedia.org/wiki/%D0%A4%D0%B0%D0%B9%D0%BB:Flag_of_India.svg" TargetMode="External"/><Relationship Id="rId39" Type="http://schemas.openxmlformats.org/officeDocument/2006/relationships/hyperlink" Target="https://uk.wikipedia.org/wiki/%D0%A4%D0%B0%D0%B9%D0%BB:Flag_of_Slovenia.svg" TargetMode="External"/><Relationship Id="rId3" Type="http://schemas.openxmlformats.org/officeDocument/2006/relationships/hyperlink" Target="https://uk.wikipedia.org/wiki/%D0%A1%D0%A8%D0%90" TargetMode="External"/><Relationship Id="rId21" Type="http://schemas.openxmlformats.org/officeDocument/2006/relationships/hyperlink" Target="https://uk.wikipedia.org/wiki/%D0%A4%D0%B0%D0%B9%D0%BB:Flag_of_the_People's_Republic_of_China.svg" TargetMode="External"/><Relationship Id="rId34" Type="http://schemas.openxmlformats.org/officeDocument/2006/relationships/hyperlink" Target="https://uk.wikipedia.org/wiki/%D0%A4%D0%B0%D0%B9%D0%BB:Flag_of_the_United_Kingdom.svg" TargetMode="External"/><Relationship Id="rId7" Type="http://schemas.openxmlformats.org/officeDocument/2006/relationships/hyperlink" Target="https://uk.wikipedia.org/wiki/%D0%86%D0%BD%D0%B4%D1%96%D1%8F" TargetMode="External"/><Relationship Id="rId12" Type="http://schemas.openxmlformats.org/officeDocument/2006/relationships/hyperlink" Target="https://uk.wikipedia.org/wiki/%D0%A0%D0%BE%D1%81%D1%96%D1%8F" TargetMode="External"/><Relationship Id="rId17" Type="http://schemas.openxmlformats.org/officeDocument/2006/relationships/hyperlink" Target="https://uk.wikipedia.org/wiki/%D0%A2%D1%83%D1%80%D0%B5%D1%87%D1%87%D0%B8%D0%BD%D0%B0" TargetMode="External"/><Relationship Id="rId25" Type="http://schemas.openxmlformats.org/officeDocument/2006/relationships/hyperlink" Target="https://uk.wikipedia.org/wiki/%D0%A4%D0%B0%D0%B9%D0%BB:Flag_of_South_Korea.svg" TargetMode="External"/><Relationship Id="rId33" Type="http://schemas.openxmlformats.org/officeDocument/2006/relationships/hyperlink" Target="https://uk.wikipedia.org/wiki/%D0%A4%D0%B0%D0%B9%D0%BB:Flag_of_France.svg" TargetMode="External"/><Relationship Id="rId38" Type="http://schemas.openxmlformats.org/officeDocument/2006/relationships/hyperlink" Target="https://uk.wikipedia.org/wiki/%D0%A4%D0%B0%D0%B9%D0%BB:Flag_of_Iran.svg" TargetMode="External"/><Relationship Id="rId2" Type="http://schemas.openxmlformats.org/officeDocument/2006/relationships/hyperlink" Target="https://uk.wikipedia.org/wiki/%D0%9A%D0%9D%D0%A0" TargetMode="External"/><Relationship Id="rId16" Type="http://schemas.openxmlformats.org/officeDocument/2006/relationships/hyperlink" Target="https://uk.wikipedia.org/wiki/%D0%A7%D0%B5%D1%85%D1%96%D1%8F" TargetMode="External"/><Relationship Id="rId20" Type="http://schemas.openxmlformats.org/officeDocument/2006/relationships/hyperlink" Target="https://uk.wikipedia.org/wiki/%D0%A1%D0%BB%D0%BE%D0%B2%D0%B5%D0%BD%D1%96%D1%8F" TargetMode="External"/><Relationship Id="rId29" Type="http://schemas.openxmlformats.org/officeDocument/2006/relationships/hyperlink" Target="https://uk.wikipedia.org/wiki/%D0%A4%D0%B0%D0%B9%D0%BB:Flag_of_Thailand.sv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uk.wikipedia.org/wiki/%D0%9F%D1%96%D0%B2%D0%B4%D0%B5%D0%BD%D0%BD%D0%B0_%D0%9A%D0%BE%D1%80%D0%B5%D1%8F" TargetMode="External"/><Relationship Id="rId11" Type="http://schemas.openxmlformats.org/officeDocument/2006/relationships/hyperlink" Target="https://uk.wikipedia.org/wiki/%D0%9A%D0%B0%D0%BD%D0%B0%D0%B4%D0%B0" TargetMode="External"/><Relationship Id="rId24" Type="http://schemas.openxmlformats.org/officeDocument/2006/relationships/hyperlink" Target="https://uk.wikipedia.org/wiki/%D0%A4%D0%B0%D0%B9%D0%BB:Flag_of_Germany.svg" TargetMode="External"/><Relationship Id="rId32" Type="http://schemas.openxmlformats.org/officeDocument/2006/relationships/hyperlink" Target="https://uk.wikipedia.org/wiki/%D0%A4%D0%B0%D0%B9%D0%BB:Flag_of_Spain.svg" TargetMode="External"/><Relationship Id="rId37" Type="http://schemas.openxmlformats.org/officeDocument/2006/relationships/hyperlink" Target="https://uk.wikipedia.org/wiki/%D0%A4%D0%B0%D0%B9%D0%BB:Flag_of_Indonesia.svg" TargetMode="External"/><Relationship Id="rId5" Type="http://schemas.openxmlformats.org/officeDocument/2006/relationships/hyperlink" Target="https://uk.wikipedia.org/wiki/%D0%9D%D1%96%D0%BC%D0%B5%D1%87%D1%87%D0%B8%D0%BD%D0%B0" TargetMode="External"/><Relationship Id="rId15" Type="http://schemas.openxmlformats.org/officeDocument/2006/relationships/hyperlink" Target="https://uk.wikipedia.org/wiki/%D0%92%D0%B5%D0%BB%D0%B8%D0%BA%D0%B0_%D0%91%D1%80%D0%B8%D1%82%D0%B0%D0%BD%D1%96%D1%8F" TargetMode="External"/><Relationship Id="rId23" Type="http://schemas.openxmlformats.org/officeDocument/2006/relationships/hyperlink" Target="https://uk.wikipedia.org/wiki/%D0%A4%D0%B0%D0%B9%D0%BB:Flag_of_Japan.svg" TargetMode="External"/><Relationship Id="rId28" Type="http://schemas.openxmlformats.org/officeDocument/2006/relationships/hyperlink" Target="https://uk.wikipedia.org/wiki/%D0%A4%D0%B0%D0%B9%D0%BB:Flag_of_Mexico.svg" TargetMode="External"/><Relationship Id="rId36" Type="http://schemas.openxmlformats.org/officeDocument/2006/relationships/hyperlink" Target="https://uk.wikipedia.org/wiki/%D0%A4%D0%B0%D0%B9%D0%BB:Flag_of_Turkey.svg" TargetMode="External"/><Relationship Id="rId10" Type="http://schemas.openxmlformats.org/officeDocument/2006/relationships/hyperlink" Target="https://uk.wikipedia.org/wiki/%D0%A2%D0%B0%D1%97%D0%BB%D0%B0%D0%BD%D0%B4" TargetMode="External"/><Relationship Id="rId19" Type="http://schemas.openxmlformats.org/officeDocument/2006/relationships/hyperlink" Target="https://uk.wikipedia.org/wiki/%D0%86%D1%80%D0%B0%D0%BD" TargetMode="External"/><Relationship Id="rId31" Type="http://schemas.openxmlformats.org/officeDocument/2006/relationships/hyperlink" Target="https://uk.wikipedia.org/wiki/%D0%A4%D0%B0%D0%B9%D0%BB:Flag_of_Russia.svg" TargetMode="External"/><Relationship Id="rId4" Type="http://schemas.openxmlformats.org/officeDocument/2006/relationships/hyperlink" Target="https://uk.wikipedia.org/wiki/%D0%AF%D0%BF%D0%BE%D0%BD%D1%96%D1%8F" TargetMode="External"/><Relationship Id="rId9" Type="http://schemas.openxmlformats.org/officeDocument/2006/relationships/hyperlink" Target="https://uk.wikipedia.org/wiki/%D0%9C%D0%B5%D0%BA%D1%81%D0%B8%D0%BA%D0%B0" TargetMode="External"/><Relationship Id="rId14" Type="http://schemas.openxmlformats.org/officeDocument/2006/relationships/hyperlink" Target="https://uk.wikipedia.org/wiki/%D0%A4%D1%80%D0%B0%D0%BD%D1%86%D1%96%D1%8F" TargetMode="External"/><Relationship Id="rId22" Type="http://schemas.openxmlformats.org/officeDocument/2006/relationships/hyperlink" Target="https://uk.wikipedia.org/wiki/%D0%A4%D0%B0%D0%B9%D0%BB:Flag_of_the_United_States.svg" TargetMode="External"/><Relationship Id="rId27" Type="http://schemas.openxmlformats.org/officeDocument/2006/relationships/hyperlink" Target="https://uk.wikipedia.org/wiki/%D0%A4%D0%B0%D0%B9%D0%BB:Flag_of_Brazil.svg" TargetMode="External"/><Relationship Id="rId30" Type="http://schemas.openxmlformats.org/officeDocument/2006/relationships/hyperlink" Target="https://uk.wikipedia.org/wiki/%D0%A4%D0%B0%D0%B9%D0%BB:Flag_of_Canada.svg" TargetMode="External"/><Relationship Id="rId35" Type="http://schemas.openxmlformats.org/officeDocument/2006/relationships/hyperlink" Target="https://uk.wikipedia.org/wiki/%D0%A4%D0%B0%D0%B9%D0%BB:Flag_of_the_Czech_Republic.sv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ВТОРИННИЙ СЕКТОР ЕКОНОМІКИ КРАЇН ЄВРОПИ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Головними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виробниками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побутової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електроніки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поряд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із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Японією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стали Китай (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понад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80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млн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шт.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телевізорів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щорічно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— перше 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місце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світі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45 % світового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виробництва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Південна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Корея, Тайвань,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Туреччина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Малайзія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Найбільшими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виробниками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персональних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комп’ютерів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американські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фірми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Г’юлет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Пакард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», «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Делл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»,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тайванські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«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Ацер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 та «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Асус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 ,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китайська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Леново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».</a:t>
            </a:r>
            <a:endParaRPr kumimoji="0" lang="ru-RU" sz="2800" b="0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Роботами </a:t>
            </a:r>
            <a:r>
              <a:rPr kumimoji="0" 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називають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автоматичні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пристрої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які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призначені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для </a:t>
            </a:r>
            <a:r>
              <a:rPr kumimoji="0" 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виконання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виробничих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та </a:t>
            </a:r>
            <a:r>
              <a:rPr kumimoji="0" 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інших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операцій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що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зазвичай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виконувалися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безпосередньо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людиною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У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більшості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випадків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сучасні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роботи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промислового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призначення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—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це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своєрідні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«руки»,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Найбільшими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виробниками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робототехніки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на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сьогодні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є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Південна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 Корея,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Японія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32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Німеччина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32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Італія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32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Швеція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Фото робототехника итал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-67292"/>
            <a:ext cx="6357982" cy="6872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Фото виробнитсво холодильники Італі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24753"/>
            <a:ext cx="6572295" cy="6476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-32" y="285732"/>
          <a:ext cx="9144033" cy="8925052"/>
        </p:xfrm>
        <a:graphic>
          <a:graphicData uri="http://schemas.openxmlformats.org/drawingml/2006/table">
            <a:tbl>
              <a:tblPr/>
              <a:tblGrid>
                <a:gridCol w="4786346"/>
                <a:gridCol w="578772"/>
                <a:gridCol w="160123"/>
                <a:gridCol w="160123"/>
                <a:gridCol w="3458669"/>
              </a:tblGrid>
              <a:tr h="824612">
                <a:tc>
                  <a:txBody>
                    <a:bodyPr/>
                    <a:lstStyle/>
                    <a:p>
                      <a:pPr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u="none" strike="noStrike" dirty="0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2" tooltip="КНР"/>
                        </a:rPr>
                        <a:t>КНР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5" marR="6615" marT="6615" marB="66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r"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19,271,808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5" marR="52917" marT="6615" marB="66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550">
                <a:tc>
                  <a:txBody>
                    <a:bodyPr/>
                    <a:lstStyle/>
                    <a:p>
                      <a:pPr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u="none" strike="noStrike" dirty="0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3" tooltip="США"/>
                        </a:rPr>
                        <a:t>США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5" marR="6615" marT="6615" marB="66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10,328,884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5" marR="52917" marT="6615" marB="66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6615" marR="6615" marT="6615" marB="66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8062">
                <a:tc>
                  <a:txBody>
                    <a:bodyPr/>
                    <a:lstStyle/>
                    <a:p>
                      <a:pPr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u="none" strike="noStrike" dirty="0" err="1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4" tooltip="Японія"/>
                        </a:rPr>
                        <a:t>Японія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5" marR="6615" marT="6615" marB="66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9,942,711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5" marR="52917" marT="6615" marB="66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6615" marR="6615" marT="6615" marB="66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550">
                <a:tc>
                  <a:txBody>
                    <a:bodyPr/>
                    <a:lstStyle/>
                    <a:p>
                      <a:pPr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u="none" strike="noStrike" dirty="0" err="1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  <a:hlinkClick r:id="rId5" tooltip="Німеччина"/>
                        </a:rPr>
                        <a:t>Німеччина</a:t>
                      </a:r>
                      <a:r>
                        <a:rPr lang="en-US" sz="2800" u="none" strike="noStrike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     1</a:t>
                      </a:r>
                      <a:r>
                        <a:rPr lang="en-US" sz="2800" u="none" strike="noStrike" baseline="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(4)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5" marR="6615" marT="6615" marB="66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5,649,269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5" marR="52917" marT="6615" marB="66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DFD"/>
                    </a:solidFill>
                  </a:tcPr>
                </a:tc>
              </a:tr>
              <a:tr h="276550">
                <a:tc>
                  <a:txBody>
                    <a:bodyPr/>
                    <a:lstStyle/>
                    <a:p>
                      <a:pPr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u="none" strike="noStrike" dirty="0" err="1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6" tooltip="Південна Корея"/>
                        </a:rPr>
                        <a:t>Південна</a:t>
                      </a:r>
                      <a:r>
                        <a:rPr lang="ru-RU" sz="2800" u="none" strike="noStrike" dirty="0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6" tooltip="Південна Корея"/>
                        </a:rPr>
                        <a:t> Корея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5" marR="6615" marT="6615" marB="66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4,557,738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5" marR="52917" marT="6615" marB="66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DFD"/>
                    </a:solidFill>
                  </a:tcPr>
                </a:tc>
              </a:tr>
              <a:tr h="276550">
                <a:tc>
                  <a:txBody>
                    <a:bodyPr/>
                    <a:lstStyle/>
                    <a:p>
                      <a:pPr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u="none" strike="noStrike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7" tooltip="Індія"/>
                        </a:rPr>
                        <a:t>Індія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5" marR="6615" marT="6615" marB="66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4,145,194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5" marR="52917" marT="6615" marB="66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DFD"/>
                    </a:solidFill>
                  </a:tcPr>
                </a:tc>
              </a:tr>
              <a:tr h="276550">
                <a:tc>
                  <a:txBody>
                    <a:bodyPr/>
                    <a:lstStyle/>
                    <a:p>
                      <a:pPr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u="none" strike="noStrike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8" tooltip="Бразилія"/>
                        </a:rPr>
                        <a:t>Бразилія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5" marR="6615" marT="6615" marB="66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3,342,617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5" marR="52917" marT="6615" marB="66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DFD"/>
                    </a:solidFill>
                  </a:tcPr>
                </a:tc>
              </a:tr>
              <a:tr h="276550">
                <a:tc>
                  <a:txBody>
                    <a:bodyPr/>
                    <a:lstStyle/>
                    <a:p>
                      <a:pPr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u="none" strike="noStrike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9" tooltip="Мексика"/>
                        </a:rPr>
                        <a:t>Мексика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5" marR="6615" marT="6615" marB="66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3,001,974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5" marR="52917" marT="6615" marB="66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DFD"/>
                    </a:solidFill>
                  </a:tcPr>
                </a:tc>
              </a:tr>
              <a:tr h="276550">
                <a:tc>
                  <a:txBody>
                    <a:bodyPr/>
                    <a:lstStyle/>
                    <a:p>
                      <a:pPr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u="none" strike="noStrike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10" tooltip="Таїланд"/>
                        </a:rPr>
                        <a:t>Таїланд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5" marR="6615" marT="6615" marB="66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2,483,043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5" marR="52917" marT="6615" marB="66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DFD"/>
                    </a:solidFill>
                  </a:tcPr>
                </a:tc>
              </a:tr>
              <a:tr h="334810">
                <a:tc>
                  <a:txBody>
                    <a:bodyPr/>
                    <a:lstStyle/>
                    <a:p>
                      <a:pPr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u="none" strike="noStrike" dirty="0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11" tooltip="Канада"/>
                        </a:rPr>
                        <a:t>Канада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5" marR="6615" marT="6615" marB="66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2,463,732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5" marR="52917" marT="6615" marB="66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DFD"/>
                    </a:solidFill>
                  </a:tcPr>
                </a:tc>
              </a:tr>
              <a:tr h="276550">
                <a:tc>
                  <a:txBody>
                    <a:bodyPr/>
                    <a:lstStyle/>
                    <a:p>
                      <a:pPr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u="sng" dirty="0" err="1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  <a:hlinkClick r:id="rId12"/>
                        </a:rPr>
                        <a:t>Росія</a:t>
                      </a:r>
                      <a:r>
                        <a:rPr lang="en-US" sz="2800" u="sng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               2(11)   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5" marR="6615" marT="6615" marB="66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2,231,737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5" marR="52917" marT="6615" marB="66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DFD"/>
                    </a:solidFill>
                  </a:tcPr>
                </a:tc>
              </a:tr>
              <a:tr h="276550">
                <a:tc>
                  <a:txBody>
                    <a:bodyPr/>
                    <a:lstStyle/>
                    <a:p>
                      <a:pPr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u="none" strike="noStrike" dirty="0" err="1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  <a:hlinkClick r:id="rId13" tooltip="Іспанія"/>
                        </a:rPr>
                        <a:t>Іспанія</a:t>
                      </a:r>
                      <a:r>
                        <a:rPr lang="en-US" sz="2800" u="none" strike="noStrike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            3(12  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5" marR="6615" marT="6615" marB="66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1,979,179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5" marR="52917" marT="6615" marB="66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DFD"/>
                    </a:solidFill>
                  </a:tcPr>
                </a:tc>
              </a:tr>
              <a:tr h="276550">
                <a:tc>
                  <a:txBody>
                    <a:bodyPr/>
                    <a:lstStyle/>
                    <a:p>
                      <a:pPr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u="none" strike="noStrike" dirty="0" err="1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  <a:hlinkClick r:id="rId14" tooltip="Франція"/>
                        </a:rPr>
                        <a:t>Франція</a:t>
                      </a:r>
                      <a:r>
                        <a:rPr lang="en-US" sz="2800" u="none" strike="noStrike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           4(13)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5" marR="6615" marT="6615" marB="66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1,967,765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5" marR="52917" marT="6615" marB="66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DFD"/>
                    </a:solidFill>
                  </a:tcPr>
                </a:tc>
              </a:tr>
              <a:tr h="276550">
                <a:tc>
                  <a:txBody>
                    <a:bodyPr/>
                    <a:lstStyle/>
                    <a:p>
                      <a:pPr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u="none" strike="noStrike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  <a:hlinkClick r:id="rId15" tooltip="Велика Британія"/>
                        </a:rPr>
                        <a:t>Велика </a:t>
                      </a:r>
                      <a:r>
                        <a:rPr lang="ru-RU" sz="2800" u="none" strike="noStrike" dirty="0" err="1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  <a:hlinkClick r:id="rId15" tooltip="Велика Британія"/>
                        </a:rPr>
                        <a:t>Британія</a:t>
                      </a:r>
                      <a:r>
                        <a:rPr lang="en-US" sz="2800" u="none" strike="noStrike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5(14)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5" marR="6615" marT="6615" marB="66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1,576,945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5" marR="52917" marT="6615" marB="66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DFD"/>
                    </a:solidFill>
                  </a:tcPr>
                </a:tc>
              </a:tr>
              <a:tr h="3069318">
                <a:tc>
                  <a:txBody>
                    <a:bodyPr/>
                    <a:lstStyle/>
                    <a:p>
                      <a:pPr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uk-UA" sz="2800" u="none" strike="noStrike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  <a:hlinkClick r:id="rId16" tooltip="Чехія"/>
                        </a:rPr>
                        <a:t>Ч</a:t>
                      </a:r>
                      <a:r>
                        <a:rPr lang="ru-RU" sz="2800" u="none" strike="noStrike" dirty="0" err="1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  <a:hlinkClick r:id="rId16" tooltip="Чехія"/>
                        </a:rPr>
                        <a:t>ехія</a:t>
                      </a:r>
                      <a:r>
                        <a:rPr lang="en-US" sz="2800" u="none" strike="noStrike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                6(15)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5" marR="6615" marT="6615" marB="66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1,178,938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5" marR="52917" marT="6615" marB="66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DFD"/>
                    </a:solidFill>
                  </a:tcPr>
                </a:tc>
              </a:tr>
              <a:tr h="276550">
                <a:tc>
                  <a:txBody>
                    <a:bodyPr/>
                    <a:lstStyle/>
                    <a:p>
                      <a:pPr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u="none" strike="noStrike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17" tooltip="Туреччина"/>
                        </a:rPr>
                        <a:t>Туреччина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5" marR="6615" marT="6615" marB="66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1,072,339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5" marR="52917" marT="6615" marB="66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DFD"/>
                    </a:solidFill>
                  </a:tcPr>
                </a:tc>
              </a:tr>
              <a:tr h="276550">
                <a:tc>
                  <a:txBody>
                    <a:bodyPr/>
                    <a:lstStyle/>
                    <a:p>
                      <a:pPr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u="none" strike="noStrike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18" tooltip="Індонезія"/>
                        </a:rPr>
                        <a:t>Індонезія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5" marR="6615" marT="6615" marB="66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1,065,557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5" marR="52917" marT="6615" marB="66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DFD"/>
                    </a:solidFill>
                  </a:tcPr>
                </a:tc>
              </a:tr>
              <a:tr h="276550">
                <a:tc>
                  <a:txBody>
                    <a:bodyPr/>
                    <a:lstStyle/>
                    <a:p>
                      <a:pPr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u="none" strike="noStrike" dirty="0" err="1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19" tooltip="Іран"/>
                        </a:rPr>
                        <a:t>Іран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5" marR="6615" marT="6615" marB="66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989,110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5" marR="52917" marT="6615" marB="66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DFD"/>
                    </a:solidFill>
                  </a:tcPr>
                </a:tc>
              </a:tr>
              <a:tr h="276550">
                <a:tc>
                  <a:txBody>
                    <a:bodyPr/>
                    <a:lstStyle/>
                    <a:p>
                      <a:pPr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u="none" strike="noStrike" dirty="0" err="1">
                          <a:solidFill>
                            <a:srgbClr val="0B0080"/>
                          </a:solidFill>
                          <a:latin typeface="Arial"/>
                          <a:ea typeface="Times New Roman"/>
                          <a:cs typeface="Times New Roman"/>
                          <a:hlinkClick r:id="rId20" tooltip="Словенія"/>
                        </a:rPr>
                        <a:t>Словенія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5" marR="6615" marT="6615" marB="66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222222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900,000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15" marR="52917" marT="6615" marB="66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DFD"/>
                    </a:solidFill>
                  </a:tcPr>
                </a:tc>
              </a:tr>
            </a:tbl>
          </a:graphicData>
        </a:graphic>
      </p:graphicFrame>
      <p:sp>
        <p:nvSpPr>
          <p:cNvPr id="1043" name="AutoShape 19" descr="КНР">
            <a:hlinkClick r:id="rId21" tooltip="&quot;КНР&quot;"/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190500" cy="123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2" name="AutoShape 18" descr="США">
            <a:hlinkClick r:id="rId22" tooltip="&quot;США&quot;"/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190500" cy="1047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1" name="AutoShape 17" descr="Японія">
            <a:hlinkClick r:id="rId23" tooltip="&quot;Японія&quot;"/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190500" cy="123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0" name="AutoShape 16" descr="Німеччина">
            <a:hlinkClick r:id="rId24" tooltip="&quot;Німеччина&quot;"/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190500" cy="114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9" name="AutoShape 15" descr="Південна Корея">
            <a:hlinkClick r:id="rId25" tooltip="&quot;Південна Корея&quot;"/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190500" cy="123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8" name="AutoShape 14" descr="Індія">
            <a:hlinkClick r:id="rId26" tooltip="&quot;Індія&quot;"/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190500" cy="123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7" name="AutoShape 13" descr="Бразилія">
            <a:hlinkClick r:id="rId27" tooltip="&quot;Бразилія&quot;"/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180975" cy="123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Мексика">
            <a:hlinkClick r:id="rId28" tooltip="&quot;Мексика&quot;"/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190500" cy="1047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5" name="AutoShape 11" descr="Таїланд">
            <a:hlinkClick r:id="rId29" tooltip="&quot;Таїланд&quot;"/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190500" cy="123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Канада">
            <a:hlinkClick r:id="rId30" tooltip="&quot;Канада&quot;"/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190500" cy="95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3" name="AutoShape 9" descr="Росія">
            <a:hlinkClick r:id="rId31" tooltip="&quot;Росія&quot;"/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190500" cy="123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Іспанія">
            <a:hlinkClick r:id="rId32" tooltip="&quot;Іспанія&quot;"/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190500" cy="123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1" name="AutoShape 7" descr="Франція">
            <a:hlinkClick r:id="rId33" tooltip="&quot;Франція&quot;"/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190500" cy="123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Велика Британія">
            <a:hlinkClick r:id="rId34" tooltip="&quot;Велика Британія&quot;"/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190500" cy="95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9" name="AutoShape 5" descr="Чехія">
            <a:hlinkClick r:id="rId35" tooltip="&quot;Чехія&quot;"/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190500" cy="123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Туреччина">
            <a:hlinkClick r:id="rId36" tooltip="&quot;Туреччина&quot;"/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190500" cy="123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AutoShape 3" descr="Індонезія">
            <a:hlinkClick r:id="rId37" tooltip="&quot;Індонезія&quot;"/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190500" cy="123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Іран">
            <a:hlinkClick r:id="rId38" tooltip="&quot;Іран&quot;"/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190500" cy="1047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5" name="AutoShape 1" descr="Словенія">
            <a:hlinkClick r:id="rId39" tooltip="&quot;Словенія&quot;"/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190500" cy="95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225404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Виплавка сталі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8786842" cy="6215082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1 Китай</a:t>
            </a:r>
          </a:p>
          <a:p>
            <a:r>
              <a:rPr lang="uk-UA" dirty="0" smtClean="0"/>
              <a:t>2 Японія</a:t>
            </a:r>
          </a:p>
          <a:p>
            <a:r>
              <a:rPr lang="uk-UA" dirty="0" smtClean="0"/>
              <a:t>3 Індія</a:t>
            </a:r>
          </a:p>
          <a:p>
            <a:r>
              <a:rPr lang="uk-UA" dirty="0" smtClean="0"/>
              <a:t>4 США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5 Росія</a:t>
            </a:r>
          </a:p>
          <a:p>
            <a:r>
              <a:rPr lang="uk-UA" dirty="0" smtClean="0"/>
              <a:t>6 Південна Корея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7 Німеччина</a:t>
            </a:r>
          </a:p>
          <a:p>
            <a:r>
              <a:rPr lang="uk-UA" dirty="0" smtClean="0"/>
              <a:t>8 Туреччина</a:t>
            </a:r>
          </a:p>
          <a:p>
            <a:r>
              <a:rPr lang="uk-UA" dirty="0" smtClean="0"/>
              <a:t>9 Бразилія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10 Італія</a:t>
            </a:r>
          </a:p>
          <a:p>
            <a:r>
              <a:rPr lang="uk-UA" dirty="0" smtClean="0"/>
              <a:t>11 Тайвань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12 Україна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13018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Машинобудування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світу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Машинобудування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посідає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перше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місце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серед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усіх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основних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напрямків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промислового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виробництва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світу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як за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вартістю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продукції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(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понад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35 %), так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і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за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кількістю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зайнятих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(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майже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100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млн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осіб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r>
              <a:rPr lang="ru-RU" sz="2800" u="sng" dirty="0" smtClean="0"/>
              <a:t>У </a:t>
            </a:r>
            <a:r>
              <a:rPr lang="ru-RU" sz="2800" u="sng" dirty="0" err="1" smtClean="0"/>
              <a:t>розвинених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країнах</a:t>
            </a:r>
            <a:r>
              <a:rPr lang="ru-RU" sz="2800" u="sng" dirty="0" smtClean="0"/>
              <a:t> на </a:t>
            </a:r>
            <a:r>
              <a:rPr lang="ru-RU" sz="2800" u="sng" dirty="0" err="1" smtClean="0"/>
              <a:t>продукцію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машинобудування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припадає</a:t>
            </a:r>
            <a:r>
              <a:rPr lang="ru-RU" sz="2800" u="sng" dirty="0" smtClean="0"/>
              <a:t> 32—38 % </a:t>
            </a:r>
            <a:r>
              <a:rPr lang="ru-RU" sz="2800" u="sng" dirty="0" err="1" smtClean="0"/>
              <a:t>вартості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промислового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виробництва</a:t>
            </a:r>
            <a:r>
              <a:rPr lang="ru-RU" sz="2800" u="sng" dirty="0" smtClean="0"/>
              <a:t>, у </a:t>
            </a:r>
            <a:r>
              <a:rPr lang="ru-RU" sz="2800" u="sng" dirty="0" err="1" smtClean="0"/>
              <a:t>середньорозвине-них</a:t>
            </a:r>
            <a:r>
              <a:rPr lang="ru-RU" sz="2800" u="sng" dirty="0" smtClean="0"/>
              <a:t> — 20—25 %. У </a:t>
            </a:r>
            <a:r>
              <a:rPr lang="ru-RU" sz="2800" u="sng" dirty="0" err="1" smtClean="0"/>
              <a:t>країнах</a:t>
            </a:r>
            <a:r>
              <a:rPr lang="ru-RU" sz="2800" u="sng" dirty="0" smtClean="0"/>
              <a:t>, </a:t>
            </a:r>
            <a:r>
              <a:rPr lang="ru-RU" sz="2800" u="sng" dirty="0" err="1" smtClean="0"/>
              <a:t>що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розвиваються</a:t>
            </a:r>
            <a:r>
              <a:rPr lang="ru-RU" sz="2800" u="sng" dirty="0" smtClean="0"/>
              <a:t>, </a:t>
            </a:r>
            <a:r>
              <a:rPr lang="ru-RU" sz="2800" u="sng" dirty="0" err="1" smtClean="0"/>
              <a:t>значення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машинобудування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набагато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менше</a:t>
            </a:r>
            <a:r>
              <a:rPr lang="ru-RU" sz="2800" u="sng" dirty="0" smtClean="0"/>
              <a:t>. У </a:t>
            </a:r>
            <a:r>
              <a:rPr lang="ru-RU" sz="2800" u="sng" dirty="0" err="1" smtClean="0"/>
              <a:t>деяких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із</a:t>
            </a:r>
            <a:r>
              <a:rPr lang="ru-RU" sz="2800" u="sng" dirty="0" smtClean="0"/>
              <a:t> них </a:t>
            </a:r>
            <a:r>
              <a:rPr lang="ru-RU" sz="2800" u="sng" dirty="0" err="1" smtClean="0"/>
              <a:t>машинобудування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або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зовсім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відсутнє</a:t>
            </a:r>
            <a:r>
              <a:rPr lang="ru-RU" sz="2800" u="sng" dirty="0" smtClean="0"/>
              <a:t>, </a:t>
            </a:r>
            <a:r>
              <a:rPr lang="ru-RU" sz="2800" u="sng" dirty="0" err="1" smtClean="0"/>
              <a:t>або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представлене</a:t>
            </a:r>
            <a:r>
              <a:rPr lang="ru-RU" sz="2800" u="sng" dirty="0" smtClean="0"/>
              <a:t> невеликими </a:t>
            </a:r>
            <a:r>
              <a:rPr lang="ru-RU" sz="2800" u="sng" dirty="0" err="1" smtClean="0"/>
              <a:t>підприємствами</a:t>
            </a:r>
            <a:r>
              <a:rPr lang="ru-RU" sz="2800" u="sng" dirty="0" smtClean="0"/>
              <a:t>. </a:t>
            </a:r>
            <a:r>
              <a:rPr lang="ru-RU" sz="2800" u="sng" dirty="0" err="1" smtClean="0"/>
              <a:t>Тобто</a:t>
            </a:r>
            <a:r>
              <a:rPr lang="ru-RU" sz="2800" u="sng" dirty="0" smtClean="0"/>
              <a:t> </a:t>
            </a:r>
            <a:r>
              <a:rPr lang="ru-RU" sz="2800" u="sng" dirty="0" err="1" smtClean="0"/>
              <a:t>існує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досить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тісний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взаємозв’язок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між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рівнем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економічного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розвитку</a:t>
            </a:r>
            <a:r>
              <a:rPr lang="ru-RU" sz="2800" u="sng" dirty="0" smtClean="0"/>
              <a:t> </a:t>
            </a:r>
            <a:r>
              <a:rPr lang="ru-RU" sz="2800" u="sng" dirty="0" err="1" smtClean="0"/>
              <a:t>країни</a:t>
            </a:r>
            <a:r>
              <a:rPr lang="ru-RU" sz="2800" u="sng" dirty="0" smtClean="0"/>
              <a:t> та </a:t>
            </a:r>
            <a:r>
              <a:rPr lang="ru-RU" sz="2800" u="sng" dirty="0" err="1" smtClean="0"/>
              <a:t>питомою</a:t>
            </a:r>
            <a:r>
              <a:rPr lang="ru-RU" sz="2800" u="sng" dirty="0" smtClean="0"/>
              <a:t> вагою </a:t>
            </a:r>
            <a:r>
              <a:rPr lang="ru-RU" sz="2800" u="sng" dirty="0" err="1" smtClean="0"/>
              <a:t>і</a:t>
            </a:r>
            <a:r>
              <a:rPr lang="ru-RU" sz="2800" u="sng" dirty="0" smtClean="0"/>
              <a:t> структурою </a:t>
            </a:r>
            <a:r>
              <a:rPr lang="ru-RU" sz="2800" u="sng" dirty="0" err="1" smtClean="0"/>
              <a:t>її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машинобудування</a:t>
            </a:r>
            <a:r>
              <a:rPr lang="ru-RU" sz="2800" u="sng" dirty="0" smtClean="0"/>
              <a:t>.</a:t>
            </a:r>
            <a:endParaRPr lang="en-US" sz="2800" u="sng" dirty="0" smtClean="0"/>
          </a:p>
          <a:p>
            <a:endParaRPr lang="en-US" sz="2800" u="sng" dirty="0" smtClean="0"/>
          </a:p>
          <a:p>
            <a:endParaRPr lang="en-US" sz="2800" u="sng" dirty="0" smtClean="0"/>
          </a:p>
          <a:p>
            <a:endParaRPr lang="en-US" sz="2800" u="sng" dirty="0" smtClean="0"/>
          </a:p>
          <a:p>
            <a:endParaRPr lang="en-US" sz="2800" u="sng" dirty="0" smtClean="0"/>
          </a:p>
          <a:p>
            <a:endParaRPr lang="en-US" sz="2800" u="sng" dirty="0" smtClean="0"/>
          </a:p>
          <a:p>
            <a:endParaRPr lang="ru-RU" sz="2800" dirty="0" smtClean="0"/>
          </a:p>
          <a:p>
            <a:r>
              <a:rPr lang="ru-RU" sz="2800" u="sng" dirty="0" smtClean="0"/>
              <a:t>У </a:t>
            </a:r>
            <a:r>
              <a:rPr lang="ru-RU" sz="2800" u="sng" dirty="0" err="1" smtClean="0"/>
              <a:t>розвинених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країнах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у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складі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загального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машинобудування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переважає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виробництво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устаткування</a:t>
            </a:r>
            <a:r>
              <a:rPr lang="ru-RU" sz="2800" u="sng" dirty="0" smtClean="0"/>
              <a:t>, </a:t>
            </a:r>
            <a:r>
              <a:rPr lang="ru-RU" sz="2800" u="sng" dirty="0" err="1" smtClean="0"/>
              <a:t>верстатобудування</a:t>
            </a:r>
            <a:r>
              <a:rPr lang="ru-RU" sz="2800" u="sng" dirty="0" smtClean="0"/>
              <a:t>. </a:t>
            </a:r>
            <a:r>
              <a:rPr lang="ru-RU" sz="2800" u="sng" dirty="0" err="1" smtClean="0"/>
              <a:t>Випуск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сільськогосподарських</a:t>
            </a:r>
            <a:r>
              <a:rPr lang="ru-RU" sz="2800" u="sng" dirty="0" smtClean="0"/>
              <a:t> машин </a:t>
            </a:r>
            <a:r>
              <a:rPr lang="ru-RU" sz="2800" u="sng" dirty="0" err="1" smtClean="0"/>
              <a:t>і</a:t>
            </a:r>
            <a:r>
              <a:rPr lang="ru-RU" sz="2800" u="sng" dirty="0" smtClean="0"/>
              <a:t> нескладного </a:t>
            </a:r>
            <a:r>
              <a:rPr lang="ru-RU" sz="2800" u="sng" dirty="0" err="1" smtClean="0"/>
              <a:t>обладнання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переміщується</a:t>
            </a:r>
            <a:r>
              <a:rPr lang="ru-RU" sz="2800" u="sng" dirty="0" smtClean="0"/>
              <a:t> в </a:t>
            </a:r>
            <a:r>
              <a:rPr lang="ru-RU" sz="2800" u="sng" dirty="0" err="1" smtClean="0"/>
              <a:t>епоху</a:t>
            </a:r>
            <a:r>
              <a:rPr lang="ru-RU" sz="2800" u="sng" dirty="0" smtClean="0"/>
              <a:t> НТР у </a:t>
            </a:r>
            <a:r>
              <a:rPr lang="ru-RU" sz="2800" u="sng" dirty="0" err="1" smtClean="0"/>
              <a:t>країни</a:t>
            </a:r>
            <a:r>
              <a:rPr lang="ru-RU" sz="2800" u="sng" dirty="0" smtClean="0"/>
              <a:t>, </a:t>
            </a:r>
            <a:r>
              <a:rPr lang="ru-RU" sz="2800" u="sng" dirty="0" err="1" smtClean="0"/>
              <a:t>що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розвиваються</a:t>
            </a:r>
            <a:r>
              <a:rPr lang="ru-RU" sz="2800" u="sng" dirty="0" smtClean="0"/>
              <a:t>. У </a:t>
            </a:r>
            <a:r>
              <a:rPr lang="ru-RU" sz="2800" u="sng" dirty="0" err="1" smtClean="0"/>
              <a:t>структурі</a:t>
            </a:r>
            <a:r>
              <a:rPr lang="ru-RU" sz="2800" u="sng" dirty="0" smtClean="0"/>
              <a:t> транспортного </a:t>
            </a:r>
            <a:r>
              <a:rPr lang="ru-RU" sz="2800" u="sng" dirty="0" err="1" smtClean="0"/>
              <a:t>машинобудування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відбувається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інтенсивне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зростання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автомобілебудування</a:t>
            </a:r>
            <a:r>
              <a:rPr lang="ru-RU" sz="2800" u="sng" dirty="0" smtClean="0"/>
              <a:t>, </a:t>
            </a:r>
            <a:r>
              <a:rPr lang="ru-RU" sz="2800" u="sng" dirty="0" err="1" smtClean="0"/>
              <a:t>тоді</a:t>
            </a:r>
            <a:r>
              <a:rPr lang="ru-RU" sz="2800" u="sng" dirty="0" smtClean="0"/>
              <a:t> як </a:t>
            </a:r>
            <a:r>
              <a:rPr lang="ru-RU" sz="2800" u="sng" dirty="0" err="1" smtClean="0"/>
              <a:t>випуск</a:t>
            </a:r>
            <a:r>
              <a:rPr lang="ru-RU" sz="2800" u="sng" dirty="0" smtClean="0"/>
              <a:t> суден, </a:t>
            </a:r>
            <a:r>
              <a:rPr lang="ru-RU" sz="2800" u="sng" dirty="0" err="1" smtClean="0"/>
              <a:t>засобів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залізничного</a:t>
            </a:r>
            <a:r>
              <a:rPr lang="ru-RU" sz="2800" u="sng" dirty="0" smtClean="0"/>
              <a:t> транспорту </a:t>
            </a:r>
            <a:r>
              <a:rPr lang="ru-RU" sz="2800" u="sng" dirty="0" err="1" smtClean="0"/>
              <a:t>скорочується</a:t>
            </a:r>
            <a:r>
              <a:rPr lang="ru-RU" sz="2800" u="sng" dirty="0" smtClean="0"/>
              <a:t>.</a:t>
            </a:r>
            <a:endParaRPr lang="ru-RU" sz="28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42910" y="-1214470"/>
          <a:ext cx="7143800" cy="7431178"/>
        </p:xfrm>
        <a:graphic>
          <a:graphicData uri="http://schemas.openxmlformats.org/presentationml/2006/ole">
            <p:oleObj spid="_x0000_s1026" name="Документ" r:id="rId3" imgW="8706529" imgH="9054325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світі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виділяються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чотири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головні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машинобудівні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регіони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1)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Північна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Америка (30 %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виробленої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продукції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—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комп’ютери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 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літаки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ракетно-космічна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техніка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озброєння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2) </a:t>
            </a:r>
            <a:r>
              <a:rPr kumimoji="0" lang="ru-RU" sz="36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регіон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Західної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6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Центральної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36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Східної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Європи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36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близько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30 % </a:t>
            </a:r>
            <a:r>
              <a:rPr kumimoji="0" lang="ru-RU" sz="36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виробленої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продукції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— </a:t>
            </a:r>
            <a:r>
              <a:rPr kumimoji="0" lang="ru-RU" sz="36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автомобілі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6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побутова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техніка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6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устаткування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3)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регіон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охоплює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країни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Східної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Південно-Східної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Азії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близько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30 %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продукції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— судна,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автомобілі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побутова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електроніка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4)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Росія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країни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Закавказзя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Середньої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Азії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військова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сільськогосподарська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техніка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металомісткі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верстати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енергетичне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устаткування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0"/>
            <a:ext cx="8929718" cy="8032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ru-RU" sz="28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Найбільші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країни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— </a:t>
            </a:r>
            <a:r>
              <a:rPr kumimoji="0" lang="ru-RU" sz="28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виробники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літаків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легкових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автомобілів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морських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суден, </a:t>
            </a:r>
            <a:r>
              <a:rPr kumimoji="0" lang="ru-RU" sz="28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верстатів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комп'ютерів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 </a:t>
            </a:r>
            <a:r>
              <a:rPr kumimoji="0" lang="ru-RU" sz="2800" b="1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робототехніки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Зараз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продукцію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авіаракетно-космічної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промисловості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виробляють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більше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80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фірм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понад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20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країнах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світу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Найбільші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фірми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розміщені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США, вони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контролюють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майже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половину світового ринку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авіаційної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техніки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32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Третину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світової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авіаракетної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продукції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виробляє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європейське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об’єднання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kumimoji="0" lang="ru-RU" sz="32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Ейрбас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 (</a:t>
            </a:r>
            <a:r>
              <a:rPr kumimoji="0" lang="ru-RU" sz="32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Франція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Велика </a:t>
            </a:r>
            <a:r>
              <a:rPr kumimoji="0" lang="ru-RU" sz="32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Британія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Німеччина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Іспанія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секторі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виробництва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готових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літаків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цивільної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авіації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передусім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виділяються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Боїнг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 (США) та «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Ейрбас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 (мал. 1).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Авіалайнерів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магістральних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пасажирських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літаків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у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світі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рік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випускають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понад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тисячу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Серед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найбільших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виробників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авіадвигунів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—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американські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фірми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Дженерал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електрик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», «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Пратт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енд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Увітні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», «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Юнайтед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Текноло-джиз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», а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також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Роллс-Ройс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 (Велика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Британія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), «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Снекма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 (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Франція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Картинки по запросу Фото цехи Аэробу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 descr="C:\Documents and Settings\Admin\Мои документы\скачанные файлы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158" y="357166"/>
            <a:ext cx="8221099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скачанные файлы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255" y="362093"/>
            <a:ext cx="8822745" cy="59958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180</Words>
  <PresentationFormat>Экран (4:3)</PresentationFormat>
  <Paragraphs>90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Документ</vt:lpstr>
      <vt:lpstr>ВТОРИННИЙ СЕКТОР ЕКОНОМІКИ КРАЇН ЄВРОПИ</vt:lpstr>
      <vt:lpstr>Слайд 2</vt:lpstr>
      <vt:lpstr>Виплавка сталі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ВТОРИННИЙ СЕКТОР ЕКОНОМІКИ КРАЇН ЄВРОПИ</dc:title>
  <cp:lastModifiedBy>Admin</cp:lastModifiedBy>
  <cp:revision>16</cp:revision>
  <dcterms:modified xsi:type="dcterms:W3CDTF">2020-02-04T12:14:50Z</dcterms:modified>
</cp:coreProperties>
</file>