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58" r:id="rId6"/>
    <p:sldId id="263" r:id="rId7"/>
    <p:sldId id="259" r:id="rId8"/>
    <p:sldId id="264" r:id="rId9"/>
    <p:sldId id="265" r:id="rId10"/>
    <p:sldId id="268" r:id="rId11"/>
    <p:sldId id="266" r:id="rId12"/>
    <p:sldId id="269" r:id="rId13"/>
    <p:sldId id="267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55" d="100"/>
          <a:sy n="55" d="100"/>
        </p:scale>
        <p:origin x="-852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95%D0%BA%D1%81%D0%BF%D0%B5%D1%80%D1%82" TargetMode="External"/><Relationship Id="rId2" Type="http://schemas.openxmlformats.org/officeDocument/2006/relationships/hyperlink" Target="https://uk.wikipedia.org/wiki/%D0%90%D0%BD%D0%B3%D0%BB%D1%96%D0%B9%D1%81%D1%8C%D0%BA%D0%B0_%D0%BC%D0%BE%D0%B2%D0%B0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uk.wikipedia.org/wiki/%D0%9C%D0%B5%D0%BD%D0%B5%D0%B4%D0%B6%D0%BC%D0%B5%D0%BD%D1%82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estravel.ru/australia/" TargetMode="External"/><Relationship Id="rId2" Type="http://schemas.openxmlformats.org/officeDocument/2006/relationships/hyperlink" Target="http://www.yestravel.ru/russia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uk.wikipedia.org/wiki/%D0%9E%D0%BF%D1%82%D0%BE%D0%B2%D0%B0_%D1%82%D0%BE%D1%80%D0%B3%D1%96%D0%B2%D0%BB%D1%8F" TargetMode="External"/><Relationship Id="rId13" Type="http://schemas.openxmlformats.org/officeDocument/2006/relationships/hyperlink" Target="https://uk.wikipedia.org/w/index.php?title=%D0%86%D0%BD%D0%B4%D1%83%D1%81%D1%82%D1%80%D1%96%D1%8F_%D1%80%D0%BE%D0%B7%D0%B2%D0%B0%D0%B3&amp;action=edit&amp;redlink=1" TargetMode="External"/><Relationship Id="rId3" Type="http://schemas.openxmlformats.org/officeDocument/2006/relationships/hyperlink" Target="https://uk.wikipedia.org/wiki/%D0%93%D1%96%D0%BF%D0%BE%D1%82%D0%B5%D0%B7%D0%B0_%D1%82%D1%80%D1%8C%D0%BE%D1%85_%D1%81%D0%B5%D0%BA%D1%82%D0%BE%D1%80%D1%96%D0%B2_%D0%B5%D0%BA%D0%BE%D0%BD%D0%BE%D0%BC%D1%96%D0%BA%D0%B8" TargetMode="External"/><Relationship Id="rId7" Type="http://schemas.openxmlformats.org/officeDocument/2006/relationships/hyperlink" Target="https://uk.wikipedia.org/wiki/%D0%A2%D1%80%D0%B0%D0%BD%D1%81%D0%BF%D0%BE%D1%80%D1%82" TargetMode="External"/><Relationship Id="rId12" Type="http://schemas.openxmlformats.org/officeDocument/2006/relationships/hyperlink" Target="https://uk.wikipedia.org/wiki/%D0%9E%D1%81%D0%B2%D1%96%D1%82%D0%B0" TargetMode="External"/><Relationship Id="rId2" Type="http://schemas.openxmlformats.org/officeDocument/2006/relationships/hyperlink" Target="https://uk.wikipedia.org/wiki/%D0%A1%D0%B5%D0%BA%D1%82%D0%BE%D1%80_%D0%B5%D0%BA%D0%BE%D0%BD%D0%BE%D0%BC%D1%96%D0%BA%D0%B8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uk.wikipedia.org/wiki/%D0%91%D0%B0%D0%BD%D0%BA" TargetMode="External"/><Relationship Id="rId11" Type="http://schemas.openxmlformats.org/officeDocument/2006/relationships/hyperlink" Target="https://uk.wikipedia.org/wiki/%D0%9C%D0%B5%D0%B4%D0%B8%D1%86%D0%B8%D0%BD%D0%B0" TargetMode="External"/><Relationship Id="rId5" Type="http://schemas.openxmlformats.org/officeDocument/2006/relationships/hyperlink" Target="https://uk.wikipedia.org/wiki/%D0%A4%D1%96%D0%BD%D0%B0%D0%BD%D1%81%D0%B8" TargetMode="External"/><Relationship Id="rId10" Type="http://schemas.openxmlformats.org/officeDocument/2006/relationships/hyperlink" Target="https://uk.wikipedia.org/wiki/%D0%A1%D1%82%D1%80%D0%B0%D1%85%D1%83%D0%B2%D0%B0%D0%BD%D0%BD%D1%8F" TargetMode="External"/><Relationship Id="rId4" Type="http://schemas.openxmlformats.org/officeDocument/2006/relationships/hyperlink" Target="https://uk.wikipedia.org/wiki/%D0%9F%D0%BE%D1%81%D0%BB%D1%83%D0%B3%D0%B0" TargetMode="External"/><Relationship Id="rId9" Type="http://schemas.openxmlformats.org/officeDocument/2006/relationships/hyperlink" Target="https://uk.wikipedia.org/wiki/%D0%A0%D0%BE%D0%B7%D0%B4%D1%80%D1%96%D0%B1%D0%BD%D0%B0_%D1%82%D0%BE%D1%80%D0%B3%D1%96%D0%B2%D0%BB%D1%8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95%D0%BA%D0%BE%D0%BD%D0%BE%D0%BC%D1%96%D0%BA%D0%B0" TargetMode="External"/><Relationship Id="rId7" Type="http://schemas.openxmlformats.org/officeDocument/2006/relationships/hyperlink" Target="https://uk.wikipedia.org/w/index.php?title=%D0%9E%D0%B1%D1%81%D0%BB%D1%83%D0%B3%D0%BE%D0%B2%D1%83%D1%8E%D1%87%D0%B8%D0%B9_%D0%BF%D0%B5%D1%80%D1%81%D0%BE%D0%BD%D0%B0%D0%BB&amp;action=edit&amp;redlink=1" TargetMode="External"/><Relationship Id="rId2" Type="http://schemas.openxmlformats.org/officeDocument/2006/relationships/hyperlink" Target="https://uk.wikipedia.org/wiki/%D0%A0%D0%BE%D0%B7%D0%B2%D0%B8%D0%BD%D1%83%D1%82%D1%96_%D0%BA%D1%80%D0%B0%D1%97%D0%BD%D0%B8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uk.wikipedia.org/wiki/%D0%A1%D1%96%D0%BB%D1%8C%D1%81%D1%8C%D0%BA%D0%B5_%D0%B3%D0%BE%D1%81%D0%BF%D0%BE%D0%B4%D0%B0%D1%80%D1%81%D1%82%D0%B2%D0%BE" TargetMode="External"/><Relationship Id="rId5" Type="http://schemas.openxmlformats.org/officeDocument/2006/relationships/hyperlink" Target="https://uk.wikipedia.org/wiki/%D0%9F%D1%80%D0%BE%D0%BC%D0%B8%D1%81%D0%BB%D0%BE%D0%B2%D1%96%D1%81%D1%82%D1%8C" TargetMode="External"/><Relationship Id="rId4" Type="http://schemas.openxmlformats.org/officeDocument/2006/relationships/hyperlink" Target="https://uk.wikipedia.org/wiki/%D0%9F%D0%BE%D1%81%D0%BB%D1%83%D0%B3%D0%B0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90%D0%B2%D1%82%D0%BE%D0%BC%D0%B0%D1%82%D0%B8%D0%B7%D0%B0%D1%86%D1%96%D1%8F" TargetMode="External"/><Relationship Id="rId2" Type="http://schemas.openxmlformats.org/officeDocument/2006/relationships/hyperlink" Target="https://uk.wikipedia.org/wiki/%D0%9D%D0%A2%D0%9F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uk.wikipedia.org/wiki/%D0%9F%D1%80%D0%B8%D0%B1%D1%83%D1%82%D0%BE%D0%BA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uk.wikipedia.org/wiki/%D0%A4%D0%B0%D0%B9%D0%BB:Flag_of_the_People's_Republic_of_China.svg" TargetMode="External"/><Relationship Id="rId13" Type="http://schemas.openxmlformats.org/officeDocument/2006/relationships/image" Target="../media/image3.png"/><Relationship Id="rId18" Type="http://schemas.openxmlformats.org/officeDocument/2006/relationships/hyperlink" Target="https://uk.wikipedia.org/wiki/Deutsche_Bank" TargetMode="External"/><Relationship Id="rId3" Type="http://schemas.openxmlformats.org/officeDocument/2006/relationships/hyperlink" Target="https://uk.wikipedia.org/wiki/China_Construction_Bank" TargetMode="External"/><Relationship Id="rId21" Type="http://schemas.openxmlformats.org/officeDocument/2006/relationships/hyperlink" Target="https://uk.wikipedia.org/wiki/%D0%A4%D0%B0%D0%B9%D0%BB:Flag_of_the_United_Kingdom.svg" TargetMode="External"/><Relationship Id="rId7" Type="http://schemas.openxmlformats.org/officeDocument/2006/relationships/hyperlink" Target="https://uk.wikipedia.org/wiki/JPMorgan_Chase" TargetMode="External"/><Relationship Id="rId12" Type="http://schemas.openxmlformats.org/officeDocument/2006/relationships/hyperlink" Target="https://uk.wikipedia.org/wiki/%D0%A4%D0%B0%D0%B9%D0%BB:Flag_of_the_United_States.svg" TargetMode="External"/><Relationship Id="rId17" Type="http://schemas.openxmlformats.org/officeDocument/2006/relationships/hyperlink" Target="https://uk.wikipedia.org/wiki/Japan_Post_Bank" TargetMode="External"/><Relationship Id="rId2" Type="http://schemas.openxmlformats.org/officeDocument/2006/relationships/hyperlink" Target="https://uk.wikipedia.org/wiki/Industrial_and_Commercial_Bank_of_China" TargetMode="External"/><Relationship Id="rId16" Type="http://schemas.openxmlformats.org/officeDocument/2006/relationships/hyperlink" Target="https://uk.wikipedia.org/wiki/Bank_of_America" TargetMode="Externa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uk.wikipedia.org/wiki/Bank_of_China" TargetMode="External"/><Relationship Id="rId11" Type="http://schemas.openxmlformats.org/officeDocument/2006/relationships/image" Target="../media/image2.png"/><Relationship Id="rId24" Type="http://schemas.openxmlformats.org/officeDocument/2006/relationships/image" Target="../media/image6.png"/><Relationship Id="rId5" Type="http://schemas.openxmlformats.org/officeDocument/2006/relationships/hyperlink" Target="https://uk.wikipedia.org/wiki/Agricultural_Bank_of_China" TargetMode="External"/><Relationship Id="rId15" Type="http://schemas.openxmlformats.org/officeDocument/2006/relationships/hyperlink" Target="https://uk.wikipedia.org/wiki/HSBC" TargetMode="External"/><Relationship Id="rId23" Type="http://schemas.openxmlformats.org/officeDocument/2006/relationships/hyperlink" Target="https://uk.wikipedia.org/wiki/%D0%A4%D0%B0%D0%B9%D0%BB:Flag_of_Germany.svg" TargetMode="External"/><Relationship Id="rId10" Type="http://schemas.openxmlformats.org/officeDocument/2006/relationships/hyperlink" Target="https://uk.wikipedia.org/wiki/%D0%A4%D0%B0%D0%B9%D0%BB:Flag_of_Japan.svg" TargetMode="External"/><Relationship Id="rId19" Type="http://schemas.openxmlformats.org/officeDocument/2006/relationships/hyperlink" Target="https://uk.wikipedia.org/wiki/%D0%A4%D0%B0%D0%B9%D0%BB:Flag_of_France.svg" TargetMode="External"/><Relationship Id="rId4" Type="http://schemas.openxmlformats.org/officeDocument/2006/relationships/hyperlink" Target="https://uk.wikipedia.org/wiki/Mitsubishi_UFJ_Financial_Group" TargetMode="External"/><Relationship Id="rId9" Type="http://schemas.openxmlformats.org/officeDocument/2006/relationships/image" Target="../media/image1.png"/><Relationship Id="rId14" Type="http://schemas.openxmlformats.org/officeDocument/2006/relationships/hyperlink" Target="https://uk.wikipedia.org/wiki/BNP_Paribas" TargetMode="External"/><Relationship Id="rId2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uk.wikipedia.org/wiki/HSBC" TargetMode="Externa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uk.wikipedia.org/wiki/Deutsche_Bank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FF0000"/>
                </a:solidFill>
              </a:rPr>
              <a:t>Трети́нний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се́ктор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еконо́міки</a:t>
            </a:r>
            <a:r>
              <a:rPr lang="en-US" dirty="0">
                <a:solidFill>
                  <a:srgbClr val="FF0000"/>
                </a:solidFill>
              </a:rPr>
              <a:t> </a:t>
            </a:r>
            <a:r>
              <a:rPr lang="en-US" dirty="0" err="1">
                <a:solidFill>
                  <a:srgbClr val="FF0000"/>
                </a:solidFill>
              </a:rPr>
              <a:t>або</a:t>
            </a:r>
            <a:r>
              <a:rPr lang="en-US" dirty="0">
                <a:solidFill>
                  <a:srgbClr val="FF0000"/>
                </a:solidFill>
              </a:rPr>
              <a:t> </a:t>
            </a:r>
            <a:r>
              <a:rPr lang="en-US" b="1" dirty="0" err="1">
                <a:solidFill>
                  <a:srgbClr val="FF0000"/>
                </a:solidFill>
              </a:rPr>
              <a:t>сфера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послуг</a:t>
            </a:r>
            <a:r>
              <a:rPr lang="en-US" dirty="0"/>
              <a:t> 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959218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52401"/>
            <a:ext cx="8534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№ 4. </a:t>
            </a:r>
            <a:r>
              <a:rPr lang="en-US" sz="2800" b="1" dirty="0" err="1"/>
              <a:t>Іспанія</a:t>
            </a:r>
            <a:endParaRPr lang="en-US" sz="2800" dirty="0"/>
          </a:p>
          <a:p>
            <a:r>
              <a:rPr lang="en-US" sz="2800" dirty="0"/>
              <a:t>52,7 </a:t>
            </a:r>
            <a:r>
              <a:rPr lang="en-US" sz="2800" dirty="0" err="1"/>
              <a:t>млн</a:t>
            </a:r>
            <a:r>
              <a:rPr lang="en-US" sz="2800" dirty="0"/>
              <a:t> </a:t>
            </a:r>
            <a:r>
              <a:rPr lang="en-US" sz="2800" dirty="0" err="1"/>
              <a:t>туристів</a:t>
            </a:r>
            <a:r>
              <a:rPr lang="en-US" sz="2800" dirty="0"/>
              <a:t>. </a:t>
            </a:r>
            <a:r>
              <a:rPr lang="ru-RU" sz="2800" dirty="0" smtClean="0"/>
              <a:t> кого </a:t>
            </a:r>
            <a:r>
              <a:rPr lang="ru-RU" sz="2800" dirty="0"/>
              <a:t>вабить сонячна Барселона, кого історичні міста Андалузії і Кастилії</a:t>
            </a:r>
            <a:endParaRPr lang="en-US" sz="2800" dirty="0"/>
          </a:p>
        </p:txBody>
      </p:sp>
      <p:pic>
        <p:nvPicPr>
          <p:cNvPr id="3" name="Picture 2" descr="Найбільш відвідувані країни світу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37396"/>
            <a:ext cx="7924799" cy="53206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0212176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52400"/>
            <a:ext cx="8915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№ 5. </a:t>
            </a:r>
            <a:r>
              <a:rPr lang="en-US" sz="2800" b="1" dirty="0" err="1"/>
              <a:t>Італія</a:t>
            </a:r>
            <a:endParaRPr lang="en-US" sz="2800" dirty="0"/>
          </a:p>
          <a:p>
            <a:r>
              <a:rPr lang="en-US" sz="2800" dirty="0"/>
              <a:t>43,6 </a:t>
            </a:r>
            <a:r>
              <a:rPr lang="en-US" sz="2800" dirty="0" err="1"/>
              <a:t>млн</a:t>
            </a:r>
            <a:r>
              <a:rPr lang="en-US" sz="2800" dirty="0"/>
              <a:t> </a:t>
            </a:r>
            <a:r>
              <a:rPr lang="en-US" sz="2800" dirty="0" err="1"/>
              <a:t>туристів</a:t>
            </a:r>
            <a:r>
              <a:rPr lang="en-US" sz="2800" dirty="0"/>
              <a:t>. В </a:t>
            </a:r>
            <a:r>
              <a:rPr lang="en-US" sz="2800" dirty="0" err="1"/>
              <a:t>Італії</a:t>
            </a:r>
            <a:r>
              <a:rPr lang="en-US" sz="2800" dirty="0"/>
              <a:t>, </a:t>
            </a:r>
            <a:r>
              <a:rPr lang="en-US" sz="2800" dirty="0" err="1"/>
              <a:t>без</a:t>
            </a:r>
            <a:r>
              <a:rPr lang="en-US" sz="2800" dirty="0"/>
              <a:t> </a:t>
            </a:r>
            <a:r>
              <a:rPr lang="en-US" sz="2800" dirty="0" err="1"/>
              <a:t>сумніву</a:t>
            </a:r>
            <a:r>
              <a:rPr lang="en-US" sz="2800" dirty="0"/>
              <a:t>, є </a:t>
            </a:r>
            <a:r>
              <a:rPr lang="en-US" sz="2800" dirty="0" err="1"/>
              <a:t>що</a:t>
            </a:r>
            <a:r>
              <a:rPr lang="en-US" sz="2800" dirty="0"/>
              <a:t> </a:t>
            </a:r>
            <a:r>
              <a:rPr lang="en-US" sz="2800" dirty="0" err="1"/>
              <a:t>подивитися</a:t>
            </a:r>
            <a:r>
              <a:rPr lang="en-US" sz="2800" dirty="0"/>
              <a:t>: </a:t>
            </a:r>
            <a:r>
              <a:rPr lang="en-US" sz="2800" dirty="0" err="1"/>
              <a:t>романтичні</a:t>
            </a:r>
            <a:r>
              <a:rPr lang="en-US" sz="2800" dirty="0"/>
              <a:t> </a:t>
            </a:r>
            <a:r>
              <a:rPr lang="en-US" sz="2800" dirty="0" err="1"/>
              <a:t>канали</a:t>
            </a:r>
            <a:r>
              <a:rPr lang="en-US" sz="2800" dirty="0"/>
              <a:t> </a:t>
            </a:r>
            <a:r>
              <a:rPr lang="en-US" sz="2800" dirty="0" err="1"/>
              <a:t>Венеції</a:t>
            </a:r>
            <a:r>
              <a:rPr lang="en-US" sz="2800" dirty="0"/>
              <a:t>, </a:t>
            </a:r>
            <a:r>
              <a:rPr lang="en-US" sz="2800" dirty="0" err="1"/>
              <a:t>давні</a:t>
            </a:r>
            <a:r>
              <a:rPr lang="en-US" sz="2800" dirty="0"/>
              <a:t> </a:t>
            </a:r>
            <a:r>
              <a:rPr lang="en-US" sz="2800" dirty="0" err="1"/>
              <a:t>площі</a:t>
            </a:r>
            <a:r>
              <a:rPr lang="en-US" sz="2800" dirty="0"/>
              <a:t> </a:t>
            </a:r>
            <a:r>
              <a:rPr lang="en-US" sz="2800" dirty="0" err="1"/>
              <a:t>Риму</a:t>
            </a:r>
            <a:r>
              <a:rPr lang="en-US" sz="2800" dirty="0"/>
              <a:t>, </a:t>
            </a:r>
            <a:r>
              <a:rPr lang="en-US" sz="2800" dirty="0" err="1"/>
              <a:t>чудова</a:t>
            </a:r>
            <a:r>
              <a:rPr lang="en-US" sz="2800" dirty="0"/>
              <a:t> </a:t>
            </a:r>
            <a:r>
              <a:rPr lang="en-US" sz="2800" dirty="0" err="1"/>
              <a:t>архітектура</a:t>
            </a:r>
            <a:r>
              <a:rPr lang="en-US" sz="2800" dirty="0"/>
              <a:t> </a:t>
            </a:r>
            <a:r>
              <a:rPr lang="en-US" sz="2800" dirty="0" err="1"/>
              <a:t>Мілана</a:t>
            </a:r>
            <a:r>
              <a:rPr lang="en-US" sz="2800" dirty="0"/>
              <a:t>, </a:t>
            </a:r>
            <a:r>
              <a:rPr lang="en-US" sz="2800" dirty="0" err="1"/>
              <a:t>казкова</a:t>
            </a:r>
            <a:r>
              <a:rPr lang="en-US" sz="2800" dirty="0"/>
              <a:t> </a:t>
            </a:r>
            <a:r>
              <a:rPr lang="en-US" sz="2800" smtClean="0"/>
              <a:t>Флоренція</a:t>
            </a:r>
            <a:endParaRPr lang="en-US" sz="2800" dirty="0"/>
          </a:p>
        </p:txBody>
      </p:sp>
      <p:pic>
        <p:nvPicPr>
          <p:cNvPr id="3" name="Picture 2" descr="Найбільш відвідувані країни світу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600" y="1968282"/>
            <a:ext cx="7086599" cy="48897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5308242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2401"/>
            <a:ext cx="8991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№ 6. </a:t>
            </a:r>
            <a:r>
              <a:rPr lang="en-US" sz="2800" b="1" dirty="0" err="1"/>
              <a:t>Великобританія</a:t>
            </a:r>
            <a:endParaRPr lang="en-US" sz="2800" dirty="0"/>
          </a:p>
          <a:p>
            <a:r>
              <a:rPr lang="en-US" sz="2800" dirty="0"/>
              <a:t>28,1 </a:t>
            </a:r>
            <a:r>
              <a:rPr lang="en-US" sz="2800" dirty="0" err="1"/>
              <a:t>млн</a:t>
            </a:r>
            <a:r>
              <a:rPr lang="en-US" sz="2800" dirty="0"/>
              <a:t> </a:t>
            </a:r>
            <a:r>
              <a:rPr lang="en-US" sz="2800" dirty="0" err="1"/>
              <a:t>туристів</a:t>
            </a:r>
            <a:r>
              <a:rPr lang="en-US" sz="2800" dirty="0"/>
              <a:t>. </a:t>
            </a:r>
            <a:r>
              <a:rPr lang="ru-RU" sz="2800" dirty="0" smtClean="0"/>
              <a:t> . </a:t>
            </a:r>
            <a:r>
              <a:rPr lang="ru-RU" sz="2800" dirty="0"/>
              <a:t>Хто вибере чарівну сільську Англію, хто </a:t>
            </a:r>
            <a:r>
              <a:rPr lang="ru-RU" sz="2800" dirty="0" smtClean="0"/>
              <a:t> Шотландію, </a:t>
            </a:r>
            <a:r>
              <a:rPr lang="ru-RU" sz="2800" dirty="0"/>
              <a:t>а хто берегову лінію Уельсу. Лондон же має відвідати кожен, хто приїздить </a:t>
            </a:r>
            <a:r>
              <a:rPr lang="ru-RU" sz="2800"/>
              <a:t>до </a:t>
            </a:r>
            <a:r>
              <a:rPr lang="ru-RU" sz="2800" smtClean="0"/>
              <a:t>Британії</a:t>
            </a:r>
            <a:endParaRPr lang="en-US" sz="2800" dirty="0"/>
          </a:p>
        </p:txBody>
      </p:sp>
      <p:pic>
        <p:nvPicPr>
          <p:cNvPr id="3" name="Picture 2" descr="Найбільш відвідувані країни світу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68283"/>
            <a:ext cx="7391399" cy="48897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2300824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"/>
            <a:ext cx="9372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№ 8. </a:t>
            </a:r>
            <a:r>
              <a:rPr lang="en-US" sz="2800" b="1" dirty="0" err="1"/>
              <a:t>Німеччина</a:t>
            </a:r>
            <a:endParaRPr lang="en-US" sz="2800" dirty="0"/>
          </a:p>
          <a:p>
            <a:r>
              <a:rPr lang="en-US" sz="2800" dirty="0"/>
              <a:t>26,9 </a:t>
            </a:r>
            <a:r>
              <a:rPr lang="en-US" sz="2800" dirty="0" err="1"/>
              <a:t>млн</a:t>
            </a:r>
            <a:r>
              <a:rPr lang="en-US" sz="2800" dirty="0"/>
              <a:t> </a:t>
            </a:r>
            <a:r>
              <a:rPr lang="en-US" sz="2800" dirty="0" err="1"/>
              <a:t>туристів</a:t>
            </a:r>
            <a:r>
              <a:rPr lang="en-US" sz="2800" dirty="0"/>
              <a:t>. </a:t>
            </a:r>
            <a:r>
              <a:rPr lang="en-US" sz="2800" dirty="0" smtClean="0"/>
              <a:t>   </a:t>
            </a:r>
            <a:r>
              <a:rPr lang="en-US" sz="2800" dirty="0" err="1"/>
              <a:t>Багато</a:t>
            </a:r>
            <a:r>
              <a:rPr lang="en-US" sz="2800" dirty="0"/>
              <a:t> </a:t>
            </a:r>
            <a:r>
              <a:rPr lang="en-US" sz="2800" dirty="0" err="1" smtClean="0"/>
              <a:t>німецьких</a:t>
            </a:r>
            <a:r>
              <a:rPr lang="en-US" sz="2800" dirty="0" smtClean="0"/>
              <a:t> </a:t>
            </a:r>
            <a:r>
              <a:rPr lang="en-US" sz="2800" dirty="0" err="1"/>
              <a:t>міст</a:t>
            </a:r>
            <a:r>
              <a:rPr lang="en-US" sz="2800" dirty="0"/>
              <a:t> </a:t>
            </a:r>
            <a:r>
              <a:rPr lang="en-US" sz="2800" dirty="0" err="1"/>
              <a:t>стали</a:t>
            </a:r>
            <a:r>
              <a:rPr lang="en-US" sz="2800" dirty="0"/>
              <a:t> </a:t>
            </a:r>
            <a:r>
              <a:rPr lang="en-US" sz="2800" dirty="0" err="1" smtClean="0"/>
              <a:t>магнітом</a:t>
            </a:r>
            <a:r>
              <a:rPr lang="en-US" sz="2800" dirty="0" smtClean="0"/>
              <a:t> </a:t>
            </a:r>
            <a:r>
              <a:rPr lang="en-US" sz="2800" dirty="0" err="1"/>
              <a:t>для</a:t>
            </a:r>
            <a:r>
              <a:rPr lang="en-US" sz="2800" dirty="0"/>
              <a:t> </a:t>
            </a:r>
            <a:r>
              <a:rPr lang="en-US" sz="2800" dirty="0" err="1"/>
              <a:t>іноземних</a:t>
            </a:r>
            <a:r>
              <a:rPr lang="en-US" sz="2800" dirty="0"/>
              <a:t> </a:t>
            </a:r>
            <a:r>
              <a:rPr lang="en-US" sz="2800" dirty="0" err="1"/>
              <a:t>туристів</a:t>
            </a:r>
            <a:r>
              <a:rPr lang="en-US" sz="2800" dirty="0"/>
              <a:t>, </a:t>
            </a:r>
            <a:r>
              <a:rPr lang="en-US" sz="2800" dirty="0" err="1"/>
              <a:t>особливо</a:t>
            </a:r>
            <a:r>
              <a:rPr lang="en-US" sz="2800" dirty="0"/>
              <a:t> </a:t>
            </a:r>
            <a:r>
              <a:rPr lang="en-US" sz="2800" dirty="0" err="1"/>
              <a:t>під</a:t>
            </a:r>
            <a:r>
              <a:rPr lang="en-US" sz="2800" dirty="0"/>
              <a:t> </a:t>
            </a:r>
            <a:r>
              <a:rPr lang="en-US" sz="2800" dirty="0" err="1"/>
              <a:t>час</a:t>
            </a:r>
            <a:r>
              <a:rPr lang="en-US" sz="2800" dirty="0"/>
              <a:t> </a:t>
            </a:r>
            <a:r>
              <a:rPr lang="en-US" sz="2800" dirty="0" err="1"/>
              <a:t>різних</a:t>
            </a:r>
            <a:r>
              <a:rPr lang="en-US" sz="2800" dirty="0"/>
              <a:t> </a:t>
            </a:r>
            <a:r>
              <a:rPr lang="en-US" sz="2800" dirty="0" err="1"/>
              <a:t>фестивалів</a:t>
            </a:r>
            <a:r>
              <a:rPr lang="en-US" sz="2800" dirty="0"/>
              <a:t> (</a:t>
            </a:r>
            <a:r>
              <a:rPr lang="en-US" sz="2800" dirty="0" err="1"/>
              <a:t>різдвяних</a:t>
            </a:r>
            <a:r>
              <a:rPr lang="en-US" sz="2800" dirty="0"/>
              <a:t>, </a:t>
            </a:r>
            <a:r>
              <a:rPr lang="en-US" sz="2800" dirty="0" err="1"/>
              <a:t>пивних</a:t>
            </a:r>
            <a:r>
              <a:rPr lang="en-US" sz="2800" dirty="0"/>
              <a:t> і </a:t>
            </a:r>
            <a:r>
              <a:rPr lang="en-US" sz="2800" dirty="0" err="1"/>
              <a:t>літніх</a:t>
            </a:r>
            <a:r>
              <a:rPr lang="en-US" sz="2800" dirty="0" smtClean="0"/>
              <a:t>).</a:t>
            </a:r>
            <a:r>
              <a:rPr lang="en-US" sz="2800" dirty="0" err="1" smtClean="0"/>
              <a:t>найвідоміший</a:t>
            </a:r>
            <a:r>
              <a:rPr lang="en-US" sz="2800" dirty="0" smtClean="0"/>
              <a:t>  </a:t>
            </a:r>
            <a:r>
              <a:rPr lang="en-US" sz="2800" dirty="0" err="1"/>
              <a:t>мюнхенський</a:t>
            </a:r>
            <a:r>
              <a:rPr lang="en-US" sz="2800" dirty="0"/>
              <a:t> Oktoberfest, </a:t>
            </a:r>
            <a:r>
              <a:rPr lang="en-US" sz="2800" dirty="0" err="1" smtClean="0"/>
              <a:t>Чимало</a:t>
            </a:r>
            <a:r>
              <a:rPr lang="en-US" sz="2800" dirty="0" smtClean="0"/>
              <a:t> </a:t>
            </a:r>
            <a:r>
              <a:rPr lang="en-US" sz="2800" dirty="0" err="1"/>
              <a:t>гостей</a:t>
            </a:r>
            <a:r>
              <a:rPr lang="en-US" sz="2800" dirty="0"/>
              <a:t> </a:t>
            </a:r>
            <a:r>
              <a:rPr lang="en-US" sz="2800" dirty="0" err="1"/>
              <a:t>також</a:t>
            </a:r>
            <a:r>
              <a:rPr lang="en-US" sz="2800" dirty="0"/>
              <a:t> </a:t>
            </a:r>
            <a:r>
              <a:rPr lang="en-US" sz="2800" dirty="0" err="1"/>
              <a:t>приїжджає</a:t>
            </a:r>
            <a:r>
              <a:rPr lang="en-US" sz="2800" dirty="0"/>
              <a:t> в </a:t>
            </a:r>
            <a:r>
              <a:rPr lang="en-US" sz="2800" dirty="0" err="1"/>
              <a:t>Берлін</a:t>
            </a:r>
            <a:r>
              <a:rPr lang="en-US" sz="2800" dirty="0"/>
              <a:t> і </a:t>
            </a:r>
            <a:r>
              <a:rPr lang="en-US" sz="2800" dirty="0" err="1"/>
              <a:t>Франкфурт</a:t>
            </a:r>
            <a:endParaRPr lang="en-US" sz="2800" dirty="0"/>
          </a:p>
        </p:txBody>
      </p:sp>
      <p:pic>
        <p:nvPicPr>
          <p:cNvPr id="3" name="Picture 2" descr="Найбільш відвідувані країни світу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286000"/>
            <a:ext cx="6269355" cy="457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4596421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04801"/>
            <a:ext cx="9144000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/>
              <a:t>Конса́лтинг</a:t>
            </a:r>
            <a:r>
              <a:rPr lang="en-US" sz="3200" dirty="0"/>
              <a:t> (</a:t>
            </a:r>
            <a:r>
              <a:rPr lang="en-US" sz="3200" dirty="0" err="1">
                <a:hlinkClick r:id="rId2" tooltip="Англійська мова"/>
              </a:rPr>
              <a:t>англ</a:t>
            </a:r>
            <a:r>
              <a:rPr lang="en-US" sz="3200" dirty="0">
                <a:hlinkClick r:id="rId2" tooltip="Англійська мова"/>
              </a:rPr>
              <a:t>.</a:t>
            </a:r>
            <a:r>
              <a:rPr lang="en-US" sz="3200" dirty="0"/>
              <a:t> </a:t>
            </a:r>
            <a:r>
              <a:rPr lang="en-US" sz="3200" i="1" dirty="0"/>
              <a:t>consulting</a:t>
            </a:r>
            <a:r>
              <a:rPr lang="en-US" sz="3200" dirty="0"/>
              <a:t> — </a:t>
            </a:r>
            <a:r>
              <a:rPr lang="en-US" sz="3200" dirty="0" err="1"/>
              <a:t>консультування</a:t>
            </a:r>
            <a:r>
              <a:rPr lang="en-US" sz="3200" dirty="0"/>
              <a:t>) — </a:t>
            </a:r>
            <a:r>
              <a:rPr lang="en-US" sz="3200" dirty="0" err="1"/>
              <a:t>діяльність</a:t>
            </a:r>
            <a:r>
              <a:rPr lang="en-US" sz="3200" dirty="0"/>
              <a:t> з </a:t>
            </a:r>
            <a:r>
              <a:rPr lang="en-US" sz="3200" dirty="0" err="1"/>
              <a:t>консультування</a:t>
            </a:r>
            <a:r>
              <a:rPr lang="en-US" sz="3200" dirty="0"/>
              <a:t> </a:t>
            </a:r>
            <a:r>
              <a:rPr lang="en-US" sz="3200" dirty="0" err="1"/>
              <a:t>керівників</a:t>
            </a:r>
            <a:r>
              <a:rPr lang="en-US" sz="3200" dirty="0"/>
              <a:t>, </a:t>
            </a:r>
            <a:r>
              <a:rPr lang="en-US" sz="3200" dirty="0" err="1"/>
              <a:t>управлінців</a:t>
            </a:r>
            <a:r>
              <a:rPr lang="en-US" sz="3200" dirty="0"/>
              <a:t> з </a:t>
            </a:r>
            <a:r>
              <a:rPr lang="en-US" sz="3200" dirty="0" err="1"/>
              <a:t>широкого</a:t>
            </a:r>
            <a:r>
              <a:rPr lang="en-US" sz="3200" dirty="0"/>
              <a:t> </a:t>
            </a:r>
            <a:r>
              <a:rPr lang="en-US" sz="3200" dirty="0" err="1"/>
              <a:t>кола</a:t>
            </a:r>
            <a:r>
              <a:rPr lang="en-US" sz="3200" dirty="0"/>
              <a:t> </a:t>
            </a:r>
            <a:r>
              <a:rPr lang="en-US" sz="3200" dirty="0" err="1"/>
              <a:t>питань</a:t>
            </a:r>
            <a:r>
              <a:rPr lang="en-US" sz="3200" dirty="0"/>
              <a:t> у </a:t>
            </a:r>
            <a:r>
              <a:rPr lang="en-US" sz="3200" dirty="0" err="1"/>
              <a:t>сфері</a:t>
            </a:r>
            <a:r>
              <a:rPr lang="en-US" sz="3200" dirty="0"/>
              <a:t> </a:t>
            </a:r>
            <a:r>
              <a:rPr lang="en-US" sz="3200" dirty="0" err="1"/>
              <a:t>фінансової</a:t>
            </a:r>
            <a:r>
              <a:rPr lang="en-US" sz="3200" dirty="0"/>
              <a:t>, </a:t>
            </a:r>
            <a:r>
              <a:rPr lang="en-US" sz="3200" dirty="0" err="1"/>
              <a:t>комерційної</a:t>
            </a:r>
            <a:r>
              <a:rPr lang="en-US" sz="3200" dirty="0"/>
              <a:t>, </a:t>
            </a:r>
            <a:r>
              <a:rPr lang="en-US" sz="3200" dirty="0" err="1"/>
              <a:t>юридичної</a:t>
            </a:r>
            <a:r>
              <a:rPr lang="en-US" sz="3200" dirty="0"/>
              <a:t>, </a:t>
            </a:r>
            <a:r>
              <a:rPr lang="en-US" sz="3200" dirty="0" err="1"/>
              <a:t>технологічної</a:t>
            </a:r>
            <a:r>
              <a:rPr lang="en-US" sz="3200" dirty="0"/>
              <a:t>, </a:t>
            </a:r>
            <a:r>
              <a:rPr lang="en-US" sz="3200" dirty="0" err="1"/>
              <a:t>технічної</a:t>
            </a:r>
            <a:r>
              <a:rPr lang="en-US" sz="3200" dirty="0"/>
              <a:t>, </a:t>
            </a:r>
            <a:r>
              <a:rPr lang="en-US" sz="3200" dirty="0" err="1">
                <a:hlinkClick r:id="rId3" tooltip="Експерт"/>
              </a:rPr>
              <a:t>експертної</a:t>
            </a:r>
            <a:r>
              <a:rPr lang="en-US" sz="3200" dirty="0"/>
              <a:t> </a:t>
            </a:r>
            <a:r>
              <a:rPr lang="en-US" sz="3200" dirty="0" err="1"/>
              <a:t>діяльності</a:t>
            </a:r>
            <a:r>
              <a:rPr lang="en-US" sz="3200" dirty="0" smtClean="0"/>
              <a:t>.</a:t>
            </a:r>
            <a:endParaRPr lang="uk-UA" sz="3200" smtClean="0"/>
          </a:p>
          <a:p>
            <a:r>
              <a:rPr lang="en-US" sz="3200" smtClean="0"/>
              <a:t> </a:t>
            </a:r>
            <a:r>
              <a:rPr lang="ru-RU" sz="3200" dirty="0"/>
              <a:t>Мета консалтингу</a:t>
            </a:r>
            <a:r>
              <a:rPr lang="en-US" sz="3200" dirty="0"/>
              <a:t> </a:t>
            </a:r>
            <a:r>
              <a:rPr lang="ru-RU" sz="3200" dirty="0"/>
              <a:t>— допомогти системі управління (</a:t>
            </a:r>
            <a:r>
              <a:rPr lang="ru-RU" sz="3200" dirty="0">
                <a:hlinkClick r:id="rId4" tooltip="Менеджмент"/>
              </a:rPr>
              <a:t>менеджменту</a:t>
            </a:r>
            <a:r>
              <a:rPr lang="ru-RU" sz="3200" dirty="0"/>
              <a:t>) в досягненні заявлених цілей</a:t>
            </a:r>
            <a:r>
              <a:rPr lang="ru-RU" sz="3200" dirty="0" smtClean="0"/>
              <a:t>.</a:t>
            </a:r>
          </a:p>
          <a:p>
            <a:r>
              <a:rPr lang="ru-RU" sz="3200" dirty="0"/>
              <a:t>Основне завдання консалтингу полягає в аналізі, обґрунтуванні перспектив розвитку та використанні науково-технічних та організаційно-економічних рішень з урахуванням предметної області та проблем клієнта.</a:t>
            </a:r>
            <a:endParaRPr lang="en-US" sz="32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23941940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357290" y="-1"/>
          <a:ext cx="6929485" cy="6484862"/>
        </p:xfrm>
        <a:graphic>
          <a:graphicData uri="http://schemas.openxmlformats.org/drawingml/2006/table">
            <a:tbl>
              <a:tblPr/>
              <a:tblGrid>
                <a:gridCol w="1385897"/>
                <a:gridCol w="1385897"/>
                <a:gridCol w="1385897"/>
                <a:gridCol w="1385897"/>
                <a:gridCol w="1385897"/>
              </a:tblGrid>
              <a:tr h="7304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inherit"/>
                          <a:ea typeface="Times New Roman"/>
                          <a:cs typeface="Times New Roman"/>
                        </a:rPr>
                        <a:t>1.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42" marR="43142" marT="43142" marB="4314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err="1">
                          <a:latin typeface="inherit"/>
                          <a:ea typeface="Times New Roman"/>
                          <a:cs typeface="Times New Roman"/>
                        </a:rPr>
                        <a:t>Atlanta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42" marR="43142" marT="43142" marB="4314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err="1">
                          <a:latin typeface="inherit"/>
                          <a:ea typeface="Times New Roman"/>
                          <a:cs typeface="Times New Roman"/>
                        </a:rPr>
                        <a:t>Hartsfield</a:t>
                      </a:r>
                      <a:r>
                        <a:rPr lang="ru-RU" sz="2000" dirty="0">
                          <a:latin typeface="inheri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dirty="0" err="1">
                          <a:latin typeface="inherit"/>
                          <a:ea typeface="Times New Roman"/>
                          <a:cs typeface="Times New Roman"/>
                        </a:rPr>
                        <a:t>Int`l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42" marR="43142" marT="43142" marB="4314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inherit"/>
                          <a:ea typeface="Times New Roman"/>
                          <a:cs typeface="Times New Roman"/>
                        </a:rPr>
                        <a:t>США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42" marR="43142" marT="43142" marB="4314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inherit"/>
                          <a:ea typeface="Times New Roman"/>
                          <a:cs typeface="Times New Roman"/>
                        </a:rPr>
                        <a:t>96 179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42" marR="43142" marT="43142" marB="4314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04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inherit"/>
                          <a:ea typeface="Times New Roman"/>
                          <a:cs typeface="Times New Roman"/>
                        </a:rPr>
                        <a:t>2.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42" marR="43142" marT="43142" marB="4314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inherit"/>
                          <a:ea typeface="Times New Roman"/>
                          <a:cs typeface="Times New Roman"/>
                        </a:rPr>
                        <a:t>Beijing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42" marR="43142" marT="43142" marB="4314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err="1">
                          <a:latin typeface="inherit"/>
                          <a:ea typeface="Times New Roman"/>
                          <a:cs typeface="Times New Roman"/>
                        </a:rPr>
                        <a:t>Capital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42" marR="43142" marT="43142" marB="4314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inherit"/>
                          <a:ea typeface="Times New Roman"/>
                          <a:cs typeface="Times New Roman"/>
                        </a:rPr>
                        <a:t>Китай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42" marR="43142" marT="43142" marB="4314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inherit"/>
                          <a:ea typeface="Times New Roman"/>
                          <a:cs typeface="Times New Roman"/>
                        </a:rPr>
                        <a:t>86 128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42" marR="43142" marT="43142" marB="4314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7304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inherit"/>
                          <a:ea typeface="Times New Roman"/>
                          <a:cs typeface="Times New Roman"/>
                        </a:rPr>
                        <a:t>3.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42" marR="43142" marT="43142" marB="4314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inherit"/>
                          <a:ea typeface="Times New Roman"/>
                          <a:cs typeface="Times New Roman"/>
                        </a:rPr>
                        <a:t>London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42" marR="43142" marT="43142" marB="4314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inherit"/>
                          <a:ea typeface="Times New Roman"/>
                          <a:cs typeface="Times New Roman"/>
                        </a:rPr>
                        <a:t>Heathrow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42" marR="43142" marT="43142" marB="4314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inherit"/>
                          <a:ea typeface="Times New Roman"/>
                          <a:cs typeface="Times New Roman"/>
                        </a:rPr>
                        <a:t>Великобритания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42" marR="43142" marT="43142" marB="4314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inherit"/>
                          <a:ea typeface="Times New Roman"/>
                          <a:cs typeface="Times New Roman"/>
                        </a:rPr>
                        <a:t>73 408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42" marR="43142" marT="43142" marB="4314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304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inherit"/>
                          <a:ea typeface="Times New Roman"/>
                          <a:cs typeface="Times New Roman"/>
                        </a:rPr>
                        <a:t>4.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42" marR="43142" marT="43142" marB="4314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inherit"/>
                          <a:ea typeface="Times New Roman"/>
                          <a:cs typeface="Times New Roman"/>
                        </a:rPr>
                        <a:t>Tokyo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42" marR="43142" marT="43142" marB="4314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inherit"/>
                          <a:ea typeface="Times New Roman"/>
                          <a:cs typeface="Times New Roman"/>
                        </a:rPr>
                        <a:t>Haneda International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42" marR="43142" marT="43142" marB="4314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inherit"/>
                          <a:ea typeface="Times New Roman"/>
                          <a:cs typeface="Times New Roman"/>
                        </a:rPr>
                        <a:t>Япония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42" marR="43142" marT="43142" marB="4314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inherit"/>
                          <a:ea typeface="Times New Roman"/>
                          <a:cs typeface="Times New Roman"/>
                        </a:rPr>
                        <a:t>72 827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42" marR="43142" marT="43142" marB="4314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7304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inherit"/>
                          <a:ea typeface="Times New Roman"/>
                          <a:cs typeface="Times New Roman"/>
                        </a:rPr>
                        <a:t>5.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42" marR="43142" marT="43142" marB="4314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inherit"/>
                          <a:ea typeface="Times New Roman"/>
                          <a:cs typeface="Times New Roman"/>
                        </a:rPr>
                        <a:t>Los Angeles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42" marR="43142" marT="43142" marB="4314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inherit"/>
                          <a:ea typeface="Times New Roman"/>
                          <a:cs typeface="Times New Roman"/>
                        </a:rPr>
                        <a:t>International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42" marR="43142" marT="43142" marB="4314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inherit"/>
                          <a:ea typeface="Times New Roman"/>
                          <a:cs typeface="Times New Roman"/>
                        </a:rPr>
                        <a:t>США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42" marR="43142" marT="43142" marB="4314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inherit"/>
                          <a:ea typeface="Times New Roman"/>
                          <a:cs typeface="Times New Roman"/>
                        </a:rPr>
                        <a:t>70 663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42" marR="43142" marT="43142" marB="4314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304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inherit"/>
                          <a:ea typeface="Times New Roman"/>
                          <a:cs typeface="Times New Roman"/>
                        </a:rPr>
                        <a:t>6.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42" marR="43142" marT="43142" marB="4314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inherit"/>
                          <a:ea typeface="Times New Roman"/>
                          <a:cs typeface="Times New Roman"/>
                        </a:rPr>
                        <a:t>Dubai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42" marR="43142" marT="43142" marB="4314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inherit"/>
                          <a:ea typeface="Times New Roman"/>
                          <a:cs typeface="Times New Roman"/>
                        </a:rPr>
                        <a:t>International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42" marR="43142" marT="43142" marB="4314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inherit"/>
                          <a:ea typeface="Times New Roman"/>
                          <a:cs typeface="Times New Roman"/>
                        </a:rPr>
                        <a:t>ОАЭ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42" marR="43142" marT="43142" marB="4314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inherit"/>
                          <a:ea typeface="Times New Roman"/>
                          <a:cs typeface="Times New Roman"/>
                        </a:rPr>
                        <a:t>70 476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42" marR="43142" marT="43142" marB="4314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7304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inherit"/>
                          <a:ea typeface="Times New Roman"/>
                          <a:cs typeface="Times New Roman"/>
                        </a:rPr>
                        <a:t>7.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42" marR="43142" marT="43142" marB="4314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inherit"/>
                          <a:ea typeface="Times New Roman"/>
                          <a:cs typeface="Times New Roman"/>
                        </a:rPr>
                        <a:t>Chicago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42" marR="43142" marT="43142" marB="4314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inherit"/>
                          <a:ea typeface="Times New Roman"/>
                          <a:cs typeface="Times New Roman"/>
                        </a:rPr>
                        <a:t>O'Hare Int'l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42" marR="43142" marT="43142" marB="4314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inherit"/>
                          <a:ea typeface="Times New Roman"/>
                          <a:cs typeface="Times New Roman"/>
                        </a:rPr>
                        <a:t>США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42" marR="43142" marT="43142" marB="4314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inherit"/>
                          <a:ea typeface="Times New Roman"/>
                          <a:cs typeface="Times New Roman"/>
                        </a:rPr>
                        <a:t>69 999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42" marR="43142" marT="43142" marB="4314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304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inherit"/>
                          <a:ea typeface="Times New Roman"/>
                          <a:cs typeface="Times New Roman"/>
                        </a:rPr>
                        <a:t>8.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42" marR="43142" marT="43142" marB="4314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inherit"/>
                          <a:ea typeface="Times New Roman"/>
                          <a:cs typeface="Times New Roman"/>
                        </a:rPr>
                        <a:t>Paris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42" marR="43142" marT="43142" marB="4314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inherit"/>
                          <a:ea typeface="Times New Roman"/>
                          <a:cs typeface="Times New Roman"/>
                        </a:rPr>
                        <a:t>Charles de Gaulle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42" marR="43142" marT="43142" marB="4314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inherit"/>
                          <a:ea typeface="Times New Roman"/>
                          <a:cs typeface="Times New Roman"/>
                        </a:rPr>
                        <a:t>Франция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42" marR="43142" marT="43142" marB="4314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inherit"/>
                          <a:ea typeface="Times New Roman"/>
                          <a:cs typeface="Times New Roman"/>
                        </a:rPr>
                        <a:t>63 814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42" marR="43142" marT="43142" marB="4314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714479" y="928669"/>
          <a:ext cx="5082339" cy="7057946"/>
        </p:xfrm>
        <a:graphic>
          <a:graphicData uri="http://schemas.openxmlformats.org/drawingml/2006/table">
            <a:tbl>
              <a:tblPr/>
              <a:tblGrid>
                <a:gridCol w="1694113"/>
                <a:gridCol w="1694113"/>
                <a:gridCol w="1694113"/>
              </a:tblGrid>
              <a:tr h="7829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333333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4161" marR="74161" marT="74161" marB="7416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333333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Европейский Союз</a:t>
                      </a: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4161" marR="74161" marT="74161" marB="7416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333333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236,436</a:t>
                      </a:r>
                      <a:endParaRPr lang="ru-RU" sz="2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4161" marR="74161" marT="74161" marB="7416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9E9"/>
                    </a:solidFill>
                  </a:tcPr>
                </a:tc>
              </a:tr>
              <a:tr h="4733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333333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ru-RU" sz="2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4161" marR="74161" marT="74161" marB="7416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333333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США</a:t>
                      </a: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4161" marR="74161" marT="74161" marB="7416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333333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226,612</a:t>
                      </a: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4161" marR="74161" marT="74161" marB="7416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9E9"/>
                    </a:solidFill>
                  </a:tcPr>
                </a:tc>
              </a:tr>
              <a:tr h="4733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333333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ru-RU" sz="2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4161" marR="74161" marT="74161" marB="7416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u="none" strike="noStrike">
                          <a:solidFill>
                            <a:srgbClr val="0089D6"/>
                          </a:solidFill>
                          <a:latin typeface="Arial"/>
                          <a:ea typeface="Times New Roman"/>
                          <a:cs typeface="Times New Roman"/>
                          <a:hlinkClick r:id="rId2" tooltip="Россия"/>
                        </a:rPr>
                        <a:t>Россия</a:t>
                      </a:r>
                      <a:endParaRPr lang="ru-RU" sz="2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4161" marR="74161" marT="74161" marB="7416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333333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87,157</a:t>
                      </a: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4161" marR="74161" marT="74161" marB="7416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9E9"/>
                    </a:solidFill>
                  </a:tcPr>
                </a:tc>
              </a:tr>
              <a:tr h="4733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333333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ru-RU" sz="2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4161" marR="74161" marT="74161" marB="7416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333333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China</a:t>
                      </a:r>
                      <a:endParaRPr lang="ru-RU" sz="2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4161" marR="74161" marT="74161" marB="7416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333333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75,438</a:t>
                      </a: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4161" marR="74161" marT="74161" marB="7416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9E9"/>
                    </a:solidFill>
                  </a:tcPr>
                </a:tc>
              </a:tr>
              <a:tr h="4733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333333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4161" marR="74161" marT="74161" marB="7416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333333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India</a:t>
                      </a:r>
                      <a:endParaRPr lang="ru-RU" sz="2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4161" marR="74161" marT="74161" marB="7416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333333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63,221</a:t>
                      </a: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4161" marR="74161" marT="74161" marB="7416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9E9"/>
                    </a:solidFill>
                  </a:tcPr>
                </a:tc>
              </a:tr>
              <a:tr h="4733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333333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4161" marR="74161" marT="74161" marB="7416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333333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Germany</a:t>
                      </a:r>
                      <a:endParaRPr lang="ru-RU" sz="2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4161" marR="74161" marT="74161" marB="7416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333333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48,215</a:t>
                      </a: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4161" marR="74161" marT="74161" marB="7416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9E9"/>
                    </a:solidFill>
                  </a:tcPr>
                </a:tc>
              </a:tr>
              <a:tr h="4733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333333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4161" marR="74161" marT="74161" marB="7416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333333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Canada</a:t>
                      </a:r>
                      <a:endParaRPr lang="ru-RU" sz="2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4161" marR="74161" marT="74161" marB="7416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333333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48,068</a:t>
                      </a: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4161" marR="74161" marT="74161" marB="7416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9E9"/>
                    </a:solidFill>
                  </a:tcPr>
                </a:tc>
              </a:tr>
              <a:tr h="4733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333333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4161" marR="74161" marT="74161" marB="7416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u="none" strike="noStrike">
                          <a:solidFill>
                            <a:srgbClr val="0089D6"/>
                          </a:solidFill>
                          <a:latin typeface="Arial"/>
                          <a:ea typeface="Times New Roman"/>
                          <a:cs typeface="Times New Roman"/>
                          <a:hlinkClick r:id="rId3" tooltip="Австралия"/>
                        </a:rPr>
                        <a:t>Австралия</a:t>
                      </a:r>
                      <a:endParaRPr lang="ru-RU" sz="2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4161" marR="74161" marT="74161" marB="7416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38,550</a:t>
                      </a: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4161" marR="74161" marT="74161" marB="7416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88888"/>
                    </a:solidFill>
                  </a:tcPr>
                </a:tc>
              </a:tr>
              <a:tr h="4733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333333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4161" marR="74161" marT="74161" marB="7416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rgbClr val="333333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Argentina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4161" marR="74161" marT="74161" marB="7416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333333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31,902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4161" marR="74161" marT="74161" marB="7416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9E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304800"/>
            <a:ext cx="8382000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/>
              <a:t>Трети́нний</a:t>
            </a:r>
            <a:r>
              <a:rPr lang="en-US" sz="3200" b="1" dirty="0"/>
              <a:t> </a:t>
            </a:r>
            <a:r>
              <a:rPr lang="en-US" sz="3200" b="1" dirty="0" err="1"/>
              <a:t>се́ктор</a:t>
            </a:r>
            <a:r>
              <a:rPr lang="en-US" sz="3200" b="1" dirty="0"/>
              <a:t> </a:t>
            </a:r>
            <a:r>
              <a:rPr lang="en-US" sz="3200" b="1" dirty="0" err="1"/>
              <a:t>еконо́міки</a:t>
            </a:r>
            <a:r>
              <a:rPr lang="en-US" sz="3200" dirty="0"/>
              <a:t> </a:t>
            </a:r>
            <a:r>
              <a:rPr lang="en-US" sz="3200" dirty="0" err="1"/>
              <a:t>або</a:t>
            </a:r>
            <a:r>
              <a:rPr lang="en-US" sz="3200" dirty="0"/>
              <a:t> </a:t>
            </a:r>
            <a:r>
              <a:rPr lang="en-US" sz="3200" b="1" dirty="0" err="1"/>
              <a:t>сфера</a:t>
            </a:r>
            <a:r>
              <a:rPr lang="en-US" sz="3200" b="1" dirty="0"/>
              <a:t> </a:t>
            </a:r>
            <a:r>
              <a:rPr lang="en-US" sz="3200" b="1" dirty="0" err="1"/>
              <a:t>послуг</a:t>
            </a:r>
            <a:r>
              <a:rPr lang="en-US" sz="3200" dirty="0"/>
              <a:t> — </a:t>
            </a:r>
            <a:r>
              <a:rPr lang="en-US" sz="3200" dirty="0" err="1"/>
              <a:t>один</a:t>
            </a:r>
            <a:r>
              <a:rPr lang="en-US" sz="3200" dirty="0"/>
              <a:t> </a:t>
            </a:r>
            <a:r>
              <a:rPr lang="en-US" sz="3200" dirty="0" err="1"/>
              <a:t>із</a:t>
            </a:r>
            <a:r>
              <a:rPr lang="en-US" sz="3200" dirty="0"/>
              <a:t> </a:t>
            </a:r>
            <a:r>
              <a:rPr lang="en-US" sz="3200" dirty="0" err="1"/>
              <a:t>трьох</a:t>
            </a:r>
            <a:r>
              <a:rPr lang="en-US" sz="3200" dirty="0"/>
              <a:t> </a:t>
            </a:r>
            <a:r>
              <a:rPr lang="en-US" sz="3200" u="sng" dirty="0" err="1">
                <a:hlinkClick r:id="rId2" tooltip="Сектор економіки"/>
              </a:rPr>
              <a:t>секторів</a:t>
            </a:r>
            <a:r>
              <a:rPr lang="en-US" sz="3200" u="sng" dirty="0">
                <a:hlinkClick r:id="rId2" tooltip="Сектор економіки"/>
              </a:rPr>
              <a:t> </a:t>
            </a:r>
            <a:r>
              <a:rPr lang="en-US" sz="3200" u="sng" dirty="0" err="1">
                <a:hlinkClick r:id="rId2" tooltip="Сектор економіки"/>
              </a:rPr>
              <a:t>економіки</a:t>
            </a:r>
            <a:r>
              <a:rPr lang="en-US" sz="3200" dirty="0"/>
              <a:t> в </a:t>
            </a:r>
            <a:r>
              <a:rPr lang="en-US" sz="3200" dirty="0" err="1"/>
              <a:t>рамках</a:t>
            </a:r>
            <a:r>
              <a:rPr lang="en-US" sz="3200" dirty="0"/>
              <a:t> </a:t>
            </a:r>
            <a:r>
              <a:rPr lang="en-US" sz="3200" u="sng" dirty="0" err="1">
                <a:hlinkClick r:id="rId3" tooltip="Гіпотеза трьох секторів економіки"/>
              </a:rPr>
              <a:t>гіпотези</a:t>
            </a:r>
            <a:r>
              <a:rPr lang="en-US" sz="3200" u="sng" dirty="0">
                <a:hlinkClick r:id="rId3" tooltip="Гіпотеза трьох секторів економіки"/>
              </a:rPr>
              <a:t> </a:t>
            </a:r>
            <a:r>
              <a:rPr lang="en-US" sz="3200" u="sng" dirty="0" err="1">
                <a:hlinkClick r:id="rId3" tooltip="Гіпотеза трьох секторів економіки"/>
              </a:rPr>
              <a:t>трьох</a:t>
            </a:r>
            <a:r>
              <a:rPr lang="en-US" sz="3200" u="sng" dirty="0">
                <a:hlinkClick r:id="rId3" tooltip="Гіпотеза трьох секторів економіки"/>
              </a:rPr>
              <a:t> </a:t>
            </a:r>
            <a:r>
              <a:rPr lang="en-US" sz="3200" u="sng" dirty="0" err="1">
                <a:hlinkClick r:id="rId3" tooltip="Гіпотеза трьох секторів економіки"/>
              </a:rPr>
              <a:t>секторів</a:t>
            </a:r>
            <a:r>
              <a:rPr lang="en-US" sz="3200" dirty="0"/>
              <a:t>, </a:t>
            </a:r>
            <a:r>
              <a:rPr lang="en-US" sz="3200" dirty="0" err="1"/>
              <a:t>який</a:t>
            </a:r>
            <a:r>
              <a:rPr lang="en-US" sz="3200" dirty="0"/>
              <a:t> </a:t>
            </a:r>
            <a:r>
              <a:rPr lang="en-US" sz="3200" dirty="0" err="1"/>
              <a:t>включає</a:t>
            </a:r>
            <a:r>
              <a:rPr lang="en-US" sz="3200" dirty="0"/>
              <a:t> </a:t>
            </a:r>
            <a:r>
              <a:rPr lang="en-US" sz="3200" dirty="0" err="1"/>
              <a:t>економічну</a:t>
            </a:r>
            <a:r>
              <a:rPr lang="en-US" sz="3200" dirty="0"/>
              <a:t> </a:t>
            </a:r>
            <a:r>
              <a:rPr lang="en-US" sz="3200" dirty="0" err="1"/>
              <a:t>діяльність</a:t>
            </a:r>
            <a:r>
              <a:rPr lang="en-US" sz="3200" dirty="0"/>
              <a:t>, </a:t>
            </a:r>
            <a:r>
              <a:rPr lang="en-US" sz="3200" dirty="0" err="1"/>
              <a:t>пов'язану</a:t>
            </a:r>
            <a:r>
              <a:rPr lang="en-US" sz="3200" dirty="0"/>
              <a:t> з </a:t>
            </a:r>
            <a:r>
              <a:rPr lang="en-US" sz="3200" u="sng" dirty="0" err="1">
                <a:hlinkClick r:id="rId4" tooltip="Послуга"/>
              </a:rPr>
              <a:t>послугами</a:t>
            </a:r>
            <a:r>
              <a:rPr lang="en-US" sz="2800" dirty="0"/>
              <a:t>.</a:t>
            </a:r>
          </a:p>
          <a:p>
            <a:r>
              <a:rPr lang="ru-RU" sz="2800" dirty="0"/>
              <a:t>Поняття послуг охоплює всі види діяльності, що не завершуються виробництвом продукта, але сприяють процесу виробництва, покращуючи продуктивність. </a:t>
            </a:r>
            <a:r>
              <a:rPr lang="ru-RU" sz="3600" b="1" dirty="0"/>
              <a:t>До послуг належить</a:t>
            </a:r>
            <a:r>
              <a:rPr lang="en-US" sz="3600" b="1" dirty="0"/>
              <a:t> </a:t>
            </a:r>
            <a:r>
              <a:rPr lang="ru-RU" sz="3600" b="1" u="sng" dirty="0">
                <a:hlinkClick r:id="rId5" tooltip="Фінанси"/>
              </a:rPr>
              <a:t>фінансова</a:t>
            </a:r>
            <a:r>
              <a:rPr lang="en-US" sz="3600" b="1" dirty="0"/>
              <a:t> </a:t>
            </a:r>
            <a:r>
              <a:rPr lang="ru-RU" sz="3600" b="1" dirty="0"/>
              <a:t>і</a:t>
            </a:r>
            <a:r>
              <a:rPr lang="en-US" sz="3600" b="1" dirty="0"/>
              <a:t> </a:t>
            </a:r>
            <a:r>
              <a:rPr lang="ru-RU" sz="3600" b="1" u="sng" dirty="0">
                <a:hlinkClick r:id="rId6" tooltip="Банк"/>
              </a:rPr>
              <a:t>банкова</a:t>
            </a:r>
            <a:r>
              <a:rPr lang="en-US" sz="3600" b="1" dirty="0"/>
              <a:t> </a:t>
            </a:r>
            <a:r>
              <a:rPr lang="ru-RU" sz="3600" b="1" dirty="0"/>
              <a:t>діяльність,</a:t>
            </a:r>
            <a:r>
              <a:rPr lang="en-US" sz="3600" b="1" dirty="0"/>
              <a:t> </a:t>
            </a:r>
            <a:r>
              <a:rPr lang="ru-RU" sz="3600" b="1" u="sng" dirty="0">
                <a:hlinkClick r:id="rId7" tooltip="Транспорт"/>
              </a:rPr>
              <a:t>транспорт</a:t>
            </a:r>
            <a:r>
              <a:rPr lang="ru-RU" sz="3600" b="1" dirty="0"/>
              <a:t>,</a:t>
            </a:r>
            <a:r>
              <a:rPr lang="en-US" sz="3600" b="1" dirty="0"/>
              <a:t> </a:t>
            </a:r>
            <a:r>
              <a:rPr lang="ru-RU" sz="3600" b="1" u="sng" dirty="0">
                <a:hlinkClick r:id="rId8" tooltip="Оптова торгівля"/>
              </a:rPr>
              <a:t>оптова</a:t>
            </a:r>
            <a:r>
              <a:rPr lang="en-US" sz="3600" b="1" dirty="0"/>
              <a:t> </a:t>
            </a:r>
            <a:r>
              <a:rPr lang="ru-RU" sz="3600" b="1" dirty="0"/>
              <a:t>і</a:t>
            </a:r>
            <a:r>
              <a:rPr lang="en-US" sz="3600" b="1" dirty="0"/>
              <a:t> </a:t>
            </a:r>
            <a:r>
              <a:rPr lang="ru-RU" sz="3600" b="1" u="sng" dirty="0">
                <a:hlinkClick r:id="rId9" tooltip="Роздрібна торгівля"/>
              </a:rPr>
              <a:t>роздрібна торгівля</a:t>
            </a:r>
            <a:r>
              <a:rPr lang="ru-RU" sz="3600" b="1" dirty="0"/>
              <a:t>,</a:t>
            </a:r>
            <a:r>
              <a:rPr lang="en-US" sz="3600" b="1" dirty="0"/>
              <a:t> </a:t>
            </a:r>
            <a:r>
              <a:rPr lang="ru-RU" sz="3600" b="1" u="sng" dirty="0">
                <a:hlinkClick r:id="rId10" tooltip="Страхування"/>
              </a:rPr>
              <a:t>страхування</a:t>
            </a:r>
            <a:r>
              <a:rPr lang="ru-RU" sz="3600" b="1" dirty="0"/>
              <a:t>, інформаційна галузь,</a:t>
            </a:r>
            <a:r>
              <a:rPr lang="en-US" sz="3600" b="1" dirty="0"/>
              <a:t> </a:t>
            </a:r>
            <a:r>
              <a:rPr lang="ru-RU" sz="3600" b="1" u="sng" dirty="0">
                <a:hlinkClick r:id="rId11" tooltip="Медицина"/>
              </a:rPr>
              <a:t>медицина</a:t>
            </a:r>
            <a:r>
              <a:rPr lang="ru-RU" sz="3600" b="1" dirty="0"/>
              <a:t>,</a:t>
            </a:r>
            <a:r>
              <a:rPr lang="en-US" sz="3600" b="1" dirty="0"/>
              <a:t> </a:t>
            </a:r>
            <a:r>
              <a:rPr lang="ru-RU" sz="3600" b="1" u="sng" dirty="0">
                <a:hlinkClick r:id="rId12" tooltip="Освіта"/>
              </a:rPr>
              <a:t>освіта</a:t>
            </a:r>
            <a:r>
              <a:rPr lang="en-US" sz="3600" b="1" dirty="0"/>
              <a:t> </a:t>
            </a:r>
            <a:r>
              <a:rPr lang="ru-RU" sz="3600" b="1" dirty="0"/>
              <a:t>та</a:t>
            </a:r>
            <a:r>
              <a:rPr lang="en-US" sz="3600" b="1" dirty="0"/>
              <a:t> </a:t>
            </a:r>
            <a:r>
              <a:rPr lang="ru-RU" sz="3600" b="1" u="sng" dirty="0">
                <a:hlinkClick r:id="rId13" tooltip="Індустрія розваг (ще не написана)"/>
              </a:rPr>
              <a:t>індустрія розваг</a:t>
            </a:r>
            <a:r>
              <a:rPr lang="en-US" sz="3600" b="1" dirty="0"/>
              <a:t> </a:t>
            </a:r>
            <a:r>
              <a:rPr lang="ru-RU" sz="3600" b="1" dirty="0"/>
              <a:t>тощо.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xmlns="" val="88119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52400"/>
            <a:ext cx="8686800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У</a:t>
            </a:r>
            <a:r>
              <a:rPr lang="en-US" sz="2800" dirty="0"/>
              <a:t> </a:t>
            </a:r>
            <a:r>
              <a:rPr lang="ru-RU" sz="2800" u="sng" dirty="0">
                <a:hlinkClick r:id="rId2" tooltip="Розвинуті країни"/>
              </a:rPr>
              <a:t>розвинутих країнах</a:t>
            </a:r>
            <a:r>
              <a:rPr lang="en-US" sz="2800" dirty="0"/>
              <a:t> </a:t>
            </a:r>
            <a:r>
              <a:rPr lang="ru-RU" sz="2800" dirty="0"/>
              <a:t>третинний сектор економіки найбільший за кількістю працівників і зростає найшвидшими </a:t>
            </a:r>
            <a:r>
              <a:rPr lang="ru-RU" sz="2800" dirty="0" smtClean="0"/>
              <a:t>темпам</a:t>
            </a:r>
          </a:p>
          <a:p>
            <a:r>
              <a:rPr lang="ru-RU" sz="2800" b="1" dirty="0"/>
              <a:t>Сфéра пóслуг</a:t>
            </a:r>
            <a:r>
              <a:rPr lang="en-US" sz="2800" dirty="0"/>
              <a:t> </a:t>
            </a:r>
            <a:r>
              <a:rPr lang="ru-RU" sz="2800" dirty="0"/>
              <a:t>— </a:t>
            </a:r>
            <a:r>
              <a:rPr lang="ru-RU" sz="2800" i="1" dirty="0"/>
              <a:t>частина</a:t>
            </a:r>
            <a:r>
              <a:rPr lang="en-US" sz="2800" i="1" dirty="0"/>
              <a:t> </a:t>
            </a:r>
            <a:r>
              <a:rPr lang="ru-RU" sz="2800" i="1" u="sng" dirty="0">
                <a:hlinkClick r:id="rId3" tooltip="Економіка"/>
              </a:rPr>
              <a:t>економіки</a:t>
            </a:r>
            <a:r>
              <a:rPr lang="ru-RU" sz="2800" i="1" dirty="0"/>
              <a:t>, яка включає всі види комерційних</a:t>
            </a:r>
            <a:r>
              <a:rPr lang="en-US" sz="2800" i="1" dirty="0"/>
              <a:t> </a:t>
            </a:r>
            <a:r>
              <a:rPr lang="ru-RU" sz="2800" i="1" u="sng" dirty="0">
                <a:hlinkClick r:id="rId4" tooltip="Послуга"/>
              </a:rPr>
              <a:t>послуг</a:t>
            </a:r>
            <a:r>
              <a:rPr lang="ru-RU" sz="2800" i="1" dirty="0"/>
              <a:t>. Саме </a:t>
            </a:r>
            <a:r>
              <a:rPr lang="ru-RU" sz="2800" i="1" dirty="0" smtClean="0"/>
              <a:t>сфера  </a:t>
            </a:r>
            <a:r>
              <a:rPr lang="ru-RU" sz="2800" i="1" dirty="0"/>
              <a:t>послуг складає в економічно розвинутих країнах основну частину економіки (більше 50%). Рештою частин економіки прийнято вважати</a:t>
            </a:r>
            <a:r>
              <a:rPr lang="en-US" sz="2800" i="1" dirty="0"/>
              <a:t> </a:t>
            </a:r>
            <a:r>
              <a:rPr lang="ru-RU" sz="2800" i="1" u="sng" dirty="0">
                <a:hlinkClick r:id="rId5" tooltip="Промисловість"/>
              </a:rPr>
              <a:t>промисловість</a:t>
            </a:r>
            <a:r>
              <a:rPr lang="en-US" sz="2800" i="1" dirty="0"/>
              <a:t> </a:t>
            </a:r>
            <a:r>
              <a:rPr lang="ru-RU" sz="2800" i="1" dirty="0"/>
              <a:t>і</a:t>
            </a:r>
            <a:r>
              <a:rPr lang="en-US" sz="2800" i="1" dirty="0"/>
              <a:t> </a:t>
            </a:r>
            <a:r>
              <a:rPr lang="ru-RU" sz="2800" i="1" u="sng" dirty="0">
                <a:hlinkClick r:id="rId6" tooltip="Сільське господарство"/>
              </a:rPr>
              <a:t>сільське господарство</a:t>
            </a:r>
            <a:r>
              <a:rPr lang="ru-RU" sz="2800" i="1" dirty="0"/>
              <a:t>.</a:t>
            </a:r>
            <a:endParaRPr lang="en-US" sz="2800" i="1" dirty="0"/>
          </a:p>
          <a:p>
            <a:r>
              <a:rPr lang="ru-RU" sz="2800" dirty="0"/>
              <a:t>Сферу послуг часто відносять до постіндустріального економічного устрою.</a:t>
            </a:r>
            <a:endParaRPr lang="en-US" sz="2800" dirty="0"/>
          </a:p>
          <a:p>
            <a:r>
              <a:rPr lang="ru-RU" sz="2800" dirty="0"/>
              <a:t>Працівники, зайняті в сфері послуг, і які безпосередньо обслуговують клієнтів, іменуються</a:t>
            </a:r>
            <a:r>
              <a:rPr lang="en-US" sz="2800" dirty="0"/>
              <a:t> </a:t>
            </a:r>
            <a:r>
              <a:rPr lang="ru-RU" sz="2800" u="sng" dirty="0">
                <a:hlinkClick r:id="rId7" tooltip="Обслуговуючий персонал (ще не написана)"/>
              </a:rPr>
              <a:t>обслуговуючим персоналом</a:t>
            </a:r>
            <a:r>
              <a:rPr lang="ru-RU" sz="2800" dirty="0"/>
              <a:t>.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55447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69985"/>
            <a:ext cx="883920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У міру еволюції людства,</a:t>
            </a:r>
            <a:r>
              <a:rPr lang="en-US" sz="2800" dirty="0"/>
              <a:t> </a:t>
            </a:r>
            <a:r>
              <a:rPr lang="ru-RU" sz="2800" u="sng" dirty="0">
                <a:hlinkClick r:id="rId2" tooltip="НТП"/>
              </a:rPr>
              <a:t>науково-технічного прогресу</a:t>
            </a:r>
            <a:r>
              <a:rPr lang="ru-RU" sz="2800" dirty="0"/>
              <a:t>, механізації і</a:t>
            </a:r>
            <a:r>
              <a:rPr lang="en-US" sz="2800" dirty="0"/>
              <a:t> </a:t>
            </a:r>
            <a:r>
              <a:rPr lang="ru-RU" sz="2800" u="sng" dirty="0">
                <a:hlinkClick r:id="rId3" tooltip="Автоматизація"/>
              </a:rPr>
              <a:t>автоматизації</a:t>
            </a:r>
            <a:r>
              <a:rPr lang="en-US" sz="2800" dirty="0"/>
              <a:t> </a:t>
            </a:r>
            <a:r>
              <a:rPr lang="ru-RU" sz="2800" dirty="0"/>
              <a:t>фізичної праці, сфера послуг набирає темпів свого розвитку і стає ключовим сектором </a:t>
            </a:r>
            <a:r>
              <a:rPr lang="ru-RU" sz="2800" dirty="0" smtClean="0"/>
              <a:t>економіки Для </a:t>
            </a:r>
            <a:r>
              <a:rPr lang="ru-RU" sz="2800" dirty="0"/>
              <a:t>сфери послуг характерні більш високі</a:t>
            </a:r>
            <a:r>
              <a:rPr lang="en-US" sz="2800" dirty="0"/>
              <a:t> </a:t>
            </a:r>
            <a:r>
              <a:rPr lang="ru-RU" sz="2800" u="sng" dirty="0">
                <a:hlinkClick r:id="rId4" tooltip="Прибуток"/>
              </a:rPr>
              <a:t>прибутки</a:t>
            </a:r>
            <a:r>
              <a:rPr lang="ru-RU" sz="2800" dirty="0"/>
              <a:t>, ніж для промислового, і тим більше, сільськогосподарського секторів економіки</a:t>
            </a:r>
            <a:r>
              <a:rPr lang="ru-RU" sz="2800" dirty="0" smtClean="0"/>
              <a:t>.</a:t>
            </a:r>
          </a:p>
          <a:p>
            <a:r>
              <a:rPr lang="ru-RU" sz="2800" dirty="0" smtClean="0">
                <a:solidFill>
                  <a:srgbClr val="FF0000"/>
                </a:solidFill>
              </a:rPr>
              <a:t>Банківський сектор</a:t>
            </a:r>
          </a:p>
          <a:p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75893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763000" cy="762000"/>
          </a:xfrm>
        </p:spPr>
        <p:txBody>
          <a:bodyPr>
            <a:normAutofit/>
          </a:bodyPr>
          <a:lstStyle/>
          <a:p>
            <a:r>
              <a:rPr lang="uk-UA" sz="2800" dirty="0" smtClean="0">
                <a:solidFill>
                  <a:srgbClr val="FF0000"/>
                </a:solidFill>
              </a:rPr>
              <a:t>Найбільші банки світу</a:t>
            </a:r>
            <a:endParaRPr lang="en-US" sz="2800" dirty="0">
              <a:solidFill>
                <a:srgbClr val="FF00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447894"/>
              </p:ext>
            </p:extLst>
          </p:nvPr>
        </p:nvGraphicFramePr>
        <p:xfrm>
          <a:off x="990600" y="990600"/>
          <a:ext cx="6068356" cy="26529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1591"/>
                <a:gridCol w="4333875"/>
                <a:gridCol w="153289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050" dirty="0">
                          <a:effectLst/>
                        </a:rPr>
                        <a:t>1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050">
                          <a:effectLst/>
                        </a:rPr>
                        <a:t> </a:t>
                      </a:r>
                      <a:r>
                        <a:rPr lang="en-US" sz="1050" u="sng">
                          <a:effectLst/>
                          <a:hlinkClick r:id="rId2" tooltip="Industrial and Commercial Bank of China"/>
                        </a:rPr>
                        <a:t>Industrial and Commercial Bank of China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050" dirty="0">
                          <a:effectLst/>
                        </a:rPr>
                        <a:t>3,227.96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400">
                          <a:effectLst/>
                        </a:rPr>
                        <a:t>2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r>
                        <a:rPr lang="en-US" sz="2000" u="sng">
                          <a:effectLst/>
                          <a:hlinkClick r:id="rId3" tooltip="China Construction Bank"/>
                        </a:rPr>
                        <a:t>China Construction Bank Corporation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000">
                          <a:effectLst/>
                        </a:rPr>
                        <a:t>2,981.85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400">
                          <a:effectLst/>
                        </a:rPr>
                        <a:t>3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r>
                        <a:rPr lang="en-US" sz="2000" u="sng" dirty="0">
                          <a:effectLst/>
                          <a:hlinkClick r:id="rId4" tooltip="Mitsubishi UFJ Financial Group"/>
                        </a:rPr>
                        <a:t>Mitsubishi UFJ Financial Group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000">
                          <a:effectLst/>
                        </a:rPr>
                        <a:t>2,901.34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400">
                          <a:effectLst/>
                        </a:rPr>
                        <a:t>4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r>
                        <a:rPr lang="en-US" sz="2000" u="sng">
                          <a:effectLst/>
                          <a:hlinkClick r:id="rId5"/>
                        </a:rPr>
                        <a:t>Agricultural Bank of China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000">
                          <a:effectLst/>
                        </a:rPr>
                        <a:t>2,818.89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400">
                          <a:effectLst/>
                        </a:rPr>
                        <a:t>5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r>
                        <a:rPr lang="en-US" sz="2000" u="sng" dirty="0">
                          <a:effectLst/>
                          <a:hlinkClick r:id="rId6" tooltip="Bank of China"/>
                        </a:rPr>
                        <a:t>Bank of China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000">
                          <a:effectLst/>
                        </a:rPr>
                        <a:t>2,656.07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400">
                          <a:effectLst/>
                        </a:rPr>
                        <a:t>6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r>
                        <a:rPr lang="en-US" sz="2000" u="sng">
                          <a:effectLst/>
                          <a:hlinkClick r:id="rId7" tooltip="JPMorgan Chase"/>
                        </a:rPr>
                        <a:t>JPMorgan Chase &amp; Co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000" dirty="0">
                          <a:effectLst/>
                        </a:rPr>
                        <a:t>2,423.80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/>
                </a:tc>
              </a:tr>
            </a:tbl>
          </a:graphicData>
        </a:graphic>
      </p:graphicFrame>
      <p:pic>
        <p:nvPicPr>
          <p:cNvPr id="1030" name="Picture 42" descr="Description: КНР">
            <a:hlinkClick r:id="rId8" tooltip="&quot;КНР&quot;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38288" y="3128963"/>
            <a:ext cx="190500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41" descr="Description: КНР">
            <a:hlinkClick r:id="rId8" tooltip="&quot;КНР&quot;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38288" y="3128963"/>
            <a:ext cx="190500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0" descr="Description: Японія">
            <a:hlinkClick r:id="rId10" tooltip="&quot;Японія&quot;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38288" y="3128963"/>
            <a:ext cx="190500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9" descr="Description: КНР">
            <a:hlinkClick r:id="rId8" tooltip="&quot;КНР&quot;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38288" y="3128963"/>
            <a:ext cx="190500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38" descr="Description: КНР">
            <a:hlinkClick r:id="rId8" tooltip="&quot;КНР&quot;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38288" y="3128963"/>
            <a:ext cx="190500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37" descr="Description: США">
            <a:hlinkClick r:id="rId12" tooltip="&quot;США&quot;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38288" y="3128963"/>
            <a:ext cx="190500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36205360"/>
              </p:ext>
            </p:extLst>
          </p:nvPr>
        </p:nvGraphicFramePr>
        <p:xfrm>
          <a:off x="914400" y="3657600"/>
          <a:ext cx="6096001" cy="32493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2510"/>
                <a:gridCol w="4353618"/>
                <a:gridCol w="1539873"/>
              </a:tblGrid>
              <a:tr h="2684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</a:rPr>
                        <a:t>7</a:t>
                      </a:r>
                      <a:endParaRPr lang="en-US" sz="3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en-US" sz="3200" b="1" u="sng" dirty="0">
                          <a:solidFill>
                            <a:srgbClr val="FF0000"/>
                          </a:solidFill>
                          <a:effectLst/>
                          <a:hlinkClick r:id="rId14" tooltip="BNP Paribas"/>
                        </a:rPr>
                        <a:t>BNP Paribas</a:t>
                      </a:r>
                      <a:endParaRPr lang="en-US" sz="32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</a:rPr>
                        <a:t>2,417.00</a:t>
                      </a:r>
                      <a:endParaRPr lang="en-US" sz="2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/>
                </a:tc>
              </a:tr>
              <a:tr h="7065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3200">
                          <a:solidFill>
                            <a:srgbClr val="FF0000"/>
                          </a:solidFill>
                          <a:effectLst/>
                        </a:rPr>
                        <a:t>8</a:t>
                      </a:r>
                      <a:endParaRPr lang="en-US" sz="320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en-US" sz="3200" b="1" u="sng" dirty="0">
                          <a:solidFill>
                            <a:srgbClr val="FF0000"/>
                          </a:solidFill>
                          <a:effectLst/>
                          <a:hlinkClick r:id="rId15" tooltip="HSBC"/>
                        </a:rPr>
                        <a:t>HSBC Holdings PLC</a:t>
                      </a:r>
                      <a:endParaRPr lang="en-US" sz="32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</a:rPr>
                        <a:t>2,410.15</a:t>
                      </a:r>
                      <a:endParaRPr lang="en-US" sz="2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/>
                </a:tc>
              </a:tr>
              <a:tr h="2684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050">
                          <a:effectLst/>
                        </a:rPr>
                        <a:t>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050" dirty="0">
                          <a:effectLst/>
                        </a:rPr>
                        <a:t> </a:t>
                      </a:r>
                      <a:r>
                        <a:rPr lang="en-US" sz="1050" u="sng" dirty="0">
                          <a:effectLst/>
                          <a:hlinkClick r:id="rId16" tooltip="Bank of America"/>
                        </a:rPr>
                        <a:t>Bank of America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050">
                          <a:effectLst/>
                        </a:rPr>
                        <a:t>2,186.61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/>
                </a:tc>
              </a:tr>
              <a:tr h="4700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050">
                          <a:effectLst/>
                        </a:rPr>
                        <a:t>10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050" dirty="0">
                          <a:effectLst/>
                        </a:rPr>
                        <a:t> </a:t>
                      </a:r>
                      <a:r>
                        <a:rPr lang="en-US" sz="1050" u="sng" dirty="0">
                          <a:effectLst/>
                          <a:hlinkClick r:id="rId17" tooltip="Japan Post Bank"/>
                        </a:rPr>
                        <a:t>Japan Post Bank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050">
                          <a:effectLst/>
                        </a:rPr>
                        <a:t>2,022.02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/>
                </a:tc>
              </a:tr>
              <a:tr h="4700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050">
                          <a:effectLst/>
                        </a:rPr>
                        <a:t>11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en-US" sz="3200" b="1" u="sng" dirty="0">
                          <a:solidFill>
                            <a:srgbClr val="FF0000"/>
                          </a:solidFill>
                          <a:effectLst/>
                          <a:hlinkClick r:id="rId18" tooltip="Deutsche Bank"/>
                        </a:rPr>
                        <a:t>Deutsche Bank</a:t>
                      </a:r>
                      <a:endParaRPr lang="en-US" sz="32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</a:rPr>
                        <a:t>2,006.71</a:t>
                      </a:r>
                      <a:endParaRPr lang="en-US" sz="3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/>
                </a:tc>
              </a:tr>
            </a:tbl>
          </a:graphicData>
        </a:graphic>
      </p:graphicFrame>
      <p:pic>
        <p:nvPicPr>
          <p:cNvPr id="5" name="Picture 36" descr="Description: Франція">
            <a:hlinkClick r:id="rId19" tooltip="&quot;Франція&quot;"/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38288" y="3067050"/>
            <a:ext cx="190500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5" descr="Description: Велика Британія">
            <a:hlinkClick r:id="rId21" tooltip="&quot;Велика Британія&quot;"/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38288" y="3067050"/>
            <a:ext cx="190500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4" descr="Description: США">
            <a:hlinkClick r:id="rId12" tooltip="&quot;США&quot;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38288" y="3067050"/>
            <a:ext cx="190500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3" descr="Description: Японія">
            <a:hlinkClick r:id="rId10" tooltip="&quot;Японія&quot;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38288" y="3067050"/>
            <a:ext cx="190500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2" descr="Description: Німеччина">
            <a:hlinkClick r:id="rId23" tooltip="&quot;Німеччина&quot;"/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38288" y="3067050"/>
            <a:ext cx="190500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74003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Женя\Documents\Siège_CNEP_facad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95401"/>
            <a:ext cx="7543799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808486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solidFill>
                  <a:srgbClr val="FF0000"/>
                </a:solidFill>
                <a:hlinkClick r:id="rId2" tooltip="HSBC"/>
              </a:rPr>
              <a:t>HSBC Holdings PLC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8801" y="1371600"/>
            <a:ext cx="6553200" cy="6729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28344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>
                <a:hlinkClick r:id="rId2"/>
              </a:rPr>
              <a:t>Deutsche Bank</a:t>
            </a:r>
            <a:endParaRPr lang="en-US"/>
          </a:p>
        </p:txBody>
      </p:sp>
      <p:pic>
        <p:nvPicPr>
          <p:cNvPr id="1026" name="Picture 2" descr="https://upload.wikimedia.org/wikipedia/commons/thumb/e/ea/Deutsche-Bank-Frankfurt-am-Main.jpg/800px-Deutsche-Bank-Frankfurt-am-Ma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371600"/>
            <a:ext cx="6324600" cy="6845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808486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981200"/>
            <a:ext cx="9372600" cy="6858000"/>
          </a:xfrm>
        </p:spPr>
        <p:txBody>
          <a:bodyPr>
            <a:normAutofit/>
          </a:bodyPr>
          <a:lstStyle/>
          <a:p>
            <a:r>
              <a:rPr lang="en-US" sz="2700" b="1" dirty="0" smtClean="0"/>
              <a:t>№ </a:t>
            </a:r>
            <a:r>
              <a:rPr lang="en-US" sz="2700" b="1" dirty="0"/>
              <a:t>1. </a:t>
            </a:r>
            <a:r>
              <a:rPr lang="en-US" sz="2700" b="1" dirty="0" err="1"/>
              <a:t>Франція</a:t>
            </a:r>
            <a:r>
              <a:rPr lang="en-US" sz="2700" dirty="0"/>
              <a:t/>
            </a:r>
            <a:br>
              <a:rPr lang="en-US" sz="2700" dirty="0"/>
            </a:br>
            <a:r>
              <a:rPr lang="en-US" sz="2700" dirty="0"/>
              <a:t>76, 8 </a:t>
            </a:r>
            <a:r>
              <a:rPr lang="en-US" sz="2700" dirty="0" err="1"/>
              <a:t>млн</a:t>
            </a:r>
            <a:r>
              <a:rPr lang="en-US" sz="2700" dirty="0"/>
              <a:t> </a:t>
            </a:r>
            <a:r>
              <a:rPr lang="en-US" sz="2700" dirty="0" err="1"/>
              <a:t>туристів</a:t>
            </a:r>
            <a:r>
              <a:rPr lang="en-US" sz="2700" dirty="0"/>
              <a:t>. </a:t>
            </a:r>
            <a:r>
              <a:rPr lang="en-US" sz="2700" dirty="0" smtClean="0"/>
              <a:t> </a:t>
            </a:r>
            <a:r>
              <a:rPr lang="ru-RU" sz="2700" dirty="0"/>
              <a:t>Тут кожен мандрівник може знайти щось цікаве: Лувр або Ейфелева вежа в Парижі, виноробство в Бордо, або замки Луари. Крім того, Франція - досить компактна європейська держава, що дозволяє туристу швидко добиратися </a:t>
            </a:r>
            <a:r>
              <a:rPr lang="ru-RU" sz="2700" dirty="0" smtClean="0"/>
              <a:t/>
            </a:r>
            <a:br>
              <a:rPr lang="ru-RU" sz="2700" dirty="0" smtClean="0"/>
            </a:b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3" name="Picture 2" descr="Найбільш відвідувані країни світу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6845" y="2286000"/>
            <a:ext cx="5735955" cy="457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5471901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263</Words>
  <Application>Microsoft Office PowerPoint</Application>
  <PresentationFormat>Экран (4:3)</PresentationFormat>
  <Paragraphs>124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Office Theme</vt:lpstr>
      <vt:lpstr>Трети́нний се́ктор еконо́міки або сфера послуг </vt:lpstr>
      <vt:lpstr>Слайд 2</vt:lpstr>
      <vt:lpstr>Слайд 3</vt:lpstr>
      <vt:lpstr>Слайд 4</vt:lpstr>
      <vt:lpstr>Найбільші банки світу</vt:lpstr>
      <vt:lpstr>Слайд 6</vt:lpstr>
      <vt:lpstr>HSBC Holdings PLC</vt:lpstr>
      <vt:lpstr>Deutsche Bank</vt:lpstr>
      <vt:lpstr>№ 1. Франція 76, 8 млн туристів.  Тут кожен мандрівник може знайти щось цікаве: Лувр або Ейфелева вежа в Парижі, виноробство в Бордо, або замки Луари. Крім того, Франція - досить компактна європейська держава, що дозволяє туристу швидко добиратися  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Трети́нний се́ктор еконо́міки або сфера послуг </dc:title>
  <dc:creator>Женя</dc:creator>
  <cp:lastModifiedBy>Admin</cp:lastModifiedBy>
  <cp:revision>32</cp:revision>
  <dcterms:created xsi:type="dcterms:W3CDTF">2006-08-16T00:00:00Z</dcterms:created>
  <dcterms:modified xsi:type="dcterms:W3CDTF">2019-12-02T11:37:22Z</dcterms:modified>
</cp:coreProperties>
</file>