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sldIdLst>
    <p:sldId id="256" r:id="rId2"/>
    <p:sldId id="274" r:id="rId3"/>
    <p:sldId id="272" r:id="rId4"/>
    <p:sldId id="281" r:id="rId5"/>
    <p:sldId id="275" r:id="rId6"/>
    <p:sldId id="284" r:id="rId7"/>
    <p:sldId id="285" r:id="rId8"/>
    <p:sldId id="277" r:id="rId9"/>
    <p:sldId id="276" r:id="rId10"/>
    <p:sldId id="263" r:id="rId11"/>
    <p:sldId id="282" r:id="rId12"/>
    <p:sldId id="286" r:id="rId13"/>
    <p:sldId id="287" r:id="rId14"/>
    <p:sldId id="288" r:id="rId15"/>
    <p:sldId id="290" r:id="rId16"/>
    <p:sldId id="291" r:id="rId17"/>
    <p:sldId id="292" r:id="rId18"/>
    <p:sldId id="293" r:id="rId19"/>
    <p:sldId id="294" r:id="rId20"/>
    <p:sldId id="264" r:id="rId21"/>
    <p:sldId id="265" r:id="rId22"/>
    <p:sldId id="266" r:id="rId23"/>
    <p:sldId id="267" r:id="rId24"/>
    <p:sldId id="268" r:id="rId25"/>
    <p:sldId id="283" r:id="rId26"/>
    <p:sldId id="262" r:id="rId27"/>
    <p:sldId id="269" r:id="rId28"/>
    <p:sldId id="271" r:id="rId29"/>
    <p:sldId id="27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>
        <p:scale>
          <a:sx n="62" d="100"/>
          <a:sy n="62" d="100"/>
        </p:scale>
        <p:origin x="167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572A8-7769-4C54-A1EB-49F321BAD7D8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97AC5-5C97-4F2F-B5DC-C27A83B094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6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97AC5-5C97-4F2F-B5DC-C27A83B094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32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0%BE%D0%BB%D1%96%D1%86%D1%96%D1%8F" TargetMode="External"/><Relationship Id="rId3" Type="http://schemas.openxmlformats.org/officeDocument/2006/relationships/hyperlink" Target="https://uk.wikipedia.org/wiki/16_%D1%87%D0%B5%D1%80%D0%B2%D0%BD%D1%8F" TargetMode="External"/><Relationship Id="rId7" Type="http://schemas.openxmlformats.org/officeDocument/2006/relationships/hyperlink" Target="https://uk.wikipedia.org/wiki/%D0%A7%D0%B5%D1%80%D0%B2%D0%BE%D0%BD%D0%B8%D0%B9_%D0%BA%D0%BE%D0%BB%D1%96%D1%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1%D1%96%D0%BB%D0%B8%D0%B9_%D0%BA%D0%BE%D0%BB%D1%96%D1%80" TargetMode="External"/><Relationship Id="rId5" Type="http://schemas.openxmlformats.org/officeDocument/2006/relationships/hyperlink" Target="https://uk.wikipedia.org/wiki/%D0%97%D0%B5%D0%BB%D0%B5%D0%BD%D0%B8%D0%B9_%D0%BA%D0%BE%D0%BB%D1%96%D1%80" TargetMode="External"/><Relationship Id="rId4" Type="http://schemas.openxmlformats.org/officeDocument/2006/relationships/hyperlink" Target="https://uk.wikipedia.org/wiki/194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0%D0%BB%D1%8C%D0%BF%D0%B8" TargetMode="External"/><Relationship Id="rId13" Type="http://schemas.openxmlformats.org/officeDocument/2006/relationships/hyperlink" Target="https://uk.wikipedia.org/wiki/%D0%90%D0%B2%D1%81%D1%82%D1%80%D1%96%D1%8F" TargetMode="External"/><Relationship Id="rId18" Type="http://schemas.openxmlformats.org/officeDocument/2006/relationships/hyperlink" Target="https://uk.wikipedia.org/wiki/%D0%9A%D0%BE%D1%80%D0%BE%D0%BB%D1%96%D0%B2%D1%81%D1%82%D0%B2%D0%BE_%D0%BE%D0%B1%D0%BE%D1%85_%D0%A1%D0%B8%D1%86%D0%B8%D0%BB%D1%96%D0%B9" TargetMode="External"/><Relationship Id="rId3" Type="http://schemas.openxmlformats.org/officeDocument/2006/relationships/hyperlink" Target="https://uk.wikipedia.org/wiki/%D0%86%D1%82%D0%B0%D0%BB%D1%96%D0%B9%D1%81%D1%8C%D0%BA%D0%B0_%D0%BC%D0%BE%D0%B2%D0%B0" TargetMode="External"/><Relationship Id="rId21" Type="http://schemas.openxmlformats.org/officeDocument/2006/relationships/hyperlink" Target="https://uk.wikipedia.org/wiki/%D0%9F%D0%B5%D1%80%D1%88%D0%B0_%D1%81%D0%B2%D1%96%D1%82%D0%BE%D0%B2%D0%B0_%D0%B2%D1%96%D0%B9%D0%BD%D0%B0" TargetMode="External"/><Relationship Id="rId7" Type="http://schemas.openxmlformats.org/officeDocument/2006/relationships/hyperlink" Target="https://uk.wikipedia.org/wiki/%D0%9F%D0%B0%D0%B4%D0%B0%D0%BD%D1%81%D1%8C%D0%BA%D0%B0_%D1%80%D1%96%D0%B2%D0%BD%D0%B8%D0%BD%D0%B0" TargetMode="External"/><Relationship Id="rId12" Type="http://schemas.openxmlformats.org/officeDocument/2006/relationships/hyperlink" Target="https://uk.wikipedia.org/wiki/%D0%A8%D0%B2%D0%B5%D0%B9%D1%86%D0%B0%D1%80%D1%96%D1%8F" TargetMode="External"/><Relationship Id="rId17" Type="http://schemas.openxmlformats.org/officeDocument/2006/relationships/hyperlink" Target="https://uk.wikipedia.org/wiki/%D0%A1%D0%B0%D1%80%D0%B4%D0%B8%D0%BD%D1%81%D1%8C%D0%BA%D0%B5_%D0%BA%D0%BE%D1%80%D0%BE%D0%BB%D1%96%D0%B2%D1%81%D1%82%D0%B2%D0%BE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uk.wikipedia.org/wiki/%D0%92%D0%B0%D1%82%D0%B8%D0%BA%D0%B0%D0%BD" TargetMode="External"/><Relationship Id="rId20" Type="http://schemas.openxmlformats.org/officeDocument/2006/relationships/hyperlink" Target="https://uk.wikipedia.org/wiki/%D0%A0%D1%96%D1%81%D0%BE%D1%80%D0%B4%D0%B6%D0%B8%D0%BC%D0%B5%D0%BD%D1%82%D0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0%D0%BF%D0%B5%D0%BD%D0%BD%D1%96%D0%BD%D1%81%D1%8C%D0%BA%D0%B8%D0%B9_%D0%BF%D1%96%D0%B2%D0%BE%D1%81%D1%82%D1%80%D1%96%D0%B2" TargetMode="External"/><Relationship Id="rId11" Type="http://schemas.openxmlformats.org/officeDocument/2006/relationships/hyperlink" Target="https://uk.wikipedia.org/wiki/%D0%A4%D1%80%D0%B0%D0%BD%D1%86%D1%96%D1%8F" TargetMode="External"/><Relationship Id="rId24" Type="http://schemas.openxmlformats.org/officeDocument/2006/relationships/hyperlink" Target="https://uk.wikipedia.org/wiki/%D0%86%D1%82%D0%B0%D0%BB%D1%96%D1%8F" TargetMode="External"/><Relationship Id="rId5" Type="http://schemas.openxmlformats.org/officeDocument/2006/relationships/hyperlink" Target="https://uk.wikipedia.org/wiki/%D0%A1%D0%B5%D1%80%D0%B5%D0%B4%D0%B7%D0%B5%D0%BC%D0%BD%D0%BE%D0%BC%D0%BE%D1%80'%D1%8F" TargetMode="External"/><Relationship Id="rId15" Type="http://schemas.openxmlformats.org/officeDocument/2006/relationships/hyperlink" Target="https://uk.wikipedia.org/wiki/%D0%A1%D0%B0%D0%BD-%D0%9C%D0%B0%D1%80%D0%B8%D0%BD%D0%BE" TargetMode="External"/><Relationship Id="rId23" Type="http://schemas.openxmlformats.org/officeDocument/2006/relationships/hyperlink" Target="https://uk.wikipedia.org/wiki/%D0%86%D1%82%D0%B0%D0%BB%D1%96%D0%B9%D1%81%D1%8C%D0%BA%D0%B0_%D0%BA%D0%BE%D0%BB%D0%BE%D0%BD%D1%96%D0%B0%D0%BB%D1%8C%D0%BD%D0%B0_%D1%96%D0%BC%D0%BF%D0%B5%D1%80%D1%96%D1%8F" TargetMode="External"/><Relationship Id="rId10" Type="http://schemas.openxmlformats.org/officeDocument/2006/relationships/hyperlink" Target="https://uk.wikipedia.org/wiki/%D0%A1%D0%B0%D1%80%D0%B4%D0%B8%D0%BD%D1%96%D1%8F" TargetMode="External"/><Relationship Id="rId19" Type="http://schemas.openxmlformats.org/officeDocument/2006/relationships/hyperlink" Target="https://uk.wikipedia.org/wiki/%D0%9C%D1%96%D0%BB%D0%B0%D0%BD%D1%81%D1%8C%D0%BA%D0%B5_%D0%B3%D0%B5%D1%80%D1%86%D0%BE%D0%B3%D1%81%D1%82%D0%B2%D0%BE" TargetMode="External"/><Relationship Id="rId4" Type="http://schemas.openxmlformats.org/officeDocument/2006/relationships/hyperlink" Target="https://uk.wikipedia.org/wiki/%D0%84%D0%B2%D1%80%D0%BE%D0%BF%D0%B0" TargetMode="External"/><Relationship Id="rId9" Type="http://schemas.openxmlformats.org/officeDocument/2006/relationships/hyperlink" Target="https://uk.wikipedia.org/wiki/%D0%A1%D0%B8%D1%86%D0%B8%D0%BB%D1%96%D1%8F" TargetMode="External"/><Relationship Id="rId14" Type="http://schemas.openxmlformats.org/officeDocument/2006/relationships/hyperlink" Target="https://uk.wikipedia.org/wiki/%D0%A1%D0%BB%D0%BE%D0%B2%D0%B5%D0%BD%D1%96%D1%8F" TargetMode="External"/><Relationship Id="rId22" Type="http://schemas.openxmlformats.org/officeDocument/2006/relationships/hyperlink" Target="https://uk.wikipedia.org/wiki/%D0%94%D1%80%D1%83%D0%B3%D0%B0_%D1%81%D0%B2%D1%96%D1%82%D0%BE%D0%B2%D0%B0_%D0%B2%D1%96%D0%B9%D0%BD%D0%B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0%B0%D1%80%D0%BB%D0%B0%D0%BC%D0%B5%D0%BD%D1%82_%D0%86%D1%82%D0%B0%D0%BB%D1%96%D1%97" TargetMode="External"/><Relationship Id="rId13" Type="http://schemas.openxmlformats.org/officeDocument/2006/relationships/hyperlink" Target="https://uk.wikipedia.org/wiki/%D0%A3%D1%80%D1%8F%D0%B4_%D0%86%D1%82%D0%B0%D0%BB%D1%96%D1%97" TargetMode="External"/><Relationship Id="rId3" Type="http://schemas.openxmlformats.org/officeDocument/2006/relationships/hyperlink" Target="https://uk.wikipedia.org/wiki/27_%D0%B3%D1%80%D1%83%D0%B4%D0%BD%D1%8F" TargetMode="External"/><Relationship Id="rId7" Type="http://schemas.openxmlformats.org/officeDocument/2006/relationships/hyperlink" Target="https://uk.wikipedia.org/wiki/%D0%A0%D0%B5%D1%81%D0%BF%D1%83%D0%B1%D0%BB%D1%96%D0%BA%D0%B0" TargetMode="External"/><Relationship Id="rId12" Type="http://schemas.openxmlformats.org/officeDocument/2006/relationships/hyperlink" Target="https://uk.wikipedia.org/wiki/%D0%93%D0%BE%D0%BB%D0%BE%D0%B2%D0%B0_%D0%A0%D0%B0%D0%B4%D0%B8_%D0%9C%D1%96%D0%BD%D1%96%D1%81%D1%82%D1%80%D1%96%D0%B2_%D0%86%D1%82%D0%B0%D0%BB%D1%96%D1%97" TargetMode="External"/><Relationship Id="rId2" Type="http://schemas.openxmlformats.org/officeDocument/2006/relationships/hyperlink" Target="https://uk.wikipedia.org/wiki/%D0%9A%D0%BE%D0%BD%D1%81%D1%82%D0%B8%D1%82%D1%83%D1%86%D1%96%D1%8F_%D0%86%D1%82%D0%B0%D0%BB%D1%96%D1%9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1948" TargetMode="External"/><Relationship Id="rId11" Type="http://schemas.openxmlformats.org/officeDocument/2006/relationships/hyperlink" Target="https://uk.wikipedia.org/wiki/%D0%9F%D1%80%D0%B5%D0%B7%D0%B8%D0%B4%D0%B5%D0%BD%D1%82_%D0%86%D1%82%D0%B0%D0%BB%D1%96%D1%97" TargetMode="External"/><Relationship Id="rId5" Type="http://schemas.openxmlformats.org/officeDocument/2006/relationships/hyperlink" Target="https://uk.wikipedia.org/wiki/1_%D1%81%D1%96%D1%87%D0%BD%D1%8F" TargetMode="External"/><Relationship Id="rId10" Type="http://schemas.openxmlformats.org/officeDocument/2006/relationships/hyperlink" Target="https://uk.wikipedia.org/wiki/%D0%A1%D0%B5%D0%BD%D0%B0%D1%82_%D0%86%D1%82%D0%B0%D0%BB%D1%96%D1%97" TargetMode="External"/><Relationship Id="rId4" Type="http://schemas.openxmlformats.org/officeDocument/2006/relationships/hyperlink" Target="https://uk.wikipedia.org/wiki/1947" TargetMode="External"/><Relationship Id="rId9" Type="http://schemas.openxmlformats.org/officeDocument/2006/relationships/hyperlink" Target="https://uk.wikipedia.org/wiki/%D0%9F%D0%B0%D0%BB%D0%B0%D1%82%D0%B0_%D0%B4%D0%B5%D0%BF%D1%83%D1%82%D0%B0%D1%82%D1%96%D0%B2_%D0%86%D1%82%D0%B0%D0%BB%D1%96%D1%9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1%80%D0%B5%D0%BC'%D1%94%D1%80-%D0%BC%D1%96%D0%BD%D1%96%D1%81%D1%82%D1%80_%D0%86%D1%82%D0%B0%D0%BB%D1%96%D1%97" TargetMode="External"/><Relationship Id="rId2" Type="http://schemas.openxmlformats.org/officeDocument/2006/relationships/hyperlink" Target="https://uk.wikipedia.org/wiki/%D0%A1%D0%B5%D1%80%D0%B4%D0%B6%D0%BE_%D0%9C%D0%B0%D1%82%D0%B0%D1%80%D0%B5%D0%BB%D0%BB%D0%B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s://uk.wikipedia.org/wiki/%D0%94%D0%B6%D1%83%D0%B7%D0%B5%D0%BF%D0%BF%D0%B5_%D0%9A%D0%BE%D0%BD%D1%82%D0%B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1%83%D1%80%D0%B8%D0%BD" TargetMode="External"/><Relationship Id="rId13" Type="http://schemas.openxmlformats.org/officeDocument/2006/relationships/hyperlink" Target="https://ru.wikipedia.org/wiki/%D0%9B%D0%B8%D0%B3%D1%83%D1%80%D0%B8%D1%8F" TargetMode="External"/><Relationship Id="rId18" Type="http://schemas.openxmlformats.org/officeDocument/2006/relationships/hyperlink" Target="https://ru.wikipedia.org/wiki/%D0%91%D0%B0%D1%80%D0%B8" TargetMode="External"/><Relationship Id="rId3" Type="http://schemas.openxmlformats.org/officeDocument/2006/relationships/hyperlink" Target="https://ru.wikipedia.org/wiki/%D0%9B%D0%B0%D1%86%D0%B8%D0%BE" TargetMode="External"/><Relationship Id="rId7" Type="http://schemas.openxmlformats.org/officeDocument/2006/relationships/hyperlink" Target="https://ru.wikipedia.org/wiki/%D0%9A%D0%B0%D0%BC%D0%BF%D0%B0%D0%BD%D0%B8%D1%8F_(%D0%98%D1%82%D0%B0%D0%BB%D0%B8%D1%8F)" TargetMode="External"/><Relationship Id="rId12" Type="http://schemas.openxmlformats.org/officeDocument/2006/relationships/hyperlink" Target="https://ru.wikipedia.org/wiki/%D0%93%D0%B5%D0%BD%D1%83%D1%8F" TargetMode="External"/><Relationship Id="rId17" Type="http://schemas.openxmlformats.org/officeDocument/2006/relationships/hyperlink" Target="https://ru.wikipedia.org/wiki/%D0%A2%D0%BE%D1%81%D0%BA%D0%B0%D0%BD%D0%B0" TargetMode="External"/><Relationship Id="rId2" Type="http://schemas.openxmlformats.org/officeDocument/2006/relationships/hyperlink" Target="https://ru.wikipedia.org/wiki/%D0%A0%D0%B8%D0%BC" TargetMode="External"/><Relationship Id="rId16" Type="http://schemas.openxmlformats.org/officeDocument/2006/relationships/hyperlink" Target="https://ru.wikipedia.org/wiki/%D0%A4%D0%BB%D0%BE%D1%80%D0%B5%D0%BD%D1%86%D0%B8%D1%8F" TargetMode="External"/><Relationship Id="rId20" Type="http://schemas.openxmlformats.org/officeDocument/2006/relationships/hyperlink" Target="https://ru.wikipedia.org/wiki/%D0%9A%D0%B0%D1%82%D0%B0%D0%BD%D0%B8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D%D0%B5%D0%B0%D0%BF%D0%BE%D0%BB%D1%8C" TargetMode="External"/><Relationship Id="rId11" Type="http://schemas.openxmlformats.org/officeDocument/2006/relationships/hyperlink" Target="https://ru.wikipedia.org/wiki/%D0%A1%D0%B8%D1%86%D0%B8%D0%BB%D0%B8%D1%8F" TargetMode="External"/><Relationship Id="rId5" Type="http://schemas.openxmlformats.org/officeDocument/2006/relationships/hyperlink" Target="https://ru.wikipedia.org/wiki/%D0%9B%D0%BE%D0%BC%D0%B1%D0%B0%D1%80%D0%B4%D0%B8%D1%8F" TargetMode="External"/><Relationship Id="rId15" Type="http://schemas.openxmlformats.org/officeDocument/2006/relationships/hyperlink" Target="https://ru.wikipedia.org/wiki/%D0%AD%D0%BC%D0%B8%D0%BB%D0%B8%D1%8F-%D0%A0%D0%BE%D0%BC%D0%B0%D0%BD%D1%8C%D1%8F" TargetMode="External"/><Relationship Id="rId10" Type="http://schemas.openxmlformats.org/officeDocument/2006/relationships/hyperlink" Target="https://ru.wikipedia.org/wiki/%D0%9F%D0%B0%D0%BB%D0%B5%D1%80%D0%BC%D0%BE" TargetMode="External"/><Relationship Id="rId19" Type="http://schemas.openxmlformats.org/officeDocument/2006/relationships/hyperlink" Target="https://ru.wikipedia.org/wiki/%D0%90%D0%BF%D1%83%D0%BB%D0%B8%D1%8F" TargetMode="External"/><Relationship Id="rId4" Type="http://schemas.openxmlformats.org/officeDocument/2006/relationships/hyperlink" Target="https://ru.wikipedia.org/wiki/%D0%9C%D0%B8%D0%BB%D0%B0%D0%BD" TargetMode="External"/><Relationship Id="rId9" Type="http://schemas.openxmlformats.org/officeDocument/2006/relationships/hyperlink" Target="https://ru.wikipedia.org/wiki/%D0%9F%D1%8C%D0%B5%D0%BC%D0%BE%D0%BD%D1%82" TargetMode="External"/><Relationship Id="rId14" Type="http://schemas.openxmlformats.org/officeDocument/2006/relationships/hyperlink" Target="https://ru.wikipedia.org/wiki/%D0%91%D0%BE%D0%BB%D0%BE%D0%BD%D1%8C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ІТАЛІЯ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Кол</a:t>
            </a:r>
            <a:r>
              <a:rPr lang="uk-UA" dirty="0" err="1" smtClean="0">
                <a:solidFill>
                  <a:schemeClr val="bg2">
                    <a:lumMod val="25000"/>
                  </a:schemeClr>
                </a:solidFill>
              </a:rPr>
              <a:t>ізей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 Рим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Documents and Settings\Admin\Мои документы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34" y="1285860"/>
            <a:ext cx="9258334" cy="5572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МІЛАН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Мои документы\Копия (2) 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39653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</a:t>
            </a:r>
            <a:r>
              <a:rPr lang="uk-UA" sz="2800" dirty="0" smtClean="0"/>
              <a:t>СОБЛИВОСТІ СУЧАСНОГО РОЗВИТКУ</a:t>
            </a:r>
            <a:r>
              <a:rPr lang="ru-RU" sz="2800" dirty="0" smtClean="0"/>
              <a:t> </a:t>
            </a:r>
            <a:r>
              <a:rPr lang="ru-RU" sz="2800" dirty="0" err="1"/>
              <a:t>Економічний</a:t>
            </a:r>
            <a:r>
              <a:rPr lang="ru-RU" sz="2800" dirty="0"/>
              <a:t> </a:t>
            </a: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Італії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uk-UA" sz="2800" dirty="0" smtClean="0"/>
              <a:t>д</a:t>
            </a:r>
            <a:r>
              <a:rPr lang="ru-RU" sz="2800" dirty="0" err="1" smtClean="0"/>
              <a:t>ругої</a:t>
            </a:r>
            <a:r>
              <a:rPr lang="ru-RU" sz="2800" dirty="0" smtClean="0"/>
              <a:t> </a:t>
            </a:r>
            <a:r>
              <a:rPr lang="ru-RU" sz="2800" dirty="0" err="1"/>
              <a:t>світової</a:t>
            </a:r>
            <a:r>
              <a:rPr lang="ru-RU" sz="2800" dirty="0"/>
              <a:t> </a:t>
            </a:r>
            <a:r>
              <a:rPr lang="ru-RU" sz="2800" dirty="0" err="1"/>
              <a:t>війни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обумовлений</a:t>
            </a:r>
            <a:r>
              <a:rPr lang="ru-RU" sz="2800" dirty="0"/>
              <a:t> </a:t>
            </a:r>
            <a:r>
              <a:rPr lang="ru-RU" sz="2800" dirty="0" err="1" smtClean="0"/>
              <a:t>поєд</a:t>
            </a:r>
            <a:endParaRPr lang="ru-RU" sz="2800" dirty="0" smtClean="0"/>
          </a:p>
          <a:p>
            <a:r>
              <a:rPr lang="ru-RU" sz="2800" dirty="0" err="1" smtClean="0"/>
              <a:t>нанням</a:t>
            </a:r>
            <a:r>
              <a:rPr lang="ru-RU" sz="2800" dirty="0" smtClean="0"/>
              <a:t> </a:t>
            </a:r>
            <a:r>
              <a:rPr lang="ru-RU" sz="2800" dirty="0"/>
              <a:t>низки </a:t>
            </a:r>
            <a:r>
              <a:rPr lang="ru-RU" sz="2800" dirty="0" err="1"/>
              <a:t>сприятливих</a:t>
            </a:r>
            <a:r>
              <a:rPr lang="ru-RU" sz="2800" dirty="0"/>
              <a:t> </a:t>
            </a:r>
            <a:r>
              <a:rPr lang="ru-RU" sz="2800" dirty="0" err="1"/>
              <a:t>чинників</a:t>
            </a:r>
            <a:r>
              <a:rPr lang="ru-RU" sz="2800" dirty="0"/>
              <a:t>: </a:t>
            </a:r>
            <a:r>
              <a:rPr lang="ru-RU" sz="2800" dirty="0" err="1"/>
              <a:t>економічної</a:t>
            </a:r>
            <a:r>
              <a:rPr lang="ru-RU" sz="2800" dirty="0"/>
              <a:t> </a:t>
            </a:r>
            <a:r>
              <a:rPr lang="ru-RU" sz="2800" dirty="0" err="1"/>
              <a:t>допомоги</a:t>
            </a:r>
            <a:r>
              <a:rPr lang="ru-RU" sz="2800" dirty="0"/>
              <a:t> США у рамках Плану Маршалла, </a:t>
            </a:r>
            <a:r>
              <a:rPr lang="ru-RU" sz="2800" dirty="0" err="1"/>
              <a:t>високого</a:t>
            </a:r>
            <a:r>
              <a:rPr lang="ru-RU" sz="2800" dirty="0"/>
              <a:t> </a:t>
            </a:r>
            <a:r>
              <a:rPr lang="ru-RU" sz="2800" dirty="0" err="1"/>
              <a:t>попиту</a:t>
            </a:r>
            <a:r>
              <a:rPr lang="ru-RU" sz="2800" dirty="0"/>
              <a:t> на </a:t>
            </a:r>
            <a:r>
              <a:rPr lang="ru-RU" sz="2800" dirty="0" err="1" smtClean="0"/>
              <a:t>проми</a:t>
            </a:r>
            <a:endParaRPr lang="ru-RU" sz="2800" dirty="0" smtClean="0"/>
          </a:p>
          <a:p>
            <a:r>
              <a:rPr lang="ru-RU" sz="2800" dirty="0" smtClean="0"/>
              <a:t>слову </a:t>
            </a:r>
            <a:r>
              <a:rPr lang="ru-RU" sz="2800" dirty="0" err="1"/>
              <a:t>продукцію</a:t>
            </a:r>
            <a:r>
              <a:rPr lang="ru-RU" sz="2800" dirty="0"/>
              <a:t> (</a:t>
            </a:r>
            <a:r>
              <a:rPr lang="ru-RU" sz="2800" dirty="0" err="1"/>
              <a:t>зокрема</a:t>
            </a:r>
            <a:r>
              <a:rPr lang="ru-RU" sz="2800" dirty="0"/>
              <a:t> метали), на </a:t>
            </a:r>
            <a:r>
              <a:rPr lang="ru-RU" sz="2800" dirty="0" err="1"/>
              <a:t>міжнародних</a:t>
            </a:r>
            <a:r>
              <a:rPr lang="ru-RU" sz="2800" dirty="0"/>
              <a:t> ринках,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дешевої</a:t>
            </a:r>
            <a:r>
              <a:rPr lang="ru-RU" sz="2800" dirty="0"/>
              <a:t>, на </a:t>
            </a:r>
            <a:r>
              <a:rPr lang="ru-RU" sz="2800" dirty="0" err="1"/>
              <a:t>тлі</a:t>
            </a:r>
            <a:r>
              <a:rPr lang="ru-RU" sz="2800" dirty="0"/>
              <a:t> </a:t>
            </a:r>
            <a:r>
              <a:rPr lang="ru-RU" sz="2800" dirty="0" err="1"/>
              <a:t>країн</a:t>
            </a:r>
            <a:r>
              <a:rPr lang="ru-RU" sz="2800" dirty="0"/>
              <a:t> </a:t>
            </a:r>
            <a:r>
              <a:rPr lang="ru-RU" sz="2800" dirty="0" err="1"/>
              <a:t>Західної</a:t>
            </a:r>
            <a:r>
              <a:rPr lang="ru-RU" sz="2800" dirty="0"/>
              <a:t> </a:t>
            </a:r>
            <a:r>
              <a:rPr lang="ru-RU" sz="2800" dirty="0" err="1"/>
              <a:t>Європи</a:t>
            </a:r>
            <a:r>
              <a:rPr lang="ru-RU" sz="2800" dirty="0"/>
              <a:t>, </a:t>
            </a:r>
            <a:r>
              <a:rPr lang="ru-RU" sz="2800" dirty="0" err="1"/>
              <a:t>робочої</a:t>
            </a:r>
            <a:r>
              <a:rPr lang="ru-RU" sz="2800" dirty="0"/>
              <a:t> </a:t>
            </a:r>
            <a:r>
              <a:rPr lang="ru-RU" sz="2800" dirty="0" err="1"/>
              <a:t>сили</a:t>
            </a:r>
            <a:r>
              <a:rPr lang="ru-RU" sz="2800" dirty="0"/>
              <a:t>. </a:t>
            </a:r>
            <a:r>
              <a:rPr lang="en-US" sz="2800" dirty="0" smtClean="0"/>
              <a:t> </a:t>
            </a:r>
            <a:r>
              <a:rPr lang="en-US" sz="2800" dirty="0"/>
              <a:t>1950–1960-</a:t>
            </a:r>
            <a:r>
              <a:rPr lang="ru-RU" sz="2800" dirty="0"/>
              <a:t>х </a:t>
            </a:r>
            <a:r>
              <a:rPr lang="ru-RU" sz="2800" dirty="0" err="1"/>
              <a:t>рр</a:t>
            </a:r>
            <a:r>
              <a:rPr lang="ru-RU" sz="2800" dirty="0"/>
              <a:t>. </a:t>
            </a:r>
            <a:r>
              <a:rPr lang="ru-RU" sz="2800" dirty="0" err="1"/>
              <a:t>економіка</a:t>
            </a:r>
            <a:r>
              <a:rPr lang="ru-RU" sz="2800" dirty="0"/>
              <a:t> </a:t>
            </a:r>
            <a:r>
              <a:rPr lang="ru-RU" sz="2800" dirty="0" err="1"/>
              <a:t>зростала</a:t>
            </a:r>
            <a:r>
              <a:rPr lang="ru-RU" sz="2800" dirty="0"/>
              <a:t> </a:t>
            </a:r>
            <a:r>
              <a:rPr lang="ru-RU" sz="2800" dirty="0" smtClean="0"/>
              <a:t>. </a:t>
            </a:r>
            <a:r>
              <a:rPr lang="ru-RU" sz="2800" dirty="0"/>
              <a:t>За </a:t>
            </a:r>
            <a:r>
              <a:rPr lang="ru-RU" sz="2800" dirty="0" err="1"/>
              <a:t>цей</a:t>
            </a:r>
            <a:r>
              <a:rPr lang="ru-RU" sz="2800" dirty="0"/>
              <a:t> час </a:t>
            </a:r>
            <a:r>
              <a:rPr lang="ru-RU" sz="2800" dirty="0" err="1"/>
              <a:t>Італія</a:t>
            </a:r>
            <a:r>
              <a:rPr lang="ru-RU" sz="2800" dirty="0"/>
              <a:t> </a:t>
            </a:r>
            <a:r>
              <a:rPr lang="ru-RU" sz="2800" dirty="0" err="1"/>
              <a:t>перетворилася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технологічно</a:t>
            </a:r>
            <a:r>
              <a:rPr lang="ru-RU" sz="2800" dirty="0"/>
              <a:t> </a:t>
            </a:r>
            <a:r>
              <a:rPr lang="ru-RU" sz="2800" dirty="0" err="1"/>
              <a:t>відсталої</a:t>
            </a:r>
            <a:r>
              <a:rPr lang="ru-RU" sz="2800" dirty="0"/>
              <a:t>, </a:t>
            </a:r>
            <a:r>
              <a:rPr lang="ru-RU" sz="2800" dirty="0" err="1"/>
              <a:t>бідної</a:t>
            </a:r>
            <a:r>
              <a:rPr lang="ru-RU" sz="2800" dirty="0"/>
              <a:t>, </a:t>
            </a:r>
            <a:r>
              <a:rPr lang="ru-RU" sz="2800" dirty="0" err="1"/>
              <a:t>переважно</a:t>
            </a:r>
            <a:r>
              <a:rPr lang="ru-RU" sz="2800" dirty="0"/>
              <a:t> </a:t>
            </a:r>
            <a:r>
              <a:rPr lang="ru-RU" sz="2800" dirty="0" err="1"/>
              <a:t>аграрної</a:t>
            </a:r>
            <a:r>
              <a:rPr lang="ru-RU" sz="2800" dirty="0"/>
              <a:t> </a:t>
            </a:r>
            <a:r>
              <a:rPr lang="ru-RU" sz="2800" dirty="0" err="1"/>
              <a:t>країни</a:t>
            </a:r>
            <a:r>
              <a:rPr lang="ru-RU" sz="2800" dirty="0"/>
              <a:t> на одну з </a:t>
            </a:r>
            <a:r>
              <a:rPr lang="ru-RU" sz="2800" dirty="0" err="1"/>
              <a:t>наймогутніших</a:t>
            </a:r>
            <a:r>
              <a:rPr lang="ru-RU" sz="2800" dirty="0"/>
              <a:t> </a:t>
            </a:r>
            <a:r>
              <a:rPr lang="ru-RU" sz="2800" dirty="0" err="1"/>
              <a:t>індустріальних</a:t>
            </a:r>
            <a:r>
              <a:rPr lang="ru-RU" sz="2800" dirty="0"/>
              <a:t> держав </a:t>
            </a:r>
            <a:r>
              <a:rPr lang="ru-RU" sz="2800" dirty="0" err="1"/>
              <a:t>світу</a:t>
            </a:r>
            <a:r>
              <a:rPr lang="ru-RU" sz="2800" dirty="0"/>
              <a:t> </a:t>
            </a:r>
            <a:r>
              <a:rPr lang="ru-RU" sz="2800" dirty="0" smtClean="0"/>
              <a:t>. </a:t>
            </a:r>
            <a:r>
              <a:rPr lang="ru-RU" sz="2800" dirty="0" err="1"/>
              <a:t>Нині</a:t>
            </a:r>
            <a:r>
              <a:rPr lang="ru-RU" sz="2800" dirty="0"/>
              <a:t> </a:t>
            </a:r>
            <a:r>
              <a:rPr lang="ru-RU" sz="2800" dirty="0" err="1"/>
              <a:t>країна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сучасну</a:t>
            </a:r>
            <a:r>
              <a:rPr lang="ru-RU" sz="2800" dirty="0"/>
              <a:t> структуру </a:t>
            </a:r>
            <a:r>
              <a:rPr lang="ru-RU" sz="2800" dirty="0" err="1"/>
              <a:t>господарства</a:t>
            </a:r>
            <a:r>
              <a:rPr lang="ru-RU" sz="2800" dirty="0"/>
              <a:t>, </a:t>
            </a:r>
            <a:r>
              <a:rPr lang="ru-RU" sz="2800" dirty="0" err="1"/>
              <a:t>високий</a:t>
            </a:r>
            <a:r>
              <a:rPr lang="ru-RU" sz="2800" dirty="0"/>
              <a:t> </a:t>
            </a:r>
            <a:r>
              <a:rPr lang="ru-RU" sz="2800" dirty="0" err="1"/>
              <a:t>рівень</a:t>
            </a:r>
            <a:r>
              <a:rPr lang="ru-RU" sz="2800" dirty="0"/>
              <a:t> </a:t>
            </a:r>
            <a:r>
              <a:rPr lang="ru-RU" sz="2800" dirty="0" err="1"/>
              <a:t>технологічної</a:t>
            </a:r>
            <a:r>
              <a:rPr lang="ru-RU" sz="2800" dirty="0"/>
              <a:t> </a:t>
            </a:r>
            <a:r>
              <a:rPr lang="ru-RU" sz="2800" dirty="0" err="1"/>
              <a:t>оснащеності</a:t>
            </a:r>
            <a:r>
              <a:rPr lang="ru-RU" sz="2800" dirty="0"/>
              <a:t> </a:t>
            </a:r>
            <a:r>
              <a:rPr lang="ru-RU" sz="2800" dirty="0" err="1"/>
              <a:t>виробництва</a:t>
            </a:r>
            <a:r>
              <a:rPr lang="ru-RU" sz="2800" dirty="0"/>
              <a:t>, </a:t>
            </a:r>
            <a:r>
              <a:rPr lang="ru-RU" sz="2800" dirty="0" err="1"/>
              <a:t>високоякісні</a:t>
            </a:r>
            <a:r>
              <a:rPr lang="ru-RU" sz="2800" dirty="0"/>
              <a:t> </a:t>
            </a:r>
            <a:r>
              <a:rPr lang="ru-RU" sz="2800" dirty="0" err="1"/>
              <a:t>трудові</a:t>
            </a:r>
            <a:r>
              <a:rPr lang="ru-RU" sz="2800" dirty="0"/>
              <a:t> </a:t>
            </a:r>
            <a:r>
              <a:rPr lang="ru-RU" sz="2800" dirty="0" err="1"/>
              <a:t>ресурси</a:t>
            </a:r>
            <a:r>
              <a:rPr lang="ru-RU" sz="2800" dirty="0"/>
              <a:t> та </a:t>
            </a:r>
            <a:r>
              <a:rPr lang="ru-RU" sz="2800" dirty="0" err="1"/>
              <a:t>бере</a:t>
            </a:r>
            <a:r>
              <a:rPr lang="ru-RU" sz="2800" dirty="0"/>
              <a:t> </a:t>
            </a:r>
            <a:r>
              <a:rPr lang="ru-RU" sz="2800" dirty="0" err="1"/>
              <a:t>активну</a:t>
            </a:r>
            <a:r>
              <a:rPr lang="ru-RU" sz="2800" dirty="0"/>
              <a:t> участь у </a:t>
            </a:r>
            <a:r>
              <a:rPr lang="ru-RU" sz="2800" dirty="0" err="1"/>
              <a:t>міжнародному</a:t>
            </a:r>
            <a:r>
              <a:rPr lang="ru-RU" sz="2800" dirty="0"/>
              <a:t> </a:t>
            </a:r>
            <a:r>
              <a:rPr lang="ru-RU" sz="2800" dirty="0" err="1"/>
              <a:t>поділі</a:t>
            </a:r>
            <a:r>
              <a:rPr lang="ru-RU" sz="2800" dirty="0"/>
              <a:t> </a:t>
            </a:r>
            <a:r>
              <a:rPr lang="ru-RU" sz="2800" dirty="0" err="1" smtClean="0"/>
              <a:t>праці</a:t>
            </a:r>
            <a:r>
              <a:rPr lang="ru-RU" sz="2800" dirty="0" smtClean="0"/>
              <a:t> </a:t>
            </a:r>
            <a:r>
              <a:rPr lang="ru-RU" sz="2800" dirty="0" err="1"/>
              <a:t>Однією</a:t>
            </a:r>
            <a:r>
              <a:rPr lang="ru-RU" sz="2800" dirty="0"/>
              <a:t> з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цілей</a:t>
            </a:r>
            <a:r>
              <a:rPr lang="ru-RU" sz="2800" dirty="0"/>
              <a:t> </a:t>
            </a:r>
            <a:r>
              <a:rPr lang="ru-RU" sz="2800" dirty="0" err="1"/>
              <a:t>була</a:t>
            </a:r>
            <a:r>
              <a:rPr lang="ru-RU" sz="2800" dirty="0"/>
              <a:t> </a:t>
            </a:r>
            <a:r>
              <a:rPr lang="ru-RU" sz="2800" dirty="0" err="1"/>
              <a:t>протидія</a:t>
            </a:r>
            <a:r>
              <a:rPr lang="ru-RU" sz="2800" dirty="0"/>
              <a:t> </a:t>
            </a:r>
            <a:r>
              <a:rPr lang="ru-RU" sz="2800" dirty="0" err="1"/>
              <a:t>поширенню</a:t>
            </a:r>
            <a:r>
              <a:rPr lang="ru-RU" sz="2800" dirty="0"/>
              <a:t> </a:t>
            </a:r>
            <a:r>
              <a:rPr lang="ru-RU" sz="2800" dirty="0" err="1"/>
              <a:t>впливу</a:t>
            </a:r>
            <a:r>
              <a:rPr lang="ru-RU" sz="2800" dirty="0"/>
              <a:t> СРСР і </a:t>
            </a:r>
            <a:r>
              <a:rPr lang="ru-RU" sz="2800" dirty="0" err="1"/>
              <a:t>соціалістичних</a:t>
            </a:r>
            <a:r>
              <a:rPr lang="ru-RU" sz="2800" dirty="0"/>
              <a:t> </a:t>
            </a:r>
            <a:r>
              <a:rPr lang="ru-RU" sz="2800" dirty="0" err="1"/>
              <a:t>ідей</a:t>
            </a:r>
            <a:r>
              <a:rPr lang="ru-RU" sz="2800" dirty="0"/>
              <a:t> на </a:t>
            </a:r>
            <a:r>
              <a:rPr lang="ru-RU" sz="2800" dirty="0" err="1"/>
              <a:t>країни</a:t>
            </a:r>
            <a:r>
              <a:rPr lang="ru-RU" sz="2800" dirty="0"/>
              <a:t> </a:t>
            </a:r>
            <a:r>
              <a:rPr lang="ru-RU" sz="2800" dirty="0" err="1"/>
              <a:t>Західної</a:t>
            </a:r>
            <a:r>
              <a:rPr lang="ru-RU" sz="2800" dirty="0"/>
              <a:t> </a:t>
            </a:r>
            <a:r>
              <a:rPr lang="ru-RU" sz="2800" dirty="0" err="1"/>
              <a:t>Європи</a:t>
            </a:r>
            <a:r>
              <a:rPr lang="ru-RU" sz="2800" dirty="0"/>
              <a:t>. </a:t>
            </a:r>
            <a:r>
              <a:rPr lang="ru-RU" sz="2800" dirty="0" err="1"/>
              <a:t>паній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входять</a:t>
            </a:r>
            <a:r>
              <a:rPr lang="ru-RU" sz="2800" dirty="0"/>
              <a:t> до </a:t>
            </a:r>
            <a:r>
              <a:rPr lang="ru-RU" sz="2800" dirty="0" err="1"/>
              <a:t>переліку</a:t>
            </a:r>
            <a:r>
              <a:rPr lang="ru-RU" sz="2800" dirty="0"/>
              <a:t> 500 </a:t>
            </a:r>
            <a:r>
              <a:rPr lang="ru-RU" sz="2800" dirty="0" err="1"/>
              <a:t>найбільших</a:t>
            </a:r>
            <a:r>
              <a:rPr lang="ru-RU" sz="2800" dirty="0"/>
              <a:t> у </a:t>
            </a:r>
            <a:r>
              <a:rPr lang="ru-RU" sz="2800" dirty="0" err="1"/>
              <a:t>світі</a:t>
            </a:r>
            <a:r>
              <a:rPr lang="ru-RU" sz="2800" dirty="0"/>
              <a:t>, </a:t>
            </a:r>
            <a:r>
              <a:rPr lang="ru-RU" sz="2800" dirty="0" err="1"/>
              <a:t>охоплює</a:t>
            </a:r>
            <a:r>
              <a:rPr lang="ru-RU" sz="2800" dirty="0"/>
              <a:t> </a:t>
            </a:r>
            <a:r>
              <a:rPr lang="ru-RU" sz="2800" dirty="0" err="1"/>
              <a:t>сфери</a:t>
            </a:r>
            <a:r>
              <a:rPr lang="ru-RU" sz="2800" dirty="0"/>
              <a:t> </a:t>
            </a:r>
            <a:r>
              <a:rPr lang="ru-RU" sz="2800" dirty="0" err="1"/>
              <a:t>автомобілебудування</a:t>
            </a:r>
            <a:r>
              <a:rPr lang="ru-RU" sz="2800" dirty="0"/>
              <a:t>, </a:t>
            </a:r>
            <a:r>
              <a:rPr lang="ru-RU" sz="2800" dirty="0" err="1"/>
              <a:t>енергетики</a:t>
            </a:r>
            <a:r>
              <a:rPr lang="ru-RU" sz="2800" dirty="0"/>
              <a:t>, </a:t>
            </a:r>
            <a:r>
              <a:rPr lang="ru-RU" sz="2800" dirty="0" err="1"/>
              <a:t>страхування</a:t>
            </a:r>
            <a:r>
              <a:rPr lang="ru-RU" sz="2800" dirty="0"/>
              <a:t>, </a:t>
            </a:r>
            <a:r>
              <a:rPr lang="ru-RU" sz="2800" dirty="0" err="1"/>
              <a:t>банківських</a:t>
            </a:r>
            <a:r>
              <a:rPr lang="ru-RU" sz="2800" dirty="0"/>
              <a:t>, </a:t>
            </a:r>
            <a:r>
              <a:rPr lang="ru-RU" sz="2800" dirty="0" err="1"/>
              <a:t>поштових</a:t>
            </a:r>
            <a:r>
              <a:rPr lang="ru-RU" sz="2800" dirty="0"/>
              <a:t> і </a:t>
            </a:r>
            <a:r>
              <a:rPr lang="ru-RU" sz="2800" dirty="0" err="1"/>
              <a:t>телекомунікаційних</a:t>
            </a:r>
            <a:r>
              <a:rPr lang="ru-RU" sz="2800" dirty="0"/>
              <a:t> </a:t>
            </a:r>
            <a:r>
              <a:rPr lang="ru-RU" sz="2800" dirty="0" err="1"/>
              <a:t>послуг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203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9116"/>
            <a:ext cx="9144000" cy="709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AEF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ТРЕТИННИЙ СЕКТОР.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На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третинний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сектор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економіки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припадає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4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%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італійського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ВВП і 68 %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зайнятих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Основними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його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складниками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фінансові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й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ділові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послуги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креативні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індустрії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туризм, транспорт. 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У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b="1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інансовій</a:t>
            </a:r>
            <a:r>
              <a:rPr lang="ru-RU" sz="2400" b="1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сфері</a:t>
            </a:r>
            <a:r>
              <a:rPr lang="ru-RU" sz="2400" b="1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найбільшими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міжнародними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банками є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UniCredit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 (</a:t>
            </a:r>
            <a:r>
              <a:rPr lang="ru-RU" sz="2400" i="1" dirty="0" err="1" smtClean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Юні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i="1" dirty="0" err="1" smtClean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редіт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) (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Мілан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)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та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Intesa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Sanpaolo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 (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Інтеза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Санпаоло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) (Турин</a:t>
            </a:r>
            <a:r>
              <a:rPr lang="ru-RU" sz="2400" i="1" dirty="0" smtClean="0">
                <a:solidFill>
                  <a:srgbClr val="00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)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фера </a:t>
            </a:r>
            <a:r>
              <a:rPr lang="ru-RU" sz="2400" b="1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туризму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Італії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належить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до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найбільш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розвинених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Європі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та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віті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уризм 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дає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10 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%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талійського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ВВП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Італія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посідає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п’яте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місце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в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світі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за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туристичними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ідвідуваннями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43 млн за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рік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Найбільш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популярними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туристичними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центрами є </a:t>
            </a:r>
            <a:r>
              <a:rPr lang="ru-RU" sz="2400" i="1" dirty="0" err="1" smtClean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Рим,</a:t>
            </a:r>
            <a:r>
              <a:rPr lang="ru-RU" sz="24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i="1" dirty="0" err="1" smtClean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ілан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, </a:t>
            </a:r>
            <a:r>
              <a:rPr lang="ru-RU" sz="2400" i="1" dirty="0" err="1" smtClean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Неаполь,</a:t>
            </a:r>
            <a:r>
              <a:rPr lang="ru-RU" sz="24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i="1" dirty="0" err="1" smtClean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лоренція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, Палермо, Болонья, Турин,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Піза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Венеція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До </a:t>
            </a:r>
            <a:r>
              <a:rPr lang="ru-RU" sz="2400" dirty="0" err="1" smtClean="0">
                <a:solidFill>
                  <a:srgbClr val="FF0000"/>
                </a:solidFill>
              </a:rPr>
              <a:t>всесвітньо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відомих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пам’яток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історичної</a:t>
            </a:r>
            <a:r>
              <a:rPr lang="ru-RU" sz="2400" dirty="0">
                <a:solidFill>
                  <a:srgbClr val="FF0000"/>
                </a:solidFill>
              </a:rPr>
              <a:t> та </a:t>
            </a:r>
            <a:r>
              <a:rPr lang="ru-RU" sz="2400" dirty="0" err="1">
                <a:solidFill>
                  <a:srgbClr val="FF0000"/>
                </a:solidFill>
              </a:rPr>
              <a:t>культурної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спадщини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належать </a:t>
            </a:r>
            <a:r>
              <a:rPr lang="ru-RU" sz="2400" dirty="0" err="1" smtClean="0">
                <a:solidFill>
                  <a:srgbClr val="FF0000"/>
                </a:solidFill>
              </a:rPr>
              <a:t>руїни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Колізею</a:t>
            </a:r>
            <a:r>
              <a:rPr lang="ru-RU" sz="2400" dirty="0">
                <a:solidFill>
                  <a:srgbClr val="FF0000"/>
                </a:solidFill>
              </a:rPr>
              <a:t> у </a:t>
            </a:r>
            <a:r>
              <a:rPr lang="ru-RU" sz="2400" dirty="0" err="1">
                <a:solidFill>
                  <a:srgbClr val="FF0000"/>
                </a:solidFill>
              </a:rPr>
              <a:t>Римі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Сікстинська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капела</a:t>
            </a:r>
            <a:r>
              <a:rPr lang="ru-RU" sz="2400" dirty="0">
                <a:solidFill>
                  <a:srgbClr val="FF0000"/>
                </a:solidFill>
              </a:rPr>
              <a:t> у </a:t>
            </a:r>
            <a:r>
              <a:rPr lang="ru-RU" sz="2400" dirty="0" err="1">
                <a:solidFill>
                  <a:srgbClr val="FF0000"/>
                </a:solidFill>
              </a:rPr>
              <a:t>Ватикані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пам’ятки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італійського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Відродження</a:t>
            </a:r>
            <a:r>
              <a:rPr lang="ru-RU" sz="2400" dirty="0">
                <a:solidFill>
                  <a:srgbClr val="FF0000"/>
                </a:solidFill>
              </a:rPr>
              <a:t> у </a:t>
            </a:r>
            <a:r>
              <a:rPr lang="ru-RU" sz="2400" dirty="0" err="1">
                <a:solidFill>
                  <a:srgbClr val="FF0000"/>
                </a:solidFill>
              </a:rPr>
              <a:t>Флоренції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падаюча</a:t>
            </a:r>
            <a:r>
              <a:rPr lang="ru-RU" sz="2400" dirty="0">
                <a:solidFill>
                  <a:srgbClr val="FF0000"/>
                </a:solidFill>
              </a:rPr>
              <a:t> вежа в </a:t>
            </a:r>
            <a:r>
              <a:rPr lang="ru-RU" sz="2400" dirty="0" err="1">
                <a:solidFill>
                  <a:srgbClr val="FF0000"/>
                </a:solidFill>
              </a:rPr>
              <a:t>Пізі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архітектурний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ансамбль </a:t>
            </a:r>
            <a:r>
              <a:rPr lang="ru-RU" sz="2400" dirty="0" err="1">
                <a:solidFill>
                  <a:srgbClr val="FF0000"/>
                </a:solidFill>
              </a:rPr>
              <a:t>міста</a:t>
            </a:r>
            <a:r>
              <a:rPr lang="ru-RU" sz="2400" dirty="0">
                <a:solidFill>
                  <a:srgbClr val="FF0000"/>
                </a:solidFill>
              </a:rPr>
              <a:t> на каналах </a:t>
            </a:r>
            <a:r>
              <a:rPr lang="ru-RU" sz="2400" dirty="0" err="1">
                <a:solidFill>
                  <a:srgbClr val="FF0000"/>
                </a:solidFill>
              </a:rPr>
              <a:t>Венеції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 памятник </a:t>
            </a:r>
            <a:r>
              <a:rPr lang="ru-RU" sz="2400" dirty="0" err="1" smtClean="0">
                <a:solidFill>
                  <a:srgbClr val="FF0000"/>
                </a:solidFill>
              </a:rPr>
              <a:t>Джульєтті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Вероні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51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468544" cy="7454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Італія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має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сучасну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транспортну</a:t>
            </a:r>
            <a:r>
              <a:rPr lang="ru-RU" sz="2400" b="1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систему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Розвинені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всі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види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сполучень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озширюється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мережа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швидкісних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(до 300 км/год)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залізниць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Країна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має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ільну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мережу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автошляхів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У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Італії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працюють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десятки великих 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аеропортів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Аеропорти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імені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 Леонардо да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Вінчі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у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Римі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та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Мілан-Мальпенса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є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вітовими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хабами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що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обслуговують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десятки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мільйонів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пасажирів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щороку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Протяжна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берегова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лінія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Італії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обумовлює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розвиток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портів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найбільші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з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ких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– 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Генуя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й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Трієст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Суходільні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сполучення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з континентальною 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Єв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опою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здійснюються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узбережжям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через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Францію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а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також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тунелями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та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еревалами 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через 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Альпи</a:t>
            </a:r>
            <a:endParaRPr lang="ru-RU" sz="2400" dirty="0">
              <a:solidFill>
                <a:srgbClr val="000000"/>
              </a:solidFill>
              <a:latin typeface="SchoolBookC"/>
              <a:ea typeface="Times New Roman" panose="02020603050405020304" pitchFamily="18" charset="0"/>
              <a:cs typeface="SchoolBookC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AEF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ВТОРИННИЙ СЕКТОР.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Італія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має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розвинену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переробну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промисловість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</a:t>
            </a:r>
            <a:r>
              <a:rPr lang="ru-RU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сновними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напрямами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її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спеціалізації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є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автомобілебудування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аерокосміч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а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промисловість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вироб</a:t>
            </a:r>
            <a:endParaRPr lang="ru-RU" sz="2400" dirty="0" smtClean="0">
              <a:solidFill>
                <a:srgbClr val="FF0000"/>
              </a:solidFill>
              <a:latin typeface="SchoolBookC"/>
              <a:ea typeface="Times New Roman" panose="02020603050405020304" pitchFamily="18" charset="0"/>
              <a:cs typeface="SchoolBookC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ництво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електроніки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та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електротехніки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(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зокрема</a:t>
            </a:r>
            <a:r>
              <a:rPr lang="ru-RU" sz="28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обутової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техніки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та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офісного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обладнання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), тканин,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одягу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взуття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пласт-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масових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виробів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та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меблів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SchoolBookC"/>
              <a:ea typeface="Times New Roman" panose="02020603050405020304" pitchFamily="18" charset="0"/>
              <a:cs typeface="SchoolBookC"/>
            </a:endParaRPr>
          </a:p>
        </p:txBody>
      </p:sp>
    </p:spTree>
    <p:extLst>
      <p:ext uri="{BB962C8B-B14F-4D97-AF65-F5344CB8AC3E}">
        <p14:creationId xmlns:p14="http://schemas.microsoft.com/office/powerpoint/2010/main" val="3599700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324528" cy="1734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Порівняно</a:t>
            </a:r>
            <a:r>
              <a:rPr lang="ru-RU" sz="28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іншими</a:t>
            </a:r>
            <a:r>
              <a:rPr lang="ru-RU" sz="28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розвиненими</a:t>
            </a:r>
            <a:r>
              <a:rPr lang="ru-RU" sz="28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країнами</a:t>
            </a:r>
            <a:r>
              <a:rPr lang="ru-RU" sz="28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промис</a:t>
            </a:r>
            <a:endParaRPr lang="ru-RU" sz="2800" dirty="0" smtClean="0">
              <a:solidFill>
                <a:srgbClr val="000000"/>
              </a:solidFill>
              <a:latin typeface="SchoolBookC"/>
              <a:ea typeface="Times New Roman" panose="02020603050405020304" pitchFamily="18" charset="0"/>
              <a:cs typeface="SchoolBookC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ловість</a:t>
            </a:r>
            <a:r>
              <a:rPr lang="ru-RU" sz="28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Італії</a:t>
            </a:r>
            <a:r>
              <a:rPr lang="ru-RU" sz="28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є </a:t>
            </a:r>
            <a:r>
              <a:rPr lang="ru-RU" sz="28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менш</a:t>
            </a:r>
            <a:r>
              <a:rPr lang="ru-RU" sz="28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технологічною</a:t>
            </a:r>
            <a:r>
              <a:rPr lang="ru-RU" sz="28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але </a:t>
            </a:r>
            <a:r>
              <a:rPr lang="ru-RU" sz="28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більш</a:t>
            </a:r>
            <a:r>
              <a:rPr lang="ru-RU" sz="28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працемісткою</a:t>
            </a:r>
            <a:r>
              <a:rPr lang="ru-RU" sz="28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що</a:t>
            </a:r>
            <a:r>
              <a:rPr lang="ru-RU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бумовлено</a:t>
            </a:r>
            <a:r>
              <a:rPr lang="ru-RU" sz="28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пізнішою</a:t>
            </a:r>
            <a:r>
              <a:rPr lang="ru-RU" sz="28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індус</a:t>
            </a:r>
            <a:endParaRPr lang="ru-RU" sz="2800" dirty="0" smtClean="0">
              <a:solidFill>
                <a:srgbClr val="000000"/>
              </a:solidFill>
              <a:latin typeface="SchoolBookC"/>
              <a:ea typeface="Times New Roman" panose="02020603050405020304" pitchFamily="18" charset="0"/>
              <a:cs typeface="SchoolBookC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тріалізацією</a:t>
            </a:r>
            <a:r>
              <a:rPr lang="ru-RU" sz="28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та </a:t>
            </a:r>
            <a:r>
              <a:rPr lang="ru-RU" sz="28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порівняно</a:t>
            </a:r>
            <a:r>
              <a:rPr lang="ru-RU" sz="28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дешевими</a:t>
            </a:r>
            <a:r>
              <a:rPr lang="ru-RU" sz="28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трудовими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ресурсами. </a:t>
            </a:r>
            <a:r>
              <a:rPr lang="ru-RU" sz="28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Ще</a:t>
            </a:r>
            <a:r>
              <a:rPr lang="ru-RU" sz="28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одна </a:t>
            </a:r>
            <a:r>
              <a:rPr lang="ru-RU" sz="28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особливість</a:t>
            </a:r>
            <a:r>
              <a:rPr lang="ru-RU" sz="28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– </a:t>
            </a:r>
            <a:r>
              <a:rPr lang="ru-RU" sz="28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переважання</a:t>
            </a:r>
            <a:r>
              <a:rPr lang="ru-RU" sz="28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дрібних</a:t>
            </a:r>
            <a:r>
              <a:rPr lang="ru-RU" sz="28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та </a:t>
            </a:r>
            <a:r>
              <a:rPr lang="ru-RU" sz="28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середніх</a:t>
            </a:r>
            <a:r>
              <a:rPr lang="ru-RU" sz="28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омпаній</a:t>
            </a:r>
            <a:r>
              <a:rPr lang="ru-RU" sz="28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над великими </a:t>
            </a:r>
            <a:r>
              <a:rPr lang="ru-RU" sz="28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корпо</a:t>
            </a:r>
            <a:endParaRPr lang="ru-RU" sz="2800" dirty="0" smtClean="0">
              <a:solidFill>
                <a:srgbClr val="FF0000"/>
              </a:solidFill>
              <a:latin typeface="SchoolBookC"/>
              <a:ea typeface="Times New Roman" panose="02020603050405020304" pitchFamily="18" charset="0"/>
              <a:cs typeface="SchoolBookC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раціями</a:t>
            </a:r>
            <a:r>
              <a:rPr lang="ru-RU" sz="28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</a:t>
            </a:r>
          </a:p>
          <a:p>
            <a:r>
              <a:rPr lang="ru-RU" sz="2800" dirty="0" err="1"/>
              <a:t>Автомобілі</a:t>
            </a:r>
            <a:r>
              <a:rPr lang="ru-RU" sz="2800" dirty="0"/>
              <a:t> </a:t>
            </a:r>
            <a:r>
              <a:rPr lang="ru-RU" sz="2800" dirty="0" err="1"/>
              <a:t>всесвітньовідомих</a:t>
            </a:r>
            <a:r>
              <a:rPr lang="ru-RU" sz="2800" dirty="0"/>
              <a:t> </a:t>
            </a:r>
            <a:r>
              <a:rPr lang="ru-RU" sz="2800" dirty="0" err="1"/>
              <a:t>брендів</a:t>
            </a:r>
            <a:r>
              <a:rPr lang="ru-RU" sz="2800" dirty="0"/>
              <a:t> </a:t>
            </a:r>
            <a:r>
              <a:rPr lang="ru-RU" sz="2800" dirty="0" err="1"/>
              <a:t>італійської</a:t>
            </a:r>
            <a:r>
              <a:rPr lang="ru-RU" sz="2800" dirty="0"/>
              <a:t> </a:t>
            </a:r>
            <a:r>
              <a:rPr lang="ru-RU" sz="2800" dirty="0" err="1"/>
              <a:t>корпорації</a:t>
            </a:r>
            <a:r>
              <a:rPr lang="ru-RU" sz="2800" dirty="0"/>
              <a:t> </a:t>
            </a:r>
            <a:r>
              <a:rPr lang="ru-RU" sz="2800" dirty="0" smtClean="0"/>
              <a:t>FCA,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контролює</a:t>
            </a:r>
            <a:r>
              <a:rPr lang="ru-RU" sz="2800" dirty="0"/>
              <a:t> </a:t>
            </a:r>
            <a:r>
              <a:rPr lang="ru-RU" sz="2800" dirty="0" err="1"/>
              <a:t>виробництво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FF0000"/>
                </a:solidFill>
              </a:rPr>
              <a:t>більшості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відомих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італійських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марок </a:t>
            </a:r>
            <a:r>
              <a:rPr lang="ru-RU" sz="2800" dirty="0" err="1" smtClean="0">
                <a:solidFill>
                  <a:srgbClr val="FF0000"/>
                </a:solidFill>
              </a:rPr>
              <a:t>автомобілів</a:t>
            </a:r>
            <a:r>
              <a:rPr lang="ru-RU" sz="2800" dirty="0">
                <a:solidFill>
                  <a:srgbClr val="FF0000"/>
                </a:solidFill>
              </a:rPr>
              <a:t>, є </a:t>
            </a:r>
            <a:r>
              <a:rPr lang="ru-RU" sz="2800" i="1" dirty="0" err="1">
                <a:solidFill>
                  <a:srgbClr val="FF0000"/>
                </a:solidFill>
              </a:rPr>
              <a:t>Fiat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Chrysler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Automobiles</a:t>
            </a:r>
            <a:r>
              <a:rPr lang="ru-RU" sz="2800" i="1" dirty="0">
                <a:solidFill>
                  <a:srgbClr val="FF0000"/>
                </a:solidFill>
              </a:rPr>
              <a:t> (</a:t>
            </a:r>
            <a:r>
              <a:rPr lang="ru-RU" sz="2800" i="1" dirty="0" err="1">
                <a:solidFill>
                  <a:srgbClr val="FF0000"/>
                </a:solidFill>
              </a:rPr>
              <a:t>Фіат</a:t>
            </a:r>
            <a:r>
              <a:rPr lang="ru-RU" sz="2800" i="1" dirty="0">
                <a:solidFill>
                  <a:srgbClr val="FF0000"/>
                </a:solidFill>
              </a:rPr>
              <a:t> Крайслер </a:t>
            </a:r>
            <a:r>
              <a:rPr lang="ru-RU" sz="2800" i="1" dirty="0" err="1">
                <a:solidFill>
                  <a:srgbClr val="FF0000"/>
                </a:solidFill>
              </a:rPr>
              <a:t>Отомобайлз</a:t>
            </a:r>
            <a:r>
              <a:rPr lang="ru-RU" sz="2800" i="1" dirty="0" smtClean="0">
                <a:solidFill>
                  <a:srgbClr val="FF0000"/>
                </a:solidFill>
              </a:rPr>
              <a:t>)</a:t>
            </a:r>
            <a:r>
              <a:rPr lang="ru-RU" sz="2800" dirty="0" smtClean="0"/>
              <a:t>, </a:t>
            </a:r>
            <a:r>
              <a:rPr lang="ru-RU" sz="2800" dirty="0" err="1"/>
              <a:t>Компанія</a:t>
            </a:r>
            <a:r>
              <a:rPr lang="ru-RU" sz="2800" dirty="0"/>
              <a:t> </a:t>
            </a:r>
            <a:r>
              <a:rPr lang="ru-RU" sz="2800" dirty="0" err="1"/>
              <a:t>випускає</a:t>
            </a:r>
            <a:r>
              <a:rPr lang="ru-RU" sz="2800" dirty="0"/>
              <a:t> широкий </a:t>
            </a:r>
            <a:r>
              <a:rPr lang="ru-RU" sz="2800" dirty="0" err="1"/>
              <a:t>асортимент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smtClean="0"/>
              <a:t>недоро</a:t>
            </a:r>
            <a:r>
              <a:rPr lang="ru-RU" sz="2800" dirty="0"/>
              <a:t>г</a:t>
            </a:r>
            <a:r>
              <a:rPr lang="ru-RU" sz="2800" dirty="0" smtClean="0"/>
              <a:t>их </a:t>
            </a:r>
            <a:r>
              <a:rPr lang="ru-RU" sz="2800" dirty="0" err="1"/>
              <a:t>компактних</a:t>
            </a:r>
            <a:r>
              <a:rPr lang="ru-RU" sz="2800" dirty="0"/>
              <a:t> </a:t>
            </a:r>
            <a:r>
              <a:rPr lang="ru-RU" sz="2800" dirty="0" err="1"/>
              <a:t>міських</a:t>
            </a:r>
            <a:r>
              <a:rPr lang="ru-RU" sz="2800" dirty="0"/>
              <a:t> </a:t>
            </a:r>
            <a:r>
              <a:rPr lang="ru-RU" sz="2800" dirty="0" err="1"/>
              <a:t>автомобілів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FF0000"/>
                </a:solidFill>
              </a:rPr>
              <a:t>до </a:t>
            </a:r>
            <a:r>
              <a:rPr lang="ru-RU" sz="2800" dirty="0" err="1">
                <a:solidFill>
                  <a:srgbClr val="FF0000"/>
                </a:solidFill>
              </a:rPr>
              <a:t>люксових</a:t>
            </a:r>
            <a:r>
              <a:rPr lang="ru-RU" sz="2800" dirty="0">
                <a:solidFill>
                  <a:srgbClr val="FF0000"/>
                </a:solidFill>
              </a:rPr>
              <a:t> і </a:t>
            </a:r>
            <a:r>
              <a:rPr lang="ru-RU" sz="2800" dirty="0" err="1">
                <a:solidFill>
                  <a:srgbClr val="FF0000"/>
                </a:solidFill>
              </a:rPr>
              <a:t>спортивних</a:t>
            </a:r>
            <a:r>
              <a:rPr lang="ru-RU" sz="2800" dirty="0">
                <a:solidFill>
                  <a:srgbClr val="FF0000"/>
                </a:solidFill>
              </a:rPr>
              <a:t> моделей</a:t>
            </a:r>
          </a:p>
          <a:p>
            <a:r>
              <a:rPr lang="ru-RU" sz="2800" i="1" dirty="0" err="1">
                <a:solidFill>
                  <a:srgbClr val="FF0000"/>
                </a:solidFill>
              </a:rPr>
              <a:t>Lamborghini</a:t>
            </a:r>
            <a:r>
              <a:rPr lang="ru-RU" sz="2800" i="1" dirty="0">
                <a:solidFill>
                  <a:srgbClr val="FF0000"/>
                </a:solidFill>
              </a:rPr>
              <a:t> (</a:t>
            </a:r>
            <a:r>
              <a:rPr lang="ru-RU" sz="2800" i="1" dirty="0" err="1">
                <a:solidFill>
                  <a:srgbClr val="FF0000"/>
                </a:solidFill>
              </a:rPr>
              <a:t>Ламборґіні</a:t>
            </a:r>
            <a:r>
              <a:rPr lang="ru-RU" sz="2800" i="1" dirty="0">
                <a:solidFill>
                  <a:srgbClr val="FF0000"/>
                </a:solidFill>
              </a:rPr>
              <a:t>)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i="1" dirty="0" err="1">
                <a:solidFill>
                  <a:srgbClr val="FF0000"/>
                </a:solidFill>
              </a:rPr>
              <a:t>Maserati</a:t>
            </a:r>
            <a:r>
              <a:rPr lang="ru-RU" sz="2800" i="1" dirty="0">
                <a:solidFill>
                  <a:srgbClr val="FF0000"/>
                </a:solidFill>
              </a:rPr>
              <a:t> (</a:t>
            </a:r>
            <a:r>
              <a:rPr lang="ru-RU" sz="2800" i="1" dirty="0" err="1">
                <a:solidFill>
                  <a:srgbClr val="FF0000"/>
                </a:solidFill>
              </a:rPr>
              <a:t>Мазераті</a:t>
            </a:r>
            <a:r>
              <a:rPr lang="ru-RU" sz="2800" i="1" dirty="0">
                <a:solidFill>
                  <a:srgbClr val="FF0000"/>
                </a:solidFill>
              </a:rPr>
              <a:t>)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ru-RU" sz="2800" dirty="0" err="1" smtClean="0">
                <a:solidFill>
                  <a:srgbClr val="FF0000"/>
                </a:solidFill>
              </a:rPr>
              <a:t>Автомо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err="1" smtClean="0">
                <a:solidFill>
                  <a:srgbClr val="FF0000"/>
                </a:solidFill>
              </a:rPr>
              <a:t>більна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столиця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країни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– </a:t>
            </a:r>
            <a:r>
              <a:rPr lang="ru-RU" sz="2800" i="1" dirty="0">
                <a:solidFill>
                  <a:srgbClr val="FF0000"/>
                </a:solidFill>
              </a:rPr>
              <a:t>Турин</a:t>
            </a:r>
            <a:r>
              <a:rPr lang="ru-RU" sz="2800" i="1" dirty="0"/>
              <a:t>. </a:t>
            </a:r>
            <a:endParaRPr lang="ru-RU" sz="2800" dirty="0"/>
          </a:p>
          <a:p>
            <a:r>
              <a:rPr lang="ru-RU" sz="2800" b="1" dirty="0" err="1"/>
              <a:t>Аерокосмічна</a:t>
            </a:r>
            <a:r>
              <a:rPr lang="ru-RU" sz="2800" b="1" dirty="0"/>
              <a:t> </a:t>
            </a:r>
            <a:r>
              <a:rPr lang="ru-RU" sz="2800" b="1" dirty="0" err="1"/>
              <a:t>промисловість</a:t>
            </a:r>
            <a:r>
              <a:rPr lang="ru-RU" sz="2800" b="1" dirty="0"/>
              <a:t> </a:t>
            </a:r>
            <a:r>
              <a:rPr lang="ru-RU" sz="2800" dirty="0" err="1"/>
              <a:t>виробляє</a:t>
            </a:r>
            <a:r>
              <a:rPr lang="ru-RU" sz="2800" dirty="0"/>
              <a:t> </a:t>
            </a:r>
            <a:r>
              <a:rPr lang="ru-RU" sz="2800" dirty="0" err="1"/>
              <a:t>ракети-носії</a:t>
            </a:r>
            <a:r>
              <a:rPr lang="ru-RU" sz="2800" dirty="0"/>
              <a:t> та </a:t>
            </a:r>
            <a:r>
              <a:rPr lang="ru-RU" sz="2800" dirty="0" err="1"/>
              <a:t>авіаційні</a:t>
            </a:r>
            <a:r>
              <a:rPr lang="ru-RU" sz="2800" dirty="0"/>
              <a:t> </a:t>
            </a:r>
            <a:r>
              <a:rPr lang="ru-RU" sz="2800" dirty="0" err="1"/>
              <a:t>дви</a:t>
            </a:r>
            <a:r>
              <a:rPr lang="ru-RU" sz="2800" dirty="0"/>
              <a:t>-</a:t>
            </a:r>
          </a:p>
          <a:p>
            <a:r>
              <a:rPr lang="ru-RU" sz="2800" dirty="0" err="1"/>
              <a:t>гуни</a:t>
            </a:r>
            <a:r>
              <a:rPr lang="ru-RU" sz="2800" dirty="0"/>
              <a:t>, </a:t>
            </a:r>
            <a:r>
              <a:rPr lang="ru-RU" sz="2800" dirty="0" err="1"/>
              <a:t>наземні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 контролю за </a:t>
            </a:r>
            <a:r>
              <a:rPr lang="ru-RU" sz="2800" dirty="0" err="1"/>
              <a:t>космічними</a:t>
            </a:r>
            <a:r>
              <a:rPr lang="ru-RU" sz="2800" dirty="0"/>
              <a:t> </a:t>
            </a:r>
            <a:r>
              <a:rPr lang="ru-RU" sz="2800" dirty="0" err="1"/>
              <a:t>польотами</a:t>
            </a:r>
            <a:r>
              <a:rPr lang="ru-RU" sz="2800" dirty="0"/>
              <a:t>, </a:t>
            </a:r>
            <a:r>
              <a:rPr lang="ru-RU" sz="2800" dirty="0" err="1"/>
              <a:t>військові</a:t>
            </a:r>
            <a:r>
              <a:rPr lang="ru-RU" sz="2800" dirty="0"/>
              <a:t> й</a:t>
            </a:r>
          </a:p>
          <a:p>
            <a:r>
              <a:rPr lang="ru-RU" sz="2800" dirty="0" err="1"/>
              <a:t>тренувальні</a:t>
            </a:r>
            <a:r>
              <a:rPr lang="ru-RU" sz="2800" dirty="0"/>
              <a:t> </a:t>
            </a:r>
            <a:r>
              <a:rPr lang="ru-RU" sz="2800" dirty="0" err="1"/>
              <a:t>літаки</a:t>
            </a:r>
            <a:r>
              <a:rPr lang="ru-RU" sz="2800" dirty="0"/>
              <a:t>, </a:t>
            </a:r>
            <a:r>
              <a:rPr lang="ru-RU" sz="2800" dirty="0" err="1"/>
              <a:t>гелікоптери</a:t>
            </a:r>
            <a:r>
              <a:rPr lang="ru-RU" sz="2800" dirty="0"/>
              <a:t>. </a:t>
            </a:r>
            <a:r>
              <a:rPr lang="ru-RU" sz="2800" dirty="0" err="1"/>
              <a:t>Останніми</a:t>
            </a:r>
            <a:r>
              <a:rPr lang="ru-RU" sz="2800" dirty="0"/>
              <a:t> роками </a:t>
            </a:r>
            <a:r>
              <a:rPr lang="ru-RU" sz="2800" dirty="0" err="1"/>
              <a:t>відбулася</a:t>
            </a:r>
            <a:r>
              <a:rPr lang="ru-RU" sz="2800" dirty="0"/>
              <a:t> масштаб-</a:t>
            </a:r>
          </a:p>
          <a:p>
            <a:r>
              <a:rPr lang="ru-RU" sz="2800" dirty="0"/>
              <a:t>на корпоративна </a:t>
            </a:r>
            <a:r>
              <a:rPr lang="ru-RU" sz="2800" dirty="0" err="1"/>
              <a:t>інтеграція</a:t>
            </a:r>
            <a:r>
              <a:rPr lang="ru-RU" sz="2800" dirty="0"/>
              <a:t> – </a:t>
            </a:r>
            <a:r>
              <a:rPr lang="ru-RU" sz="2800" i="1" dirty="0" err="1"/>
              <a:t>корпорація</a:t>
            </a:r>
            <a:r>
              <a:rPr lang="ru-RU" sz="2800" i="1" dirty="0"/>
              <a:t> </a:t>
            </a:r>
            <a:r>
              <a:rPr lang="ru-RU" sz="2800" i="1" dirty="0" err="1"/>
              <a:t>Leonardo</a:t>
            </a:r>
            <a:r>
              <a:rPr lang="ru-RU" sz="2800" i="1" dirty="0"/>
              <a:t> (Леонардо) </a:t>
            </a:r>
            <a:r>
              <a:rPr lang="ru-RU" sz="2800" dirty="0" err="1"/>
              <a:t>об’єднала</a:t>
            </a:r>
            <a:endParaRPr lang="ru-RU" sz="2800" dirty="0"/>
          </a:p>
          <a:p>
            <a:r>
              <a:rPr lang="ru-RU" sz="2800" dirty="0" err="1"/>
              <a:t>найбільші</a:t>
            </a:r>
            <a:r>
              <a:rPr lang="ru-RU" sz="2800" dirty="0"/>
              <a:t> </a:t>
            </a:r>
            <a:r>
              <a:rPr lang="ru-RU" sz="2800" dirty="0" err="1"/>
              <a:t>компанії</a:t>
            </a:r>
            <a:r>
              <a:rPr lang="ru-RU" sz="2800" dirty="0"/>
              <a:t> </a:t>
            </a:r>
            <a:r>
              <a:rPr lang="ru-RU" sz="2800" dirty="0" err="1"/>
              <a:t>виробників</a:t>
            </a:r>
            <a:r>
              <a:rPr lang="ru-RU" sz="2800" dirty="0"/>
              <a:t> </a:t>
            </a:r>
            <a:r>
              <a:rPr lang="ru-RU" sz="2800" dirty="0" err="1"/>
              <a:t>аерокосмічної</a:t>
            </a:r>
            <a:r>
              <a:rPr lang="ru-RU" sz="2800" dirty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. </a:t>
            </a:r>
            <a:r>
              <a:rPr lang="ru-RU" sz="2800" dirty="0" err="1"/>
              <a:t>Основні</a:t>
            </a:r>
            <a:r>
              <a:rPr lang="ru-RU" sz="2800" dirty="0"/>
              <a:t> </a:t>
            </a:r>
            <a:r>
              <a:rPr lang="ru-RU" sz="2800" dirty="0" err="1"/>
              <a:t>центри</a:t>
            </a:r>
            <a:endParaRPr lang="ru-RU" sz="2800" dirty="0"/>
          </a:p>
          <a:p>
            <a:r>
              <a:rPr lang="ru-RU" sz="2800" dirty="0"/>
              <a:t>– </a:t>
            </a:r>
            <a:r>
              <a:rPr lang="ru-RU" sz="2800" i="1" dirty="0"/>
              <a:t>Турин </a:t>
            </a:r>
            <a:r>
              <a:rPr lang="ru-RU" sz="2800" dirty="0"/>
              <a:t>і </a:t>
            </a:r>
            <a:r>
              <a:rPr lang="ru-RU" sz="2800" i="1" dirty="0"/>
              <a:t>Рим</a:t>
            </a:r>
            <a:r>
              <a:rPr lang="ru-RU" sz="2800" dirty="0"/>
              <a:t>. </a:t>
            </a:r>
            <a:r>
              <a:rPr lang="ru-RU" sz="2800" b="1" dirty="0" err="1"/>
              <a:t>Суднобудування</a:t>
            </a:r>
            <a:r>
              <a:rPr lang="ru-RU" sz="2800" b="1" dirty="0"/>
              <a:t> </a:t>
            </a:r>
            <a:r>
              <a:rPr lang="ru-RU" sz="2800" dirty="0" err="1"/>
              <a:t>Італії</a:t>
            </a:r>
            <a:r>
              <a:rPr lang="ru-RU" sz="2800" dirty="0"/>
              <a:t> </a:t>
            </a:r>
            <a:r>
              <a:rPr lang="ru-RU" sz="2800" dirty="0" err="1"/>
              <a:t>спеціалізується</a:t>
            </a:r>
            <a:r>
              <a:rPr lang="ru-RU" sz="2800" dirty="0"/>
              <a:t> на </a:t>
            </a:r>
            <a:r>
              <a:rPr lang="ru-RU" sz="2800" dirty="0" err="1"/>
              <a:t>виробництві</a:t>
            </a:r>
            <a:r>
              <a:rPr lang="ru-RU" sz="2800" dirty="0"/>
              <a:t> </a:t>
            </a:r>
            <a:r>
              <a:rPr lang="ru-RU" sz="2800" dirty="0" err="1"/>
              <a:t>кру</a:t>
            </a:r>
            <a:r>
              <a:rPr lang="ru-RU" sz="2800" dirty="0"/>
              <a:t>-</a:t>
            </a:r>
          </a:p>
          <a:p>
            <a:r>
              <a:rPr lang="ru-RU" sz="2800" dirty="0" err="1"/>
              <a:t>їзних</a:t>
            </a:r>
            <a:r>
              <a:rPr lang="ru-RU" sz="2800" dirty="0"/>
              <a:t>, </a:t>
            </a:r>
            <a:r>
              <a:rPr lang="ru-RU" sz="2800" dirty="0" err="1"/>
              <a:t>суховантажних</a:t>
            </a:r>
            <a:r>
              <a:rPr lang="ru-RU" sz="2800" dirty="0"/>
              <a:t>, </a:t>
            </a:r>
            <a:r>
              <a:rPr lang="ru-RU" sz="2800" dirty="0" err="1"/>
              <a:t>танкерних</a:t>
            </a:r>
            <a:r>
              <a:rPr lang="ru-RU" sz="2800" dirty="0"/>
              <a:t>, </a:t>
            </a:r>
            <a:r>
              <a:rPr lang="ru-RU" sz="2800" dirty="0" err="1"/>
              <a:t>рефрижераторних</a:t>
            </a:r>
            <a:r>
              <a:rPr lang="ru-RU" sz="2800" dirty="0"/>
              <a:t> і </a:t>
            </a:r>
            <a:r>
              <a:rPr lang="ru-RU" sz="2800" dirty="0" err="1"/>
              <a:t>військових</a:t>
            </a:r>
            <a:r>
              <a:rPr lang="ru-RU" sz="2800" dirty="0"/>
              <a:t> суден</a:t>
            </a:r>
          </a:p>
          <a:p>
            <a:r>
              <a:rPr lang="ru-RU" sz="2800" dirty="0"/>
              <a:t>та </a:t>
            </a:r>
            <a:r>
              <a:rPr lang="ru-RU" sz="2800" dirty="0" err="1"/>
              <a:t>моторних</a:t>
            </a:r>
            <a:r>
              <a:rPr lang="ru-RU" sz="2800" dirty="0"/>
              <a:t> яхт. </a:t>
            </a:r>
            <a:r>
              <a:rPr lang="ru-RU" sz="2800" dirty="0" err="1"/>
              <a:t>Центри</a:t>
            </a:r>
            <a:r>
              <a:rPr lang="ru-RU" sz="2800" dirty="0"/>
              <a:t> </a:t>
            </a:r>
            <a:r>
              <a:rPr lang="ru-RU" sz="2800" dirty="0" err="1"/>
              <a:t>суднобудування</a:t>
            </a:r>
            <a:r>
              <a:rPr lang="ru-RU" sz="2800" dirty="0"/>
              <a:t> – </a:t>
            </a:r>
            <a:r>
              <a:rPr lang="ru-RU" sz="2800" i="1" dirty="0"/>
              <a:t>Турин, </a:t>
            </a:r>
            <a:r>
              <a:rPr lang="ru-RU" sz="2800" i="1" dirty="0" err="1"/>
              <a:t>Трієст</a:t>
            </a:r>
            <a:r>
              <a:rPr lang="ru-RU" sz="2800" i="1" dirty="0"/>
              <a:t>, </a:t>
            </a:r>
            <a:r>
              <a:rPr lang="ru-RU" sz="2800" i="1" dirty="0" err="1"/>
              <a:t>Форлі</a:t>
            </a:r>
            <a:r>
              <a:rPr lang="ru-RU" sz="2800" i="1" dirty="0"/>
              <a:t> </a:t>
            </a:r>
            <a:r>
              <a:rPr lang="ru-RU" sz="2800" dirty="0"/>
              <a:t>та </a:t>
            </a:r>
            <a:r>
              <a:rPr lang="ru-RU" sz="2800" dirty="0" err="1"/>
              <a:t>ін</a:t>
            </a:r>
            <a:r>
              <a:rPr lang="ru-RU" sz="2800" dirty="0"/>
              <a:t>.</a:t>
            </a:r>
          </a:p>
          <a:p>
            <a:r>
              <a:rPr lang="ru-RU" sz="2800" b="1" dirty="0" err="1"/>
              <a:t>Виробництвом</a:t>
            </a:r>
            <a:r>
              <a:rPr lang="ru-RU" sz="2800" b="1" dirty="0"/>
              <a:t> </a:t>
            </a:r>
            <a:r>
              <a:rPr lang="ru-RU" sz="2800" b="1" dirty="0" err="1"/>
              <a:t>електротехніки</a:t>
            </a:r>
            <a:r>
              <a:rPr lang="ru-RU" sz="2800" b="1" dirty="0"/>
              <a:t> </a:t>
            </a:r>
            <a:r>
              <a:rPr lang="ru-RU" sz="2800" dirty="0" err="1"/>
              <a:t>зайняті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відомі</a:t>
            </a:r>
            <a:r>
              <a:rPr lang="ru-RU" sz="2800" dirty="0"/>
              <a:t> </a:t>
            </a:r>
            <a:r>
              <a:rPr lang="ru-RU" sz="2800" dirty="0" err="1"/>
              <a:t>компанії</a:t>
            </a:r>
            <a:r>
              <a:rPr lang="ru-RU" sz="2800" dirty="0"/>
              <a:t>, як </a:t>
            </a:r>
            <a:r>
              <a:rPr lang="ru-RU" sz="2800" i="1" dirty="0" err="1"/>
              <a:t>Indesit</a:t>
            </a:r>
            <a:endParaRPr lang="ru-RU" sz="2800" dirty="0"/>
          </a:p>
          <a:p>
            <a:r>
              <a:rPr lang="ru-RU" sz="2800" i="1" dirty="0"/>
              <a:t>(</a:t>
            </a:r>
            <a:r>
              <a:rPr lang="ru-RU" sz="2800" i="1" dirty="0" err="1"/>
              <a:t>Індезіт</a:t>
            </a:r>
            <a:r>
              <a:rPr lang="ru-RU" sz="2800" i="1" dirty="0"/>
              <a:t>) </a:t>
            </a:r>
            <a:r>
              <a:rPr lang="ru-RU" sz="2800" dirty="0"/>
              <a:t>— </a:t>
            </a:r>
            <a:r>
              <a:rPr lang="ru-RU" sz="2800" dirty="0" err="1"/>
              <a:t>пральні</a:t>
            </a:r>
            <a:r>
              <a:rPr lang="ru-RU" sz="2800" dirty="0"/>
              <a:t> та </a:t>
            </a:r>
            <a:r>
              <a:rPr lang="ru-RU" sz="2800" dirty="0" err="1"/>
              <a:t>посудомийні</a:t>
            </a:r>
            <a:r>
              <a:rPr lang="ru-RU" sz="2800" dirty="0"/>
              <a:t> </a:t>
            </a:r>
            <a:r>
              <a:rPr lang="ru-RU" sz="2800" dirty="0" err="1"/>
              <a:t>машини</a:t>
            </a:r>
            <a:r>
              <a:rPr lang="ru-RU" sz="2800" dirty="0"/>
              <a:t>, холодильники, </a:t>
            </a:r>
            <a:r>
              <a:rPr lang="ru-RU" sz="2800" dirty="0" err="1"/>
              <a:t>морозиль</a:t>
            </a:r>
            <a:r>
              <a:rPr lang="ru-RU" sz="2800" dirty="0"/>
              <a:t>-</a:t>
            </a:r>
          </a:p>
          <a:p>
            <a:r>
              <a:rPr lang="ru-RU" sz="2800" dirty="0" err="1"/>
              <a:t>ники</a:t>
            </a:r>
            <a:r>
              <a:rPr lang="ru-RU" sz="2800" dirty="0"/>
              <a:t>, </a:t>
            </a:r>
            <a:r>
              <a:rPr lang="ru-RU" sz="2800" dirty="0" err="1"/>
              <a:t>плити</a:t>
            </a:r>
            <a:r>
              <a:rPr lang="ru-RU" sz="2800" dirty="0"/>
              <a:t>, </a:t>
            </a:r>
            <a:r>
              <a:rPr lang="ru-RU" sz="2800" dirty="0" err="1"/>
              <a:t>витяжки</a:t>
            </a:r>
            <a:r>
              <a:rPr lang="ru-RU" sz="2800" dirty="0"/>
              <a:t>; </a:t>
            </a:r>
            <a:r>
              <a:rPr lang="ru-RU" sz="2800" i="1" dirty="0" err="1"/>
              <a:t>De'Longhi</a:t>
            </a:r>
            <a:r>
              <a:rPr lang="ru-RU" sz="2800" i="1" dirty="0"/>
              <a:t> (</a:t>
            </a:r>
            <a:r>
              <a:rPr lang="ru-RU" sz="2800" i="1" dirty="0" err="1"/>
              <a:t>Делонґі</a:t>
            </a:r>
            <a:r>
              <a:rPr lang="ru-RU" sz="2800" i="1" dirty="0"/>
              <a:t>) </a:t>
            </a:r>
            <a:r>
              <a:rPr lang="ru-RU" sz="2800" dirty="0"/>
              <a:t>– один з </a:t>
            </a:r>
            <a:r>
              <a:rPr lang="ru-RU" sz="2800" dirty="0" err="1"/>
              <a:t>найбільших</a:t>
            </a:r>
            <a:r>
              <a:rPr lang="ru-RU" sz="2800" dirty="0"/>
              <a:t> </a:t>
            </a:r>
            <a:r>
              <a:rPr lang="ru-RU" sz="2800" dirty="0" err="1"/>
              <a:t>світових</a:t>
            </a:r>
            <a:endParaRPr lang="ru-RU" sz="2800" dirty="0"/>
          </a:p>
          <a:p>
            <a:r>
              <a:rPr lang="ru-RU" sz="2800" dirty="0" err="1"/>
              <a:t>виробників</a:t>
            </a:r>
            <a:r>
              <a:rPr lang="ru-RU" sz="2800" dirty="0"/>
              <a:t> </a:t>
            </a:r>
            <a:r>
              <a:rPr lang="ru-RU" sz="2800" dirty="0" err="1"/>
              <a:t>кавомашин</a:t>
            </a:r>
            <a:r>
              <a:rPr lang="ru-RU" sz="2800" dirty="0"/>
              <a:t>, </a:t>
            </a:r>
            <a:r>
              <a:rPr lang="ru-RU" sz="2800" dirty="0" err="1"/>
              <a:t>кондиціонерів</a:t>
            </a:r>
            <a:r>
              <a:rPr lang="ru-RU" sz="2800" dirty="0"/>
              <a:t> і </a:t>
            </a:r>
            <a:r>
              <a:rPr lang="ru-RU" sz="2800" dirty="0" err="1"/>
              <a:t>дрібної</a:t>
            </a:r>
            <a:r>
              <a:rPr lang="ru-RU" sz="2800" dirty="0"/>
              <a:t> </a:t>
            </a:r>
            <a:r>
              <a:rPr lang="ru-RU" sz="2800" dirty="0" err="1"/>
              <a:t>побутової</a:t>
            </a:r>
            <a:r>
              <a:rPr lang="ru-RU" sz="2800" dirty="0"/>
              <a:t> </a:t>
            </a:r>
            <a:r>
              <a:rPr lang="ru-RU" sz="2800" dirty="0" err="1"/>
              <a:t>техніки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11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3408"/>
            <a:ext cx="925252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Аерокосмічна</a:t>
            </a:r>
            <a:r>
              <a:rPr lang="ru-RU" sz="2400" b="1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промисловість</a:t>
            </a:r>
            <a:r>
              <a:rPr lang="ru-RU" sz="2400" b="1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виробляє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ракети-носії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та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авіаційні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двигуни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наземні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системи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контролю за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космічними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польотами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військові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й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ренувальні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літаки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гелікоптери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Останніми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роками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відбулася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масштабна 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корпоративна 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інтег</a:t>
            </a:r>
            <a:endParaRPr lang="ru-RU" sz="2400" dirty="0" smtClean="0">
              <a:solidFill>
                <a:srgbClr val="000000"/>
              </a:solidFill>
              <a:latin typeface="SchoolBookC"/>
              <a:ea typeface="Times New Roman" panose="02020603050405020304" pitchFamily="18" charset="0"/>
              <a:cs typeface="SchoolBookC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рація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– </a:t>
            </a:r>
            <a:r>
              <a:rPr lang="ru-RU" sz="2400" i="1" dirty="0" err="1">
                <a:solidFill>
                  <a:srgbClr val="00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корпорація</a:t>
            </a:r>
            <a:r>
              <a:rPr lang="ru-RU" sz="2400" i="1" dirty="0">
                <a:solidFill>
                  <a:srgbClr val="00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Leonardo</a:t>
            </a:r>
            <a:r>
              <a:rPr lang="ru-RU" sz="2400" i="1" dirty="0">
                <a:solidFill>
                  <a:srgbClr val="00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 (Леонардо) 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об’єднала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найбільші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компанії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виробників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аерокосмічної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продукції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Основні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центри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– </a:t>
            </a:r>
            <a:r>
              <a:rPr lang="ru-RU" sz="2400" i="1" dirty="0">
                <a:solidFill>
                  <a:srgbClr val="00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Турин 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 </a:t>
            </a:r>
            <a:r>
              <a:rPr lang="ru-RU" sz="2400" i="1" dirty="0">
                <a:solidFill>
                  <a:srgbClr val="00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Рим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b="1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Суднобудування</a:t>
            </a:r>
            <a:r>
              <a:rPr lang="ru-RU" sz="2400" b="1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Італії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спеціалізується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на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виробництві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круїзних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суховантажних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танкерних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рефрижера</a:t>
            </a:r>
            <a:endParaRPr lang="ru-RU" sz="2400" dirty="0" smtClean="0">
              <a:solidFill>
                <a:srgbClr val="FF0000"/>
              </a:solidFill>
              <a:latin typeface="SchoolBookC"/>
              <a:ea typeface="Times New Roman" panose="02020603050405020304" pitchFamily="18" charset="0"/>
              <a:cs typeface="SchoolBookC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торних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військових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суден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а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моторних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яхт.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Центри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суднобу</a:t>
            </a:r>
            <a:endParaRPr lang="ru-RU" sz="2400" dirty="0" smtClean="0">
              <a:solidFill>
                <a:srgbClr val="FF0000"/>
              </a:solidFill>
              <a:latin typeface="SchoolBookC"/>
              <a:ea typeface="Times New Roman" panose="02020603050405020304" pitchFamily="18" charset="0"/>
              <a:cs typeface="SchoolBookC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дування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– 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Турин,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Трієст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Форлі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та 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ін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иробництвом</a:t>
            </a:r>
            <a:r>
              <a:rPr lang="ru-RU" sz="2400" b="1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електротехніки</a:t>
            </a:r>
            <a:r>
              <a:rPr lang="ru-RU" sz="2400" b="1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зайняті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такі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відомі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компанії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як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Indesit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(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Індезіт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)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—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пральні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та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посудомийні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машини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холодильники, 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морозильники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плити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витяжки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;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De'Longhi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 (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Делон</a:t>
            </a:r>
            <a:r>
              <a:rPr lang="ru-RU" sz="2400" i="1" dirty="0" err="1">
                <a:solidFill>
                  <a:srgbClr val="FF0000"/>
                </a:solidFill>
                <a:latin typeface="PragmaticaC-Oblique"/>
                <a:ea typeface="Times New Roman" panose="02020603050405020304" pitchFamily="18" charset="0"/>
                <a:cs typeface="PragmaticaC-Oblique"/>
              </a:rPr>
              <a:t>ґ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і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)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– один з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найбільших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світових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иробників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кавомашин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кондиціонерів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і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дрібної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побутової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техніки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70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324528" cy="688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AEF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ПЕРВИННИЙ СЕКТОР.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Ще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у ХХ ст. </a:t>
            </a:r>
            <a:r>
              <a:rPr lang="ru-RU" sz="2400" b="1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видобувна</a:t>
            </a:r>
            <a:r>
              <a:rPr lang="ru-RU" sz="2400" b="1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промисловість</a:t>
            </a:r>
            <a:r>
              <a:rPr lang="ru-RU" sz="2400" b="1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відігра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ала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помітну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роль в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економіці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Італії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Нині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видобувають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невеликі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обсяги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риродного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газу у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долині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 р. По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 на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шельфі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Адріатичного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 моря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та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білий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армур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у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Тоскан</a:t>
            </a:r>
            <a:r>
              <a:rPr lang="ru-RU" sz="2400" i="1" dirty="0" err="1">
                <a:solidFill>
                  <a:srgbClr val="00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і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Сільське</a:t>
            </a:r>
            <a:r>
              <a:rPr lang="ru-RU" sz="2400" b="1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господарство</a:t>
            </a:r>
            <a:r>
              <a:rPr lang="ru-RU" sz="2400" b="1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відіграє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більшу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роль в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Італії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порівняно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з 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іншими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ровідними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країнами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світу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(2 % ВВП і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майже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4 %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зайнятого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населення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).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його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структурі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переважає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SchoolBookCBoldItalic"/>
                <a:ea typeface="Times New Roman" panose="02020603050405020304" pitchFamily="18" charset="0"/>
                <a:cs typeface="SchoolBookCBoldItalic"/>
              </a:rPr>
              <a:t>рослин</a:t>
            </a:r>
            <a:endParaRPr lang="ru-RU" sz="2400" b="1" i="1" dirty="0" smtClean="0">
              <a:solidFill>
                <a:srgbClr val="FF0000"/>
              </a:solidFill>
              <a:latin typeface="SchoolBookCBoldItalic"/>
              <a:ea typeface="Times New Roman" panose="02020603050405020304" pitchFamily="18" charset="0"/>
              <a:cs typeface="SchoolBookCBoldItalic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err="1" smtClean="0">
                <a:solidFill>
                  <a:srgbClr val="FF0000"/>
                </a:solidFill>
                <a:latin typeface="SchoolBookCBoldItalic"/>
                <a:ea typeface="Times New Roman" panose="02020603050405020304" pitchFamily="18" charset="0"/>
                <a:cs typeface="SchoolBookCBoldItalic"/>
              </a:rPr>
              <a:t>ництво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На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півночі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країни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вирощують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укурудзу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рис,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цукрові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буряки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сою,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овочі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(особливо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томати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).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Південні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айони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спеціалізуються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на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вирощуванні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пшениці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оливок і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фруктів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зо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-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крема груш,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яблук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слив,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вишень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абрикосів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персиків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ківі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апельсинів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рейпфрутів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лимонів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Виноградники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поширені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по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всій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території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країни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талія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–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світовий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лідер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з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виробництва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вина й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оливкової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олії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Найбільш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нтенсивне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сільське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господарство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ведеться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на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Паданській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низовині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та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західному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узбережжі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Апеннінського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півострова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232522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9217024" cy="1473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У </a:t>
            </a:r>
            <a:r>
              <a:rPr lang="ru-RU" sz="2400" b="1" i="1" dirty="0" err="1">
                <a:solidFill>
                  <a:srgbClr val="000000"/>
                </a:solidFill>
                <a:latin typeface="SchoolBookCBoldItalic"/>
                <a:ea typeface="Times New Roman" panose="02020603050405020304" pitchFamily="18" charset="0"/>
                <a:cs typeface="SchoolBookCBoldItalic"/>
              </a:rPr>
              <a:t>тваринництві</a:t>
            </a:r>
            <a:r>
              <a:rPr lang="ru-RU" sz="2400" b="1" i="1" dirty="0">
                <a:solidFill>
                  <a:srgbClr val="000000"/>
                </a:solidFill>
                <a:latin typeface="SchoolBookCBoldItalic"/>
                <a:ea typeface="Times New Roman" panose="02020603050405020304" pitchFamily="18" charset="0"/>
                <a:cs typeface="SchoolBookCBoldItali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основними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напрямами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є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розведення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великої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рогатої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удоби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молочно-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м’ясного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спрямування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свинарство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вівчарство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Загалом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талія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не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забезпечує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власних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потреб у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продовольстві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тому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велику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кількість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сільсько</a:t>
            </a:r>
            <a:endParaRPr lang="ru-RU" sz="2400" dirty="0" smtClean="0">
              <a:solidFill>
                <a:srgbClr val="FF0000"/>
              </a:solidFill>
              <a:latin typeface="SchoolBookC"/>
              <a:ea typeface="Times New Roman" panose="02020603050405020304" pitchFamily="18" charset="0"/>
              <a:cs typeface="SchoolBookC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господарської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продукції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імпортує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Італії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розвивається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лісівництво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проте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темпи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заліснення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території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поступаються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таким 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у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Франції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Німеччині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Важливе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значення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особливо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на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місцевому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рівні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має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рибальство</a:t>
            </a:r>
            <a:r>
              <a:rPr lang="ru-RU" sz="2400" b="1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(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річний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вилов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риби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та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морепродуктів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тановить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понад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360 тис. тонн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). </a:t>
            </a:r>
            <a:endParaRPr lang="ru-RU" sz="2400" dirty="0" smtClean="0">
              <a:solidFill>
                <a:srgbClr val="FF0000"/>
              </a:solidFill>
              <a:latin typeface="SchoolBookC"/>
              <a:ea typeface="Times New Roman" panose="02020603050405020304" pitchFamily="18" charset="0"/>
              <a:cs typeface="SchoolBookC"/>
            </a:endParaRPr>
          </a:p>
          <a:p>
            <a:r>
              <a:rPr lang="ru-RU" sz="2400" b="1" dirty="0"/>
              <a:t>ЗОВНІШНІ ТА ЕКОНОМІЧНІ ЗВ’ЯЗКИ. </a:t>
            </a:r>
            <a:r>
              <a:rPr lang="ru-RU" sz="2400" dirty="0" err="1"/>
              <a:t>Провідну</a:t>
            </a:r>
            <a:r>
              <a:rPr lang="ru-RU" sz="2400" dirty="0"/>
              <a:t> роль </a:t>
            </a:r>
            <a:r>
              <a:rPr lang="ru-RU" sz="2400" dirty="0" err="1"/>
              <a:t>відіграє</a:t>
            </a:r>
            <a:r>
              <a:rPr lang="ru-RU" sz="2400" dirty="0"/>
              <a:t> </a:t>
            </a:r>
            <a:r>
              <a:rPr lang="ru-RU" sz="2400" dirty="0" err="1"/>
              <a:t>торгів</a:t>
            </a:r>
            <a:r>
              <a:rPr lang="ru-RU" sz="2400" dirty="0"/>
              <a:t>-</a:t>
            </a:r>
          </a:p>
          <a:p>
            <a:r>
              <a:rPr lang="ru-RU" sz="2400" dirty="0"/>
              <a:t>ля товарами. </a:t>
            </a:r>
            <a:r>
              <a:rPr lang="ru-RU" sz="2400" dirty="0" err="1">
                <a:solidFill>
                  <a:srgbClr val="FF0000"/>
                </a:solidFill>
              </a:rPr>
              <a:t>Італія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має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додатний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зовнішньоторговельний</a:t>
            </a:r>
            <a:r>
              <a:rPr lang="ru-RU" sz="2400" dirty="0">
                <a:solidFill>
                  <a:srgbClr val="FF0000"/>
                </a:solidFill>
              </a:rPr>
              <a:t> баланс – </a:t>
            </a:r>
            <a:r>
              <a:rPr lang="ru-RU" sz="2400" dirty="0" err="1" smtClean="0">
                <a:solidFill>
                  <a:srgbClr val="FF0000"/>
                </a:solidFill>
              </a:rPr>
              <a:t>екс</a:t>
            </a:r>
            <a:r>
              <a:rPr lang="ru-RU" sz="2400" dirty="0" err="1">
                <a:solidFill>
                  <a:srgbClr val="FF0000"/>
                </a:solidFill>
              </a:rPr>
              <a:t>п</a:t>
            </a:r>
            <a:r>
              <a:rPr lang="ru-RU" sz="2400" dirty="0" err="1" smtClean="0">
                <a:solidFill>
                  <a:srgbClr val="FF0000"/>
                </a:solidFill>
              </a:rPr>
              <a:t>орт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товарів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суттєво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перевищує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їх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імпорт</a:t>
            </a:r>
            <a:r>
              <a:rPr lang="ru-RU" sz="2400" dirty="0"/>
              <a:t>. </a:t>
            </a:r>
            <a:r>
              <a:rPr lang="ru-RU" sz="2400" dirty="0" err="1"/>
              <a:t>Зовнішня</a:t>
            </a:r>
            <a:r>
              <a:rPr lang="ru-RU" sz="2400" dirty="0"/>
              <a:t> </a:t>
            </a:r>
            <a:r>
              <a:rPr lang="ru-RU" sz="2400" dirty="0" err="1"/>
              <a:t>торгівля</a:t>
            </a:r>
            <a:r>
              <a:rPr lang="ru-RU" sz="2400" dirty="0"/>
              <a:t> </a:t>
            </a:r>
            <a:r>
              <a:rPr lang="ru-RU" sz="2400" dirty="0" err="1" smtClean="0"/>
              <a:t>послугами</a:t>
            </a:r>
            <a:r>
              <a:rPr lang="ru-RU" sz="2400" dirty="0"/>
              <a:t> </a:t>
            </a:r>
            <a:r>
              <a:rPr lang="ru-RU" sz="2400" dirty="0" err="1" smtClean="0"/>
              <a:t>поступається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 err="1" smtClean="0"/>
              <a:t>ншим</a:t>
            </a:r>
            <a:r>
              <a:rPr lang="ru-RU" sz="2400" dirty="0" smtClean="0"/>
              <a:t> </a:t>
            </a:r>
            <a:r>
              <a:rPr lang="ru-RU" sz="2400" dirty="0" err="1"/>
              <a:t>передовим</a:t>
            </a:r>
            <a:r>
              <a:rPr lang="ru-RU" sz="2400" dirty="0"/>
              <a:t> </a:t>
            </a:r>
            <a:r>
              <a:rPr lang="ru-RU" sz="2400" dirty="0" err="1"/>
              <a:t>країнам</a:t>
            </a:r>
            <a:r>
              <a:rPr lang="ru-RU" sz="2400" dirty="0"/>
              <a:t> </a:t>
            </a:r>
            <a:r>
              <a:rPr lang="ru-RU" sz="2400" dirty="0" err="1"/>
              <a:t>Європи</a:t>
            </a:r>
            <a:r>
              <a:rPr lang="ru-RU" sz="2400" dirty="0"/>
              <a:t> за </a:t>
            </a:r>
            <a:r>
              <a:rPr lang="ru-RU" sz="2400" dirty="0" err="1" smtClean="0"/>
              <a:t>обсягами.Країна</a:t>
            </a:r>
            <a:r>
              <a:rPr lang="ru-RU" sz="2400" dirty="0" smtClean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експортує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обладнання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автомобілі</a:t>
            </a:r>
            <a:r>
              <a:rPr lang="ru-RU" sz="2400" dirty="0">
                <a:solidFill>
                  <a:srgbClr val="FF0000"/>
                </a:solidFill>
              </a:rPr>
              <a:t> та </a:t>
            </a:r>
            <a:r>
              <a:rPr lang="ru-RU" sz="2400" dirty="0" err="1">
                <a:solidFill>
                  <a:srgbClr val="FF0000"/>
                </a:solidFill>
              </a:rPr>
              <a:t>інші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транспортні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засоби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smtClean="0">
                <a:solidFill>
                  <a:srgbClr val="FF0000"/>
                </a:solidFill>
              </a:rPr>
              <a:t>текстиль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одяг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продукти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нафтоперероблення</a:t>
            </a:r>
            <a:r>
              <a:rPr lang="ru-RU" sz="2400" dirty="0">
                <a:solidFill>
                  <a:srgbClr val="FF0000"/>
                </a:solidFill>
              </a:rPr>
              <a:t>, тютюн, </a:t>
            </a:r>
            <a:r>
              <a:rPr lang="ru-RU" sz="2400" dirty="0" err="1">
                <a:solidFill>
                  <a:srgbClr val="FF0000"/>
                </a:solidFill>
              </a:rPr>
              <a:t>кольорові</a:t>
            </a:r>
            <a:r>
              <a:rPr lang="ru-RU" sz="2400" dirty="0">
                <a:solidFill>
                  <a:srgbClr val="FF0000"/>
                </a:solidFill>
              </a:rPr>
              <a:t> метали, </a:t>
            </a:r>
            <a:r>
              <a:rPr lang="ru-RU" sz="2400" dirty="0" err="1" smtClean="0">
                <a:solidFill>
                  <a:srgbClr val="FF0000"/>
                </a:solidFill>
              </a:rPr>
              <a:t>вино,сири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помідори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фрукти</a:t>
            </a:r>
            <a:r>
              <a:rPr lang="ru-RU" sz="2400" dirty="0">
                <a:solidFill>
                  <a:srgbClr val="FF0000"/>
                </a:solidFill>
              </a:rPr>
              <a:t> та </a:t>
            </a:r>
            <a:r>
              <a:rPr lang="ru-RU" sz="2400" dirty="0" err="1">
                <a:solidFill>
                  <a:srgbClr val="FF0000"/>
                </a:solidFill>
              </a:rPr>
              <a:t>ін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 err="1" smtClean="0"/>
              <a:t>Експортними</a:t>
            </a:r>
            <a:r>
              <a:rPr lang="ru-RU" sz="2400" dirty="0" smtClean="0"/>
              <a:t> </a:t>
            </a:r>
            <a:r>
              <a:rPr lang="ru-RU" sz="2400" dirty="0"/>
              <a:t>видами </a:t>
            </a:r>
            <a:r>
              <a:rPr lang="ru-RU" sz="2400" dirty="0" err="1"/>
              <a:t>послуг</a:t>
            </a:r>
            <a:r>
              <a:rPr lang="ru-RU" sz="2400" dirty="0"/>
              <a:t> є туризм, </a:t>
            </a:r>
            <a:r>
              <a:rPr lang="ru-RU" sz="2400" dirty="0" err="1"/>
              <a:t>між</a:t>
            </a:r>
            <a:r>
              <a:rPr lang="ru-RU" sz="2400" dirty="0"/>
              <a:t>-</a:t>
            </a:r>
          </a:p>
          <a:p>
            <a:r>
              <a:rPr lang="ru-RU" sz="2400" dirty="0" err="1"/>
              <a:t>народні</a:t>
            </a:r>
            <a:r>
              <a:rPr lang="ru-RU" sz="2400" dirty="0"/>
              <a:t> </a:t>
            </a:r>
            <a:r>
              <a:rPr lang="ru-RU" sz="2400" dirty="0" err="1"/>
              <a:t>ділові</a:t>
            </a:r>
            <a:r>
              <a:rPr lang="ru-RU" sz="2400" dirty="0"/>
              <a:t> та ІТ-</a:t>
            </a:r>
            <a:r>
              <a:rPr lang="ru-RU" sz="2400" dirty="0" err="1"/>
              <a:t>послуги</a:t>
            </a:r>
            <a:r>
              <a:rPr lang="ru-RU" sz="2400" dirty="0"/>
              <a:t>. </a:t>
            </a:r>
            <a:r>
              <a:rPr lang="ru-RU" sz="2400" dirty="0" err="1"/>
              <a:t>Статтями</a:t>
            </a:r>
            <a:r>
              <a:rPr lang="ru-RU" sz="2400" dirty="0"/>
              <a:t> </a:t>
            </a:r>
            <a:r>
              <a:rPr lang="ru-RU" sz="2400" b="1" dirty="0" err="1"/>
              <a:t>імпорту</a:t>
            </a:r>
            <a:r>
              <a:rPr lang="ru-RU" sz="2400" b="1" dirty="0"/>
              <a:t> </a:t>
            </a:r>
            <a:r>
              <a:rPr lang="ru-RU" sz="2400" dirty="0"/>
              <a:t>є </a:t>
            </a:r>
            <a:r>
              <a:rPr lang="ru-RU" sz="2400" dirty="0" err="1"/>
              <a:t>устатковання</a:t>
            </a:r>
            <a:r>
              <a:rPr lang="ru-RU" sz="2400" dirty="0"/>
              <a:t>, </a:t>
            </a:r>
            <a:r>
              <a:rPr lang="ru-RU" sz="2400" dirty="0" err="1"/>
              <a:t>мінеральна</a:t>
            </a:r>
            <a:r>
              <a:rPr lang="ru-RU" sz="2400" dirty="0"/>
              <a:t>,</a:t>
            </a:r>
          </a:p>
          <a:p>
            <a:r>
              <a:rPr lang="ru-RU" sz="2400" dirty="0" err="1"/>
              <a:t>енергетична</a:t>
            </a:r>
            <a:r>
              <a:rPr lang="ru-RU" sz="2400" dirty="0"/>
              <a:t> </a:t>
            </a:r>
            <a:r>
              <a:rPr lang="ru-RU" sz="2400" dirty="0" err="1"/>
              <a:t>сировина</a:t>
            </a:r>
            <a:r>
              <a:rPr lang="ru-RU" sz="2400" dirty="0"/>
              <a:t>, </a:t>
            </a:r>
            <a:r>
              <a:rPr lang="ru-RU" sz="2400" dirty="0" err="1"/>
              <a:t>зокрема</a:t>
            </a:r>
            <a:r>
              <a:rPr lang="ru-RU" sz="2400" dirty="0"/>
              <a:t> текстиль і </a:t>
            </a:r>
            <a:r>
              <a:rPr lang="ru-RU" sz="2400" dirty="0" err="1"/>
              <a:t>одяг</a:t>
            </a:r>
            <a:r>
              <a:rPr lang="ru-RU" sz="2400" dirty="0"/>
              <a:t>, </a:t>
            </a:r>
            <a:r>
              <a:rPr lang="ru-RU" sz="2400" dirty="0" err="1"/>
              <a:t>напої</a:t>
            </a:r>
            <a:r>
              <a:rPr lang="ru-RU" sz="2400" dirty="0"/>
              <a:t>, </a:t>
            </a:r>
            <a:r>
              <a:rPr lang="ru-RU" sz="2400" dirty="0" err="1"/>
              <a:t>м’ясо</a:t>
            </a:r>
            <a:r>
              <a:rPr lang="ru-RU" sz="2400" dirty="0"/>
              <a:t>, зерно.</a:t>
            </a:r>
          </a:p>
          <a:p>
            <a:r>
              <a:rPr lang="ru-RU" sz="2400" dirty="0"/>
              <a:t>За </a:t>
            </a:r>
            <a:r>
              <a:rPr lang="ru-RU" sz="2400" dirty="0" err="1"/>
              <a:t>сумарним</a:t>
            </a:r>
            <a:r>
              <a:rPr lang="ru-RU" sz="2400" dirty="0"/>
              <a:t> </a:t>
            </a:r>
            <a:r>
              <a:rPr lang="ru-RU" sz="2400" dirty="0" err="1"/>
              <a:t>товарообігом</a:t>
            </a:r>
            <a:r>
              <a:rPr lang="ru-RU" sz="2400" dirty="0"/>
              <a:t> </a:t>
            </a:r>
            <a:r>
              <a:rPr lang="ru-RU" sz="2400" dirty="0" err="1"/>
              <a:t>Італія</a:t>
            </a:r>
            <a:r>
              <a:rPr lang="ru-RU" sz="2400" dirty="0"/>
              <a:t> </a:t>
            </a:r>
            <a:r>
              <a:rPr lang="ru-RU" sz="2400" dirty="0" err="1"/>
              <a:t>посідає</a:t>
            </a:r>
            <a:r>
              <a:rPr lang="ru-RU" sz="2400" dirty="0"/>
              <a:t> </a:t>
            </a:r>
            <a:r>
              <a:rPr lang="ru-RU" sz="2400" dirty="0" err="1"/>
              <a:t>сьоме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усіх</a:t>
            </a:r>
            <a:r>
              <a:rPr lang="ru-RU" sz="2400" dirty="0"/>
              <a:t> тор-</a:t>
            </a:r>
          </a:p>
          <a:p>
            <a:r>
              <a:rPr lang="ru-RU" sz="2400" dirty="0" err="1"/>
              <a:t>гових</a:t>
            </a:r>
            <a:r>
              <a:rPr lang="ru-RU" sz="2400" dirty="0"/>
              <a:t> </a:t>
            </a:r>
            <a:r>
              <a:rPr lang="ru-RU" sz="2400" dirty="0" err="1"/>
              <a:t>партнерів</a:t>
            </a:r>
            <a:r>
              <a:rPr lang="ru-RU" sz="2400" dirty="0"/>
              <a:t> </a:t>
            </a:r>
            <a:r>
              <a:rPr lang="ru-RU" sz="2400" i="1" dirty="0" err="1"/>
              <a:t>України</a:t>
            </a:r>
            <a:r>
              <a:rPr lang="ru-RU" sz="2400" i="1" dirty="0"/>
              <a:t> </a:t>
            </a:r>
            <a:r>
              <a:rPr lang="ru-RU" sz="2400" dirty="0"/>
              <a:t>і </a:t>
            </a:r>
            <a:r>
              <a:rPr lang="ru-RU" sz="2400" dirty="0" err="1"/>
              <a:t>третє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європейських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Німеччини</a:t>
            </a:r>
            <a:r>
              <a:rPr lang="ru-RU" sz="2400" dirty="0"/>
              <a:t> та</a:t>
            </a:r>
          </a:p>
          <a:p>
            <a:r>
              <a:rPr lang="ru-RU" sz="2400" dirty="0" err="1"/>
              <a:t>Польщі</a:t>
            </a:r>
            <a:r>
              <a:rPr lang="ru-RU" sz="2400" dirty="0"/>
              <a:t>. </a:t>
            </a:r>
            <a:r>
              <a:rPr lang="ru-RU" sz="2400" dirty="0" err="1"/>
              <a:t>Основними</a:t>
            </a:r>
            <a:r>
              <a:rPr lang="ru-RU" sz="2400" dirty="0"/>
              <a:t> </a:t>
            </a:r>
            <a:r>
              <a:rPr lang="ru-RU" sz="2400" dirty="0" err="1"/>
              <a:t>статтями</a:t>
            </a:r>
            <a:r>
              <a:rPr lang="ru-RU" sz="2400" dirty="0"/>
              <a:t> </a:t>
            </a:r>
            <a:r>
              <a:rPr lang="ru-RU" sz="2400" dirty="0" err="1"/>
              <a:t>українського</a:t>
            </a:r>
            <a:r>
              <a:rPr lang="ru-RU" sz="2400" dirty="0"/>
              <a:t> </a:t>
            </a:r>
            <a:r>
              <a:rPr lang="ru-RU" sz="2400" dirty="0" err="1"/>
              <a:t>експорту</a:t>
            </a:r>
            <a:r>
              <a:rPr lang="ru-RU" sz="2400" dirty="0"/>
              <a:t> до </a:t>
            </a:r>
            <a:r>
              <a:rPr lang="ru-RU" sz="2400" dirty="0" err="1"/>
              <a:t>Італії</a:t>
            </a:r>
            <a:r>
              <a:rPr lang="ru-RU" sz="2400" dirty="0"/>
              <a:t> є </a:t>
            </a:r>
            <a:r>
              <a:rPr lang="ru-RU" sz="2400" dirty="0" err="1"/>
              <a:t>чорні</a:t>
            </a:r>
            <a:r>
              <a:rPr lang="ru-RU" sz="2400" dirty="0"/>
              <a:t> </a:t>
            </a:r>
            <a:r>
              <a:rPr lang="ru-RU" sz="2400" dirty="0" err="1"/>
              <a:t>ме</a:t>
            </a:r>
            <a:r>
              <a:rPr lang="ru-RU" sz="2400" dirty="0"/>
              <a:t>-</a:t>
            </a:r>
          </a:p>
          <a:p>
            <a:r>
              <a:rPr lang="ru-RU" sz="2400" dirty="0"/>
              <a:t>тали, зерно, </a:t>
            </a:r>
            <a:r>
              <a:rPr lang="ru-RU" sz="2400" dirty="0" err="1"/>
              <a:t>олія</a:t>
            </a:r>
            <a:r>
              <a:rPr lang="ru-RU" sz="2400" dirty="0"/>
              <a:t>, </a:t>
            </a:r>
            <a:r>
              <a:rPr lang="ru-RU" sz="2400" dirty="0" err="1"/>
              <a:t>каолін</a:t>
            </a:r>
            <a:r>
              <a:rPr lang="ru-RU" sz="2400" dirty="0"/>
              <a:t>, </a:t>
            </a:r>
            <a:r>
              <a:rPr lang="ru-RU" sz="2400" dirty="0" err="1"/>
              <a:t>добрива</a:t>
            </a:r>
            <a:r>
              <a:rPr lang="ru-RU" sz="2400" dirty="0"/>
              <a:t>; </a:t>
            </a:r>
            <a:r>
              <a:rPr lang="ru-RU" sz="2400" dirty="0" err="1"/>
              <a:t>імпорту</a:t>
            </a:r>
            <a:r>
              <a:rPr lang="ru-RU" sz="2400" dirty="0"/>
              <a:t> – </a:t>
            </a:r>
            <a:r>
              <a:rPr lang="ru-RU" sz="2400" dirty="0" err="1"/>
              <a:t>енергетичне</a:t>
            </a:r>
            <a:r>
              <a:rPr lang="ru-RU" sz="2400" dirty="0"/>
              <a:t> </a:t>
            </a:r>
            <a:r>
              <a:rPr lang="ru-RU" sz="2400" dirty="0" err="1"/>
              <a:t>обладнання</a:t>
            </a:r>
            <a:r>
              <a:rPr lang="ru-RU" sz="2400" dirty="0"/>
              <a:t>,</a:t>
            </a:r>
          </a:p>
          <a:p>
            <a:r>
              <a:rPr lang="ru-RU" sz="2400" dirty="0" err="1"/>
              <a:t>механічні</a:t>
            </a:r>
            <a:r>
              <a:rPr lang="ru-RU" sz="2400" dirty="0"/>
              <a:t> </a:t>
            </a:r>
            <a:r>
              <a:rPr lang="ru-RU" sz="2400" dirty="0" err="1"/>
              <a:t>вироби</a:t>
            </a:r>
            <a:r>
              <a:rPr lang="ru-RU" sz="2400" dirty="0"/>
              <a:t>, </a:t>
            </a:r>
            <a:r>
              <a:rPr lang="ru-RU" sz="2400" dirty="0" err="1"/>
              <a:t>пластмаси</a:t>
            </a:r>
            <a:r>
              <a:rPr lang="ru-RU" sz="2400" dirty="0"/>
              <a:t>, </a:t>
            </a:r>
            <a:r>
              <a:rPr lang="ru-RU" sz="2400" dirty="0" err="1"/>
              <a:t>електротехніка</a:t>
            </a:r>
            <a:r>
              <a:rPr lang="ru-RU" sz="2400" dirty="0"/>
              <a:t>, </a:t>
            </a:r>
            <a:r>
              <a:rPr lang="ru-RU" sz="2400" dirty="0" err="1"/>
              <a:t>лікарські</a:t>
            </a:r>
            <a:r>
              <a:rPr lang="ru-RU" sz="2400" dirty="0"/>
              <a:t> </a:t>
            </a:r>
            <a:r>
              <a:rPr lang="ru-RU" sz="2400" dirty="0" err="1"/>
              <a:t>засоби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 </a:t>
            </a:r>
            <a:r>
              <a:rPr lang="ru-RU" sz="2400" dirty="0" err="1"/>
              <a:t>Іта</a:t>
            </a:r>
            <a:r>
              <a:rPr lang="ru-RU" sz="2400" dirty="0"/>
              <a:t>-</a:t>
            </a:r>
          </a:p>
          <a:p>
            <a:r>
              <a:rPr lang="ru-RU" sz="2400" dirty="0" err="1"/>
              <a:t>лія</a:t>
            </a:r>
            <a:r>
              <a:rPr lang="ru-RU" sz="2400" dirty="0"/>
              <a:t> – один з </a:t>
            </a:r>
            <a:r>
              <a:rPr lang="ru-RU" sz="2400" dirty="0" err="1"/>
              <a:t>найбільших</a:t>
            </a:r>
            <a:r>
              <a:rPr lang="ru-RU" sz="2400" dirty="0"/>
              <a:t> </a:t>
            </a:r>
            <a:r>
              <a:rPr lang="ru-RU" sz="2400" dirty="0" err="1"/>
              <a:t>інвесторів</a:t>
            </a:r>
            <a:r>
              <a:rPr lang="ru-RU" sz="2400" dirty="0"/>
              <a:t> у </a:t>
            </a:r>
            <a:r>
              <a:rPr lang="ru-RU" sz="2400" dirty="0" err="1"/>
              <a:t>економіку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. </a:t>
            </a:r>
            <a:r>
              <a:rPr lang="ru-RU" sz="2400" dirty="0" err="1"/>
              <a:t>Важливим</a:t>
            </a:r>
            <a:r>
              <a:rPr lang="ru-RU" sz="2400" dirty="0"/>
              <a:t> є</a:t>
            </a:r>
          </a:p>
          <a:p>
            <a:r>
              <a:rPr lang="ru-RU" sz="2400" dirty="0" err="1"/>
              <a:t>співробітництво</a:t>
            </a:r>
            <a:r>
              <a:rPr lang="ru-RU" sz="2400" dirty="0"/>
              <a:t> у </a:t>
            </a:r>
            <a:r>
              <a:rPr lang="ru-RU" sz="2400" dirty="0" err="1"/>
              <a:t>гуманітарній</a:t>
            </a:r>
            <a:r>
              <a:rPr lang="ru-RU" sz="2400" dirty="0"/>
              <a:t> </a:t>
            </a:r>
            <a:r>
              <a:rPr lang="ru-RU" sz="2400" dirty="0" err="1"/>
              <a:t>сфері</a:t>
            </a:r>
            <a:r>
              <a:rPr lang="ru-RU" sz="2400" dirty="0"/>
              <a:t>. В </a:t>
            </a:r>
            <a:r>
              <a:rPr lang="ru-RU" sz="2400" dirty="0" err="1"/>
              <a:t>країні</a:t>
            </a:r>
            <a:r>
              <a:rPr lang="ru-RU" sz="2400" dirty="0"/>
              <a:t> </a:t>
            </a:r>
            <a:r>
              <a:rPr lang="ru-RU" sz="2400" dirty="0" err="1"/>
              <a:t>проживає</a:t>
            </a:r>
            <a:r>
              <a:rPr lang="ru-RU" sz="2400" dirty="0"/>
              <a:t> велика громада</a:t>
            </a:r>
          </a:p>
          <a:p>
            <a:r>
              <a:rPr lang="ru-RU" sz="2400" dirty="0" err="1"/>
              <a:t>українців</a:t>
            </a:r>
            <a:r>
              <a:rPr lang="ru-RU" sz="2400" dirty="0"/>
              <a:t> – </a:t>
            </a:r>
            <a:r>
              <a:rPr lang="ru-RU" sz="2400" dirty="0" err="1"/>
              <a:t>близько</a:t>
            </a:r>
            <a:r>
              <a:rPr lang="ru-RU" sz="2400" dirty="0"/>
              <a:t> 240 тис. </a:t>
            </a:r>
            <a:r>
              <a:rPr lang="ru-RU" sz="2400" dirty="0" err="1"/>
              <a:t>Італія</a:t>
            </a:r>
            <a:r>
              <a:rPr lang="ru-RU" sz="2400" dirty="0"/>
              <a:t> є популярною </a:t>
            </a:r>
            <a:r>
              <a:rPr lang="ru-RU" sz="2400" dirty="0" err="1"/>
              <a:t>країною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україн</a:t>
            </a:r>
            <a:r>
              <a:rPr lang="ru-RU" sz="2400" dirty="0"/>
              <a:t>-</a:t>
            </a:r>
          </a:p>
          <a:p>
            <a:r>
              <a:rPr lang="ru-RU" sz="2400" dirty="0" err="1"/>
              <a:t>ських</a:t>
            </a:r>
            <a:r>
              <a:rPr lang="ru-RU" sz="2400" dirty="0"/>
              <a:t> </a:t>
            </a:r>
            <a:r>
              <a:rPr lang="ru-RU" sz="2400" dirty="0" err="1"/>
              <a:t>трудових</a:t>
            </a:r>
            <a:r>
              <a:rPr lang="ru-RU" sz="2400" dirty="0"/>
              <a:t> </a:t>
            </a:r>
            <a:r>
              <a:rPr lang="ru-RU" sz="2400" dirty="0" err="1"/>
              <a:t>мігрантів</a:t>
            </a:r>
            <a:r>
              <a:rPr lang="ru-RU" sz="2400" dirty="0"/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SchoolBookC"/>
              <a:ea typeface="Times New Roman" panose="02020603050405020304" pitchFamily="18" charset="0"/>
              <a:cs typeface="SchoolBookC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5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404" y="0"/>
            <a:ext cx="9150404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Експортними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видами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послуг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є туризм, </a:t>
            </a:r>
            <a:r>
              <a:rPr lang="ru-RU" sz="2400" dirty="0" err="1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міжнародні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ділові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та ІТ-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послуги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Статтями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імпорту</a:t>
            </a:r>
            <a:r>
              <a:rPr lang="ru-RU" sz="2400" b="1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є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устатковання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мінеральна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енергетична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сировина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зокрема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текстиль і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одяг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напої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м’ясо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зерно.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а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сумарним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товарообігом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Італія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посідає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сьоме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місце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серед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усіх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торгових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партнерів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України</a:t>
            </a:r>
            <a:r>
              <a:rPr lang="ru-RU" sz="2400" i="1" dirty="0">
                <a:solidFill>
                  <a:srgbClr val="FF0000"/>
                </a:solidFill>
                <a:latin typeface="SchoolBookCItalic"/>
                <a:ea typeface="Times New Roman" panose="02020603050405020304" pitchFamily="18" charset="0"/>
                <a:cs typeface="SchoolBookCItalic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третє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серед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європейських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після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Німеччини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та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ольщі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Основними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статтями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українського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експорту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до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Італії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є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чорні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ме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</a:t>
            </a:r>
            <a:r>
              <a:rPr lang="ru-RU" sz="2400" dirty="0" smtClean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али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зерно,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олія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каолін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добрива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;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імпорту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енергетичне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обладнання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механічні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вироби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пластмаси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електротехніка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лікарські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засоби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ін</a:t>
            </a:r>
            <a:r>
              <a:rPr lang="ru-RU" sz="2400" dirty="0">
                <a:solidFill>
                  <a:srgbClr val="00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Італія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– один з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найбільших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інвесторів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у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економіку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України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Важливим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є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півробітництво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у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гуманітарній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сфері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 В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країні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проживає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велика 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громада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країнців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–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близько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240 тис.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Італія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є популярною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країною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серед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українських</a:t>
            </a:r>
            <a:r>
              <a:rPr lang="ru-RU" sz="2400" dirty="0" smtClean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трудових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мігрантів</a:t>
            </a:r>
            <a:r>
              <a:rPr lang="ru-RU" sz="2400" dirty="0">
                <a:solidFill>
                  <a:srgbClr val="FF0000"/>
                </a:solidFill>
                <a:latin typeface="SchoolBookC"/>
                <a:ea typeface="Times New Roman" panose="02020603050405020304" pitchFamily="18" charset="0"/>
                <a:cs typeface="SchoolBookC"/>
              </a:rPr>
              <a:t>.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7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796908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Основні дані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Італія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–парламентська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республіка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Столиця Рим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Площа-301 340 кв. км. (71)</a:t>
            </a:r>
          </a:p>
          <a:p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Населення-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60 795 тис. чол.(23)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ВВП ПКС-2,157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трл.дол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. (12)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На душу населення 35 811 дол. (26)</a:t>
            </a:r>
          </a:p>
          <a:p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ІЛР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  0,872 (26)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ВЕНЕЦІЯ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to-world-travel.ru/img/2015/042508/0453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3" y="1285860"/>
            <a:ext cx="9429784" cy="5572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</a:rPr>
              <a:t>ПІЗАНСЬКА ВЕЖА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506" name="AutoShape 2" descr="https://trip-planet.ru/images/6_65-960x7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trip-planet.ru/images/6_65-960x7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trip-planet.ru/images/6_65-960x7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AutoShape 2" descr="https://trip-planet.ru/images/6_65-960x7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trip-planet.ru/images/6_65-960x7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trip-planet.ru/images/6_65-960x7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Admin\Мои документы\1326391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60853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ВЕЗУВІЙ</a:t>
            </a:r>
            <a:endParaRPr lang="ru-RU" b="1" dirty="0"/>
          </a:p>
        </p:txBody>
      </p:sp>
      <p:pic>
        <p:nvPicPr>
          <p:cNvPr id="1026" name="Picture 2" descr="C:\Documents and Settings\Admin\Мои документы\mount-vesuvius-118385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1142984"/>
            <a:ext cx="9715568" cy="5715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Папа </a:t>
            </a:r>
            <a:r>
              <a:rPr lang="uk-UA" smtClean="0"/>
              <a:t>Римський Франциск</a:t>
            </a:r>
            <a:endParaRPr lang="ru-RU"/>
          </a:p>
        </p:txBody>
      </p:sp>
      <p:pic>
        <p:nvPicPr>
          <p:cNvPr id="1026" name="Picture 2" descr="C:\Documents and Settings\Admin\Мои документы\56c6f0b309faf_Papa-Frantsis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5" y="1214423"/>
            <a:ext cx="9358346" cy="5643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FF0000"/>
                </a:solidFill>
              </a:rPr>
              <a:t>ВАТІКАН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74" name="AutoShape 2" descr="http://content.chatoff.by/news/9788_Vatikan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://content.chatoff.by/news/9788_Vatika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29520" cy="5111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ФЛОРЕНЦІЯ</a:t>
            </a:r>
            <a:endParaRPr lang="ru-RU" dirty="0"/>
          </a:p>
        </p:txBody>
      </p:sp>
      <p:pic>
        <p:nvPicPr>
          <p:cNvPr id="1026" name="Picture 2" descr="C:\Documents and Settings\Admin\Мои документы\Копия (2) 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28690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hetrentonlinecom.c.presscdn.com/wp-content/uploads/2014/04/Domenico-Dolce-and-Stefano-Gabban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485775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cosmetic.ua/uploads/spool/photo/00000000837-filename-00001-sli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114672"/>
            <a:ext cx="5154094" cy="3743328"/>
          </a:xfrm>
          <a:prstGeom prst="rect">
            <a:avLst/>
          </a:prstGeom>
          <a:noFill/>
        </p:spPr>
      </p:pic>
      <p:pic>
        <p:nvPicPr>
          <p:cNvPr id="3" name="Picture 2" descr="http://image.tsn.ua/media/images2/608xX/Apr2011/3834120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0"/>
            <a:ext cx="2928926" cy="36197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090215_3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982" y="0"/>
            <a:ext cx="11430000" cy="7562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Верона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ятник</a:t>
            </a:r>
            <a:r>
              <a:rPr lang="uk-UA" dirty="0" smtClean="0"/>
              <a:t> Джульєтті</a:t>
            </a:r>
            <a:endParaRPr lang="ru-RU" dirty="0"/>
          </a:p>
        </p:txBody>
      </p:sp>
      <p:pic>
        <p:nvPicPr>
          <p:cNvPr id="2050" name="Picture 2" descr="https://otvet.imgsmail.ru/download/877ced974dab5e4d99626a405f311d41_i-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929058" cy="5143536"/>
          </a:xfrm>
          <a:prstGeom prst="rect">
            <a:avLst/>
          </a:prstGeom>
          <a:noFill/>
        </p:spPr>
      </p:pic>
      <p:pic>
        <p:nvPicPr>
          <p:cNvPr id="3" name="Picture 2" descr="http://www.ankstar.com/photos/italy/verona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928802"/>
            <a:ext cx="5572132" cy="49291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858280" cy="3643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GRAZIE ARRIVERCI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ДЯКУЮ, ДО ПОБАЧЕННЯ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ag of Italy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0"/>
            <a:ext cx="10335341" cy="47863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919008"/>
            <a:ext cx="9286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/>
              <a:t>Держа́вний пра́пор Іт</a:t>
            </a:r>
            <a:r>
              <a:rPr lang="uk-UA" sz="2000" b="1" dirty="0" err="1" smtClean="0"/>
              <a:t>алії</a:t>
            </a:r>
            <a:r>
              <a:rPr lang="vi-VN" sz="2000" dirty="0" smtClean="0"/>
              <a:t> затверджений </a:t>
            </a:r>
            <a:r>
              <a:rPr lang="vi-VN" sz="2000" dirty="0" smtClean="0">
                <a:hlinkClick r:id="rId3" tooltip="16 червня"/>
              </a:rPr>
              <a:t>16 червня</a:t>
            </a:r>
            <a:r>
              <a:rPr lang="vi-VN" sz="2000" dirty="0" smtClean="0"/>
              <a:t> </a:t>
            </a:r>
            <a:r>
              <a:rPr lang="vi-VN" sz="2000" dirty="0" smtClean="0">
                <a:hlinkClick r:id="rId4" tooltip="1946"/>
              </a:rPr>
              <a:t>1946</a:t>
            </a:r>
            <a:r>
              <a:rPr lang="vi-VN" sz="2000" dirty="0" smtClean="0"/>
              <a:t> року.</a:t>
            </a:r>
            <a:r>
              <a:rPr lang="uk-UA" sz="2000" dirty="0" smtClean="0"/>
              <a:t>П</a:t>
            </a:r>
            <a:r>
              <a:rPr lang="vi-VN" sz="2000" dirty="0" smtClean="0"/>
              <a:t>рапор є прямокутним полотнищем з трьома</a:t>
            </a:r>
            <a:r>
              <a:rPr lang="uk-UA" sz="2000" dirty="0" smtClean="0"/>
              <a:t> вертикальними    смугами</a:t>
            </a:r>
          </a:p>
          <a:p>
            <a:r>
              <a:rPr lang="uk-UA" sz="2000" smtClean="0"/>
              <a:t>         З</a:t>
            </a:r>
            <a:r>
              <a:rPr lang="vi-VN" sz="2000" smtClean="0">
                <a:hlinkClick r:id="rId5" tooltip="Зелений колір"/>
              </a:rPr>
              <a:t>еленого</a:t>
            </a:r>
            <a:r>
              <a:rPr lang="vi-VN" sz="2000" dirty="0" smtClean="0"/>
              <a:t>, </a:t>
            </a:r>
            <a:r>
              <a:rPr lang="vi-VN" sz="2000" dirty="0" smtClean="0">
                <a:hlinkClick r:id="rId6" tooltip="Білий колір"/>
              </a:rPr>
              <a:t>білого</a:t>
            </a:r>
            <a:r>
              <a:rPr lang="vi-VN" sz="2000" dirty="0" smtClean="0"/>
              <a:t> та</a:t>
            </a:r>
            <a:r>
              <a:rPr lang="vi-VN" sz="2000" dirty="0" smtClean="0">
                <a:hlinkClick r:id="rId7" tooltip="Червоний колір"/>
              </a:rPr>
              <a:t>червоного кольору</a:t>
            </a:r>
            <a:r>
              <a:rPr lang="vi-VN" sz="2000" dirty="0" smtClean="0"/>
              <a:t>.</a:t>
            </a:r>
            <a:r>
              <a:rPr lang="uk-UA" sz="2000" dirty="0" smtClean="0"/>
              <a:t>С</a:t>
            </a:r>
            <a:r>
              <a:rPr lang="vi-VN" sz="2000" dirty="0" smtClean="0"/>
              <a:t>ьогоднішні не існує однозначної відповіді на запитання про значення кольорів італійського прапора. Найвірогіднішою вважається версія, за якою кольори прапора відповідають кольорам уніформи міланської</a:t>
            </a:r>
            <a:r>
              <a:rPr lang="uk-UA" sz="2000" dirty="0" smtClean="0"/>
              <a:t> </a:t>
            </a:r>
            <a:r>
              <a:rPr lang="vi-VN" sz="2000" dirty="0" smtClean="0">
                <a:hlinkClick r:id="rId8" tooltip="Поліція"/>
              </a:rPr>
              <a:t>поліції</a:t>
            </a:r>
            <a:r>
              <a:rPr lang="vi-VN" sz="2000" dirty="0" smtClean="0"/>
              <a:t>.</a:t>
            </a:r>
            <a:endParaRPr lang="vi-VN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І</a:t>
            </a:r>
            <a:r>
              <a:rPr lang="vi-VN" sz="2800" b="1" dirty="0" smtClean="0"/>
              <a:t>та́лія</a:t>
            </a:r>
            <a:r>
              <a:rPr lang="vi-VN" sz="2800" dirty="0" smtClean="0"/>
              <a:t> (</a:t>
            </a:r>
            <a:r>
              <a:rPr lang="vi-VN" sz="2800" dirty="0" smtClean="0">
                <a:hlinkClick r:id="rId3" tooltip="Італійська мова"/>
              </a:rPr>
              <a:t>італ.</a:t>
            </a:r>
            <a:r>
              <a:rPr lang="vi-VN" sz="2800" dirty="0" smtClean="0"/>
              <a:t> </a:t>
            </a:r>
            <a:r>
              <a:rPr lang="en-US" sz="2800" i="1" dirty="0" smtClean="0"/>
              <a:t>Italia</a:t>
            </a:r>
            <a:r>
              <a:rPr lang="en-US" sz="2800" dirty="0" smtClean="0"/>
              <a:t>), </a:t>
            </a:r>
            <a:r>
              <a:rPr lang="vi-VN" sz="2800" b="1" dirty="0" smtClean="0"/>
              <a:t>Італі́йська</a:t>
            </a:r>
            <a:r>
              <a:rPr lang="uk-UA" sz="2800" b="1" dirty="0" smtClean="0"/>
              <a:t> Р</a:t>
            </a:r>
            <a:r>
              <a:rPr lang="vi-VN" sz="2800" b="1" dirty="0" smtClean="0"/>
              <a:t>еспу́блі</a:t>
            </a:r>
            <a:r>
              <a:rPr lang="uk-UA" sz="2800" b="1" dirty="0" smtClean="0"/>
              <a:t>КА</a:t>
            </a:r>
          </a:p>
          <a:p>
            <a:r>
              <a:rPr lang="vi-VN" sz="2800" dirty="0" smtClean="0"/>
              <a:t> (</a:t>
            </a:r>
            <a:r>
              <a:rPr lang="vi-VN" sz="2800" dirty="0" smtClean="0">
                <a:hlinkClick r:id="rId3" tooltip="Італійська мова"/>
              </a:rPr>
              <a:t>італ.</a:t>
            </a:r>
            <a:r>
              <a:rPr lang="vi-VN" sz="2800" dirty="0" smtClean="0"/>
              <a:t> </a:t>
            </a:r>
            <a:r>
              <a:rPr lang="en-US" sz="2800" i="1" dirty="0" err="1" smtClean="0"/>
              <a:t>Repubblica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Italiana</a:t>
            </a:r>
            <a:r>
              <a:rPr lang="en-US" sz="2800" dirty="0" smtClean="0"/>
              <a:t>) — </a:t>
            </a:r>
            <a:r>
              <a:rPr lang="vi-VN" sz="2800" dirty="0" smtClean="0"/>
              <a:t>держава на півдні </a:t>
            </a:r>
            <a:r>
              <a:rPr lang="vi-VN" sz="2800" dirty="0" smtClean="0">
                <a:hlinkClick r:id="rId4" tooltip="Європа"/>
              </a:rPr>
              <a:t>Європи</a:t>
            </a:r>
            <a:r>
              <a:rPr lang="vi-VN" sz="2800" dirty="0" smtClean="0"/>
              <a:t>, у</a:t>
            </a:r>
            <a:r>
              <a:rPr lang="vi-VN" sz="2800" dirty="0" smtClean="0">
                <a:hlinkClick r:id="rId5" tooltip="Середземномор'я"/>
              </a:rPr>
              <a:t>Середземномор'ї</a:t>
            </a:r>
            <a:r>
              <a:rPr lang="vi-VN" sz="2800" dirty="0" smtClean="0"/>
              <a:t>. Займає </a:t>
            </a:r>
            <a:r>
              <a:rPr lang="vi-VN" sz="2800" dirty="0" smtClean="0">
                <a:hlinkClick r:id="rId6" tooltip="Апеннінський півострів"/>
              </a:rPr>
              <a:t>Апеннінський півострів</a:t>
            </a:r>
            <a:r>
              <a:rPr lang="vi-VN" sz="2800" dirty="0" smtClean="0"/>
              <a:t>, </a:t>
            </a:r>
            <a:r>
              <a:rPr lang="vi-VN" sz="2800" dirty="0" smtClean="0">
                <a:hlinkClick r:id="rId7" tooltip="Паданська рівнина"/>
              </a:rPr>
              <a:t>Паданську рівнину</a:t>
            </a:r>
            <a:r>
              <a:rPr lang="vi-VN" sz="2800" dirty="0" smtClean="0"/>
              <a:t>, південні схили </a:t>
            </a:r>
            <a:r>
              <a:rPr lang="vi-VN" sz="2800" dirty="0" smtClean="0">
                <a:hlinkClick r:id="rId8" tooltip="Альпи"/>
              </a:rPr>
              <a:t>Альп</a:t>
            </a:r>
            <a:r>
              <a:rPr lang="vi-VN" sz="2800" dirty="0" smtClean="0"/>
              <a:t>, острови</a:t>
            </a:r>
            <a:r>
              <a:rPr lang="vi-VN" sz="2800" dirty="0" smtClean="0">
                <a:hlinkClick r:id="rId9" tooltip="Сицилія"/>
              </a:rPr>
              <a:t>Сицилія</a:t>
            </a:r>
            <a:r>
              <a:rPr lang="vi-VN" sz="2800" dirty="0" smtClean="0"/>
              <a:t>, </a:t>
            </a:r>
            <a:r>
              <a:rPr lang="vi-VN" sz="2800" dirty="0" smtClean="0">
                <a:hlinkClick r:id="rId10" tooltip="Сардинія"/>
              </a:rPr>
              <a:t>Сардинія</a:t>
            </a:r>
            <a:r>
              <a:rPr lang="vi-VN" sz="2800" dirty="0" smtClean="0"/>
              <a:t> тощо. На суходолі Італія межує з </a:t>
            </a:r>
            <a:r>
              <a:rPr lang="vi-VN" sz="2800" dirty="0" smtClean="0">
                <a:hlinkClick r:id="rId11" tooltip="Франція"/>
              </a:rPr>
              <a:t>Францією</a:t>
            </a:r>
            <a:r>
              <a:rPr lang="vi-VN" sz="2800" dirty="0" smtClean="0"/>
              <a:t> на північному заході, зі </a:t>
            </a:r>
            <a:r>
              <a:rPr lang="vi-VN" sz="2800" dirty="0" smtClean="0">
                <a:hlinkClick r:id="rId12" tooltip="Швейцарія"/>
              </a:rPr>
              <a:t>Швейцарією</a:t>
            </a:r>
            <a:r>
              <a:rPr lang="vi-VN" sz="2800" dirty="0" smtClean="0"/>
              <a:t> й</a:t>
            </a:r>
            <a:r>
              <a:rPr lang="vi-VN" sz="2800" dirty="0" smtClean="0">
                <a:hlinkClick r:id="rId13" tooltip="Австрія"/>
              </a:rPr>
              <a:t>Австрією</a:t>
            </a:r>
            <a:r>
              <a:rPr lang="vi-VN" sz="2800" dirty="0" smtClean="0"/>
              <a:t> на півночі та </a:t>
            </a:r>
            <a:r>
              <a:rPr lang="vi-VN" sz="2800" dirty="0" smtClean="0">
                <a:hlinkClick r:id="rId14" tooltip="Словенія"/>
              </a:rPr>
              <a:t>Словенією</a:t>
            </a:r>
            <a:r>
              <a:rPr lang="vi-VN" sz="2800" dirty="0" smtClean="0"/>
              <a:t> на північному сході.</a:t>
            </a:r>
          </a:p>
          <a:p>
            <a:r>
              <a:rPr lang="vi-VN" sz="2800" dirty="0" smtClean="0"/>
              <a:t>На території Італії розташовані також такі державні утворення: </a:t>
            </a:r>
            <a:r>
              <a:rPr lang="vi-VN" sz="2800" dirty="0" smtClean="0">
                <a:hlinkClick r:id="rId15" tooltip="Сан-Марино"/>
              </a:rPr>
              <a:t>Сан-Марино</a:t>
            </a:r>
            <a:r>
              <a:rPr lang="vi-VN" sz="2800" dirty="0" smtClean="0"/>
              <a:t>, </a:t>
            </a:r>
            <a:r>
              <a:rPr lang="vi-VN" sz="2800" dirty="0" smtClean="0">
                <a:hlinkClick r:id="rId16" tooltip="Ватикан"/>
              </a:rPr>
              <a:t>Ватикан</a:t>
            </a:r>
            <a:r>
              <a:rPr lang="vi-VN" dirty="0" smtClean="0"/>
              <a:t>,</a:t>
            </a:r>
            <a:r>
              <a:rPr lang="ru-RU" dirty="0" smtClean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Італія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поділена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численні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королівства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міста-держави</a:t>
            </a:r>
            <a:r>
              <a:rPr lang="ru-RU" sz="2400" dirty="0" smtClean="0"/>
              <a:t> (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як</a:t>
            </a:r>
            <a:r>
              <a:rPr lang="ru-RU" sz="2400" dirty="0" err="1" smtClean="0">
                <a:hlinkClick r:id="rId17" tooltip="Сардинське королівство"/>
              </a:rPr>
              <a:t>Сардинське</a:t>
            </a:r>
            <a:r>
              <a:rPr lang="ru-RU" sz="2400" dirty="0" smtClean="0">
                <a:hlinkClick r:id="rId17" tooltip="Сардинське королівство"/>
              </a:rPr>
              <a:t> </a:t>
            </a:r>
            <a:r>
              <a:rPr lang="ru-RU" sz="2400" dirty="0" err="1" smtClean="0">
                <a:hlinkClick r:id="rId17" tooltip="Сардинське королівство"/>
              </a:rPr>
              <a:t>королівство</a:t>
            </a:r>
            <a:r>
              <a:rPr lang="ru-RU" sz="2400" dirty="0" smtClean="0"/>
              <a:t>, </a:t>
            </a:r>
            <a:r>
              <a:rPr lang="ru-RU" sz="2400" dirty="0" err="1" smtClean="0">
                <a:hlinkClick r:id="rId18" tooltip="Королівство обох Сицилій"/>
              </a:rPr>
              <a:t>Королівство</a:t>
            </a:r>
            <a:r>
              <a:rPr lang="ru-RU" sz="2400" dirty="0" smtClean="0">
                <a:hlinkClick r:id="rId18" tooltip="Королівство обох Сицилій"/>
              </a:rPr>
              <a:t> </a:t>
            </a:r>
            <a:r>
              <a:rPr lang="ru-RU" sz="2400" dirty="0" err="1" smtClean="0">
                <a:hlinkClick r:id="rId18" tooltip="Королівство обох Сицилій"/>
              </a:rPr>
              <a:t>обох</a:t>
            </a:r>
            <a:r>
              <a:rPr lang="ru-RU" sz="2400" dirty="0" smtClean="0">
                <a:hlinkClick r:id="rId18" tooltip="Королівство обох Сицилій"/>
              </a:rPr>
              <a:t> </a:t>
            </a:r>
            <a:r>
              <a:rPr lang="ru-RU" sz="2400" dirty="0" err="1" smtClean="0">
                <a:hlinkClick r:id="rId18" tooltip="Королівство обох Сицилій"/>
              </a:rPr>
              <a:t>Сицилій</a:t>
            </a:r>
            <a:r>
              <a:rPr lang="ru-RU" sz="2400" dirty="0" smtClean="0"/>
              <a:t> </a:t>
            </a:r>
            <a:r>
              <a:rPr lang="ru-RU" sz="2400" dirty="0" err="1" smtClean="0"/>
              <a:t>та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19" tooltip="Міланське герцогство"/>
              </a:rPr>
              <a:t>Міланське</a:t>
            </a:r>
            <a:r>
              <a:rPr lang="ru-RU" sz="2400" dirty="0" smtClean="0">
                <a:hlinkClick r:id="rId19" tooltip="Міланське герцогство"/>
              </a:rPr>
              <a:t> герцогство</a:t>
            </a:r>
            <a:r>
              <a:rPr lang="ru-RU" sz="2400" dirty="0" smtClean="0"/>
              <a:t>),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об'єдналась</a:t>
            </a:r>
            <a:r>
              <a:rPr lang="ru-RU" sz="2400" dirty="0" smtClean="0"/>
              <a:t> в 1861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протягом</a:t>
            </a:r>
            <a:r>
              <a:rPr lang="ru-RU" sz="2400" dirty="0" smtClean="0"/>
              <a:t> </a:t>
            </a:r>
            <a:r>
              <a:rPr lang="ru-RU" sz="2400" dirty="0" err="1" smtClean="0"/>
              <a:t>бурхливого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періоду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своєї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відомого</a:t>
            </a:r>
            <a:r>
              <a:rPr lang="ru-RU" sz="2400" dirty="0" smtClean="0"/>
              <a:t> як </a:t>
            </a:r>
            <a:r>
              <a:rPr lang="ru-RU" sz="2400" dirty="0" err="1" smtClean="0">
                <a:hlinkClick r:id="rId20" tooltip="Рісорджименто"/>
              </a:rPr>
              <a:t>Рісорджименто</a:t>
            </a:r>
            <a:r>
              <a:rPr lang="ru-RU" sz="2400" dirty="0" smtClean="0"/>
              <a:t>  </a:t>
            </a:r>
            <a:r>
              <a:rPr lang="ru-RU" sz="2400" dirty="0" err="1" smtClean="0"/>
              <a:t>Наприкінці</a:t>
            </a:r>
            <a:r>
              <a:rPr lang="ru-RU" sz="2400" dirty="0" smtClean="0"/>
              <a:t> </a:t>
            </a:r>
            <a:r>
              <a:rPr lang="en-US" sz="2400" dirty="0" smtClean="0"/>
              <a:t>XIX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, </a:t>
            </a:r>
            <a:r>
              <a:rPr lang="uk-UA" sz="2400" dirty="0" smtClean="0"/>
              <a:t>п</a:t>
            </a:r>
            <a:r>
              <a:rPr lang="ru-RU" sz="2400" dirty="0" err="1" smtClean="0"/>
              <a:t>ротягом</a:t>
            </a:r>
            <a:r>
              <a:rPr lang="ru-RU" sz="2400" dirty="0" err="1" smtClean="0">
                <a:hlinkClick r:id="rId21" tooltip="Перша світова війна"/>
              </a:rPr>
              <a:t>Першої</a:t>
            </a:r>
            <a:r>
              <a:rPr lang="ru-RU" sz="2400" dirty="0" smtClean="0"/>
              <a:t> </a:t>
            </a:r>
            <a:r>
              <a:rPr lang="ru-RU" sz="2400" dirty="0" err="1" smtClean="0"/>
              <a:t>і</a:t>
            </a:r>
            <a:r>
              <a:rPr lang="ru-RU" sz="2400" dirty="0" smtClean="0"/>
              <a:t> до </a:t>
            </a:r>
            <a:r>
              <a:rPr lang="ru-RU" sz="2400" dirty="0" err="1" smtClean="0">
                <a:hlinkClick r:id="rId22" tooltip="Друга світова війна"/>
              </a:rPr>
              <a:t>Другої</a:t>
            </a:r>
            <a:r>
              <a:rPr lang="ru-RU" sz="2400" dirty="0" smtClean="0">
                <a:hlinkClick r:id="rId22" tooltip="Друга світова війна"/>
              </a:rPr>
              <a:t> </a:t>
            </a:r>
            <a:r>
              <a:rPr lang="ru-RU" sz="2400" dirty="0" err="1" smtClean="0">
                <a:hlinkClick r:id="rId22" tooltip="Друга світова війна"/>
              </a:rPr>
              <a:t>світової</a:t>
            </a:r>
            <a:r>
              <a:rPr lang="ru-RU" sz="2400" dirty="0" smtClean="0">
                <a:hlinkClick r:id="rId22" tooltip="Друга світова війна"/>
              </a:rPr>
              <a:t> </a:t>
            </a:r>
            <a:r>
              <a:rPr lang="ru-RU" sz="2400" dirty="0" err="1" smtClean="0">
                <a:hlinkClick r:id="rId22" tooltip="Друга світова війна"/>
              </a:rPr>
              <a:t>війни</a:t>
            </a:r>
            <a:r>
              <a:rPr lang="ru-RU" sz="2400" dirty="0" smtClean="0"/>
              <a:t> </a:t>
            </a:r>
            <a:r>
              <a:rPr lang="ru-RU" sz="2400" dirty="0" err="1" smtClean="0"/>
              <a:t>Італія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23" tooltip="Італійська колоніальна імперія"/>
              </a:rPr>
              <a:t>колоніальною</a:t>
            </a:r>
            <a:r>
              <a:rPr lang="ru-RU" sz="2400" dirty="0" smtClean="0">
                <a:hlinkClick r:id="rId23" tooltip="Італійська колоніальна імперія"/>
              </a:rPr>
              <a:t> </a:t>
            </a:r>
            <a:r>
              <a:rPr lang="ru-RU" sz="2400" dirty="0" err="1" smtClean="0">
                <a:hlinkClick r:id="rId23" tooltip="Італійська колоніальна імперія"/>
              </a:rPr>
              <a:t>імперією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поширювала</a:t>
            </a:r>
            <a:r>
              <a:rPr lang="ru-RU" sz="2400" dirty="0" smtClean="0"/>
              <a:t>  </a:t>
            </a:r>
            <a:r>
              <a:rPr lang="ru-RU" sz="2400" dirty="0" err="1" smtClean="0"/>
              <a:t>владу</a:t>
            </a:r>
            <a:r>
              <a:rPr lang="ru-RU" sz="2400" dirty="0" smtClean="0"/>
              <a:t> на </a:t>
            </a:r>
            <a:r>
              <a:rPr lang="ru-RU" sz="2400" b="1" dirty="0" err="1" smtClean="0">
                <a:solidFill>
                  <a:srgbClr val="FF0000"/>
                </a:solidFill>
              </a:rPr>
              <a:t>Лівію,Еретрею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Ефіопію,Сомалі</a:t>
            </a:r>
            <a:r>
              <a:rPr lang="ru-RU" sz="2400" b="1" dirty="0" smtClean="0">
                <a:solidFill>
                  <a:srgbClr val="FF0000"/>
                </a:solidFill>
              </a:rPr>
              <a:t>         </a:t>
            </a:r>
            <a:r>
              <a:rPr lang="ru-RU" sz="2400" b="1" dirty="0" err="1" smtClean="0">
                <a:solidFill>
                  <a:srgbClr val="FF0000"/>
                </a:solidFill>
              </a:rPr>
              <a:t>Албанію</a:t>
            </a:r>
            <a:r>
              <a:rPr lang="ru-RU" b="1" baseline="30000" dirty="0" smtClean="0">
                <a:solidFill>
                  <a:srgbClr val="FF0000"/>
                </a:solidFill>
                <a:hlinkClick r:id="rId24"/>
              </a:rPr>
              <a:t>]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vi-V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Italie par régions sans nom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Italie par régions sans nom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D:\фото семенару\Олександр ЩЕРБАНЮК _ НЕБЕСНА СОТНЯ_files\karta-italii-s-kurortam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-29906"/>
            <a:ext cx="7429552" cy="68879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Згідно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республіканською</a:t>
            </a:r>
            <a:r>
              <a:rPr lang="ru-RU" sz="2800" dirty="0" smtClean="0"/>
              <a:t> </a:t>
            </a:r>
            <a:r>
              <a:rPr lang="ru-RU" sz="2800" dirty="0" err="1" smtClean="0">
                <a:hlinkClick r:id="rId2" tooltip="Конституція Італії"/>
              </a:rPr>
              <a:t>Конституцією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урочисто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прийнята</a:t>
            </a:r>
            <a:r>
              <a:rPr lang="ru-RU" sz="2800" dirty="0" smtClean="0"/>
              <a:t> </a:t>
            </a:r>
            <a:r>
              <a:rPr lang="ru-RU" sz="2800" dirty="0" smtClean="0">
                <a:hlinkClick r:id="rId3" tooltip="27 грудня"/>
              </a:rPr>
              <a:t>27 </a:t>
            </a:r>
            <a:r>
              <a:rPr lang="ru-RU" sz="2800" dirty="0" err="1" smtClean="0">
                <a:hlinkClick r:id="rId3" tooltip="27 грудня"/>
              </a:rPr>
              <a:t>грудня</a:t>
            </a:r>
            <a:r>
              <a:rPr lang="ru-RU" sz="2800" dirty="0" smtClean="0"/>
              <a:t> </a:t>
            </a:r>
            <a:r>
              <a:rPr lang="ru-RU" sz="2800" dirty="0" smtClean="0">
                <a:hlinkClick r:id="rId4" tooltip="1947"/>
              </a:rPr>
              <a:t>1947</a:t>
            </a:r>
            <a:r>
              <a:rPr lang="ru-RU" sz="2800" dirty="0" smtClean="0"/>
              <a:t> 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чинності</a:t>
            </a:r>
            <a:r>
              <a:rPr lang="ru-RU" sz="2800" dirty="0" smtClean="0"/>
              <a:t> </a:t>
            </a:r>
            <a:r>
              <a:rPr lang="ru-RU" sz="2800" dirty="0" smtClean="0">
                <a:hlinkClick r:id="rId5" tooltip="1 січня"/>
              </a:rPr>
              <a:t>1 </a:t>
            </a:r>
            <a:r>
              <a:rPr lang="ru-RU" sz="2800" dirty="0" err="1" smtClean="0">
                <a:hlinkClick r:id="rId5" tooltip="1 січня"/>
              </a:rPr>
              <a:t>січня</a:t>
            </a:r>
            <a:r>
              <a:rPr lang="ru-RU" sz="2800" dirty="0" smtClean="0"/>
              <a:t> </a:t>
            </a:r>
            <a:r>
              <a:rPr lang="ru-RU" sz="2800" dirty="0" smtClean="0">
                <a:hlinkClick r:id="rId6" tooltip="1948"/>
              </a:rPr>
              <a:t>1948</a:t>
            </a:r>
            <a:r>
              <a:rPr lang="ru-RU" sz="2800" dirty="0" smtClean="0"/>
              <a:t>, </a:t>
            </a:r>
            <a:r>
              <a:rPr lang="ru-RU" sz="2800" dirty="0" err="1" smtClean="0"/>
              <a:t>Італія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«демократична </a:t>
            </a:r>
            <a:r>
              <a:rPr lang="ru-RU" sz="2800" dirty="0" err="1" smtClean="0">
                <a:hlinkClick r:id="rId7" tooltip="Республіка"/>
              </a:rPr>
              <a:t>Республіка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заснована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праці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Вища</a:t>
            </a:r>
            <a:r>
              <a:rPr lang="ru-RU" sz="2800" dirty="0" smtClean="0"/>
              <a:t> </a:t>
            </a:r>
            <a:r>
              <a:rPr lang="ru-RU" sz="2800" dirty="0" err="1" smtClean="0"/>
              <a:t>влада</a:t>
            </a:r>
            <a:r>
              <a:rPr lang="ru-RU" sz="2800" dirty="0" smtClean="0"/>
              <a:t> </a:t>
            </a:r>
            <a:r>
              <a:rPr lang="ru-RU" sz="2800" dirty="0" err="1" smtClean="0"/>
              <a:t>належить</a:t>
            </a:r>
            <a:r>
              <a:rPr lang="ru-RU" sz="2800" dirty="0" smtClean="0"/>
              <a:t> народу,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втілює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у формах </a:t>
            </a:r>
            <a:r>
              <a:rPr lang="ru-RU" sz="2800" dirty="0" err="1" smtClean="0"/>
              <a:t>і</a:t>
            </a:r>
            <a:r>
              <a:rPr lang="ru-RU" sz="2800" dirty="0" smtClean="0"/>
              <a:t> межах, </a:t>
            </a:r>
            <a:r>
              <a:rPr lang="ru-RU" sz="2800" dirty="0" err="1" smtClean="0"/>
              <a:t>визначених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Конституцією</a:t>
            </a:r>
            <a:r>
              <a:rPr lang="en-US" sz="2800" smtClean="0"/>
              <a:t>   </a:t>
            </a:r>
            <a:r>
              <a:rPr lang="ru-RU" sz="2800" smtClean="0"/>
              <a:t>Виборний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двопалатний</a:t>
            </a:r>
            <a:r>
              <a:rPr lang="ru-RU" sz="2800" dirty="0" smtClean="0"/>
              <a:t> </a:t>
            </a:r>
            <a:r>
              <a:rPr lang="ru-RU" sz="2800" dirty="0" smtClean="0">
                <a:hlinkClick r:id="rId8" tooltip="Парламент Італії"/>
              </a:rPr>
              <a:t>Парламент</a:t>
            </a:r>
            <a:r>
              <a:rPr lang="ru-RU" sz="2800" dirty="0" smtClean="0"/>
              <a:t> </a:t>
            </a:r>
            <a:r>
              <a:rPr lang="ru-RU" sz="2800" dirty="0" err="1" smtClean="0"/>
              <a:t>складається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 </a:t>
            </a:r>
            <a:r>
              <a:rPr lang="ru-RU" sz="2800" dirty="0" err="1" smtClean="0">
                <a:hlinkClick r:id="rId9" tooltip="Палата депутатів Італії"/>
              </a:rPr>
              <a:t>Палати</a:t>
            </a:r>
            <a:r>
              <a:rPr lang="ru-RU" sz="2800" dirty="0" smtClean="0">
                <a:hlinkClick r:id="rId9" tooltip="Палата депутатів Італії"/>
              </a:rPr>
              <a:t> </a:t>
            </a:r>
            <a:r>
              <a:rPr lang="ru-RU" sz="2800" dirty="0" err="1" smtClean="0">
                <a:hlinkClick r:id="rId9" tooltip="Палата депутатів Італії"/>
              </a:rPr>
              <a:t>Депутатів</a:t>
            </a:r>
            <a:r>
              <a:rPr lang="ru-RU" sz="2800" dirty="0" smtClean="0"/>
              <a:t> (630 </a:t>
            </a:r>
            <a:r>
              <a:rPr lang="ru-RU" sz="2800" dirty="0" err="1" smtClean="0"/>
              <a:t>членів</a:t>
            </a:r>
            <a:r>
              <a:rPr lang="ru-RU" sz="2800" dirty="0" smtClean="0"/>
              <a:t>) </a:t>
            </a:r>
            <a:r>
              <a:rPr lang="ru-RU" sz="2800" dirty="0" err="1" smtClean="0"/>
              <a:t>і</a:t>
            </a:r>
            <a:r>
              <a:rPr lang="ru-RU" sz="2800" dirty="0" smtClean="0"/>
              <a:t> </a:t>
            </a:r>
            <a:r>
              <a:rPr lang="ru-RU" sz="2800" dirty="0" smtClean="0">
                <a:hlinkClick r:id="rId10" tooltip="Сенат Італії"/>
              </a:rPr>
              <a:t>Сенату </a:t>
            </a:r>
            <a:r>
              <a:rPr lang="ru-RU" sz="2800" dirty="0" err="1" smtClean="0">
                <a:hlinkClick r:id="rId10" tooltip="Сенат Італії"/>
              </a:rPr>
              <a:t>Республіки</a:t>
            </a:r>
            <a:r>
              <a:rPr lang="ru-RU" sz="2800" dirty="0" smtClean="0"/>
              <a:t> (315 </a:t>
            </a:r>
            <a:r>
              <a:rPr lang="ru-RU" sz="2800" dirty="0" err="1" smtClean="0"/>
              <a:t>членів</a:t>
            </a:r>
            <a:r>
              <a:rPr lang="ru-RU" sz="2800" dirty="0" smtClean="0"/>
              <a:t>). </a:t>
            </a:r>
            <a:r>
              <a:rPr lang="ru-RU" sz="2800" dirty="0" err="1" smtClean="0"/>
              <a:t>Законодавча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належить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обом</a:t>
            </a:r>
            <a:r>
              <a:rPr lang="ru-RU" sz="2800" dirty="0" smtClean="0"/>
              <a:t> Палатам. </a:t>
            </a:r>
            <a:r>
              <a:rPr lang="ru-RU" sz="2800" dirty="0" err="1" smtClean="0"/>
              <a:t>Крім</a:t>
            </a:r>
            <a:r>
              <a:rPr lang="ru-RU" sz="2800" dirty="0" smtClean="0"/>
              <a:t> того, вони </a:t>
            </a:r>
            <a:r>
              <a:rPr lang="ru-RU" sz="2800" dirty="0" err="1" smtClean="0"/>
              <a:t>контролюють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політику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виконавчої</a:t>
            </a:r>
            <a:r>
              <a:rPr lang="ru-RU" sz="2800" dirty="0" smtClean="0"/>
              <a:t> </a:t>
            </a:r>
            <a:r>
              <a:rPr lang="ru-RU" sz="2800" dirty="0" err="1" smtClean="0"/>
              <a:t>влади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Парламент на </a:t>
            </a:r>
            <a:r>
              <a:rPr lang="ru-RU" sz="2800" dirty="0" err="1" smtClean="0"/>
              <a:t>спільному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засіданні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обирає</a:t>
            </a:r>
            <a:r>
              <a:rPr lang="ru-RU" sz="2800" dirty="0" smtClean="0"/>
              <a:t> </a:t>
            </a:r>
            <a:r>
              <a:rPr lang="ru-RU" sz="2800" dirty="0" smtClean="0">
                <a:hlinkClick r:id="rId11" tooltip="Президент Італії"/>
              </a:rPr>
              <a:t>Президента </a:t>
            </a:r>
            <a:r>
              <a:rPr lang="ru-RU" sz="2800" dirty="0" err="1" smtClean="0">
                <a:hlinkClick r:id="rId11" tooltip="Президент Італії"/>
              </a:rPr>
              <a:t>Республіки</a:t>
            </a:r>
            <a:r>
              <a:rPr lang="ru-RU" sz="2800" dirty="0" smtClean="0"/>
              <a:t> </a:t>
            </a:r>
            <a:r>
              <a:rPr lang="ru-RU" sz="2800" dirty="0" err="1" smtClean="0"/>
              <a:t>терміном</a:t>
            </a:r>
            <a:r>
              <a:rPr lang="ru-RU" sz="2800" dirty="0" smtClean="0"/>
              <a:t> на 7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Обов'язком</a:t>
            </a:r>
            <a:r>
              <a:rPr lang="ru-RU" sz="2800" dirty="0" smtClean="0"/>
              <a:t> Президента </a:t>
            </a:r>
            <a:r>
              <a:rPr lang="ru-RU" sz="2800" dirty="0" err="1" smtClean="0"/>
              <a:t>Республіки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призначення</a:t>
            </a:r>
            <a:r>
              <a:rPr lang="ru-RU" sz="2800" dirty="0" smtClean="0"/>
              <a:t> </a:t>
            </a:r>
            <a:r>
              <a:rPr lang="ru-RU" sz="2800" dirty="0" err="1" smtClean="0">
                <a:hlinkClick r:id="rId12" tooltip="Голова Ради Міністрів Італії"/>
              </a:rPr>
              <a:t>Голови</a:t>
            </a:r>
            <a:r>
              <a:rPr lang="ru-RU" sz="2800" dirty="0" smtClean="0">
                <a:hlinkClick r:id="rId12" tooltip="Голова Ради Міністрів Італії"/>
              </a:rPr>
              <a:t> Ради </a:t>
            </a:r>
            <a:r>
              <a:rPr lang="ru-RU" sz="2800" dirty="0" err="1" smtClean="0">
                <a:hlinkClick r:id="rId12" tooltip="Голова Ради Міністрів Італії"/>
              </a:rPr>
              <a:t>Міністрів</a:t>
            </a:r>
            <a:r>
              <a:rPr lang="ru-RU" sz="2800" dirty="0" smtClean="0"/>
              <a:t> (</a:t>
            </a:r>
            <a:r>
              <a:rPr lang="ru-RU" sz="2800" dirty="0" err="1" smtClean="0"/>
              <a:t>Прем'єр-Міністра</a:t>
            </a:r>
            <a:r>
              <a:rPr lang="ru-RU" sz="2800" dirty="0" smtClean="0"/>
              <a:t>), 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членів</a:t>
            </a:r>
            <a:r>
              <a:rPr lang="ru-RU" sz="2800" dirty="0" smtClean="0"/>
              <a:t> </a:t>
            </a:r>
            <a:r>
              <a:rPr lang="ru-RU" sz="2800" dirty="0" err="1" smtClean="0">
                <a:hlinkClick r:id="rId13" tooltip="Уряд Італії"/>
              </a:rPr>
              <a:t>Кабінету</a:t>
            </a:r>
            <a:r>
              <a:rPr lang="ru-RU" sz="2800" dirty="0" smtClean="0">
                <a:hlinkClick r:id="rId13" tooltip="Уряд Італії"/>
              </a:rPr>
              <a:t> </a:t>
            </a:r>
            <a:r>
              <a:rPr lang="ru-RU" sz="2800" dirty="0" err="1" smtClean="0">
                <a:hlinkClick r:id="rId13" tooltip="Уряд Італії"/>
              </a:rPr>
              <a:t>Міністрів</a:t>
            </a:r>
            <a:r>
              <a:rPr lang="ru-RU" sz="2800" dirty="0" smtClean="0"/>
              <a:t>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П</a:t>
            </a:r>
            <a:r>
              <a:rPr lang="ru-RU" sz="3200" dirty="0" smtClean="0">
                <a:solidFill>
                  <a:srgbClr val="FF0000"/>
                </a:solidFill>
              </a:rPr>
              <a:t>резидент </a:t>
            </a:r>
            <a:r>
              <a:rPr lang="ru-RU" sz="3200" dirty="0" err="1" smtClean="0">
                <a:solidFill>
                  <a:srgbClr val="FF0000"/>
                </a:solidFill>
              </a:rPr>
              <a:t>Італії</a:t>
            </a:r>
            <a:r>
              <a:rPr lang="ru-RU" sz="3200" dirty="0" smtClean="0">
                <a:solidFill>
                  <a:srgbClr val="FF0000"/>
                </a:solidFill>
              </a:rPr>
              <a:t> </a:t>
            </a:r>
            <a:r>
              <a:rPr lang="ru-RU" sz="3200" dirty="0" err="1" smtClean="0">
                <a:solidFill>
                  <a:srgbClr val="FF0000"/>
                </a:solidFill>
                <a:hlinkClick r:id="rId2" tooltip="Серджо Матарелла"/>
              </a:rPr>
              <a:t>Серджо</a:t>
            </a:r>
            <a:r>
              <a:rPr lang="ru-RU" sz="3200" dirty="0" smtClean="0">
                <a:solidFill>
                  <a:srgbClr val="FF0000"/>
                </a:solidFill>
                <a:hlinkClick r:id="rId2" tooltip="Серджо Матарелла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hlinkClick r:id="rId2" tooltip="Серджо Матарелла"/>
              </a:rPr>
              <a:t>Матарелла</a:t>
            </a:r>
            <a:r>
              <a:rPr lang="ru-RU" sz="3200" dirty="0" smtClean="0">
                <a:solidFill>
                  <a:srgbClr val="FF0000"/>
                </a:solidFill>
              </a:rPr>
              <a:t> та </a:t>
            </a:r>
            <a:r>
              <a:rPr lang="ru-RU" sz="3200" dirty="0" err="1" smtClean="0">
                <a:solidFill>
                  <a:srgbClr val="FF0000"/>
                </a:solidFill>
                <a:hlinkClick r:id="rId3" tooltip="Прем'єр-міністр Італії"/>
              </a:rPr>
              <a:t>Прем'єр-міністр</a:t>
            </a:r>
            <a:r>
              <a:rPr lang="ru-RU" sz="3200" dirty="0" smtClean="0">
                <a:solidFill>
                  <a:srgbClr val="FF0000"/>
                </a:solidFill>
                <a:hlinkClick r:id="rId3" tooltip="Прем'єр-міністр Італії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hlinkClick r:id="rId3" tooltip="Прем'єр-міністр Італії"/>
              </a:rPr>
              <a:t>Італії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hlinkClick r:id="rId4" tooltip="Джузеппе Конте"/>
              </a:rPr>
              <a:t>Джузеппе Конте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Мои документы\1024px-Sergio_Mattarella_and_Giuseppe_Conte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2984"/>
            <a:ext cx="9144000" cy="6156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428604"/>
          <a:ext cx="8001057" cy="6334655"/>
        </p:xfrm>
        <a:graphic>
          <a:graphicData uri="http://schemas.openxmlformats.org/drawingml/2006/table">
            <a:tbl>
              <a:tblPr/>
              <a:tblGrid>
                <a:gridCol w="2667019"/>
                <a:gridCol w="2667019"/>
                <a:gridCol w="2667019"/>
              </a:tblGrid>
              <a:tr h="596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3200" u="sng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Італійці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56 153 773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93,52 %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96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u="sng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Ру</a:t>
                      </a:r>
                      <a:r>
                        <a:rPr lang="uk-UA" sz="3200" u="sng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муни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796 477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1,32 %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057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uk-UA" sz="3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3200" u="sng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Північно</a:t>
                      </a:r>
                      <a:r>
                        <a:rPr lang="ru-RU" sz="3200" u="sng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африкан</a:t>
                      </a:r>
                      <a:r>
                        <a:rPr lang="uk-UA" sz="3200" u="sng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ці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606 556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1,01 %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962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u="sng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Албанц</a:t>
                      </a:r>
                      <a:r>
                        <a:rPr lang="uk-UA" sz="3200" u="sng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і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441 396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0,73 %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962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u="sng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Китайц</a:t>
                      </a:r>
                      <a:r>
                        <a:rPr lang="uk-UA" sz="3200" u="sng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і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170 265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0,28 %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962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u="sng" dirty="0" err="1" smtClean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Українц</a:t>
                      </a:r>
                      <a:r>
                        <a:rPr lang="uk-UA" sz="3200" u="sng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і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153 998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0,26 %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1042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u="sng" dirty="0" err="1" smtClean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Азіат</a:t>
                      </a:r>
                      <a:r>
                        <a:rPr lang="uk-UA" sz="3200" u="sng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(</a:t>
                      </a:r>
                      <a:r>
                        <a:rPr lang="uk-UA" sz="3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без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китайц</a:t>
                      </a:r>
                      <a:r>
                        <a:rPr lang="uk-UA" sz="3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в)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445 795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0,74 %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5" marR="58475" marT="29237" marB="29237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2" y="0"/>
          <a:ext cx="9144004" cy="6858000"/>
        </p:xfrm>
        <a:graphic>
          <a:graphicData uri="http://schemas.openxmlformats.org/drawingml/2006/table">
            <a:tbl>
              <a:tblPr/>
              <a:tblGrid>
                <a:gridCol w="2286001"/>
                <a:gridCol w="2286001"/>
                <a:gridCol w="2286001"/>
                <a:gridCol w="2286001"/>
              </a:tblGrid>
              <a:tr h="558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</a:endParaRPr>
                    </a:p>
                  </a:txBody>
                  <a:tcPr marL="53089" marR="174200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Місто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174200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Область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174200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Населен</a:t>
                      </a:r>
                      <a:r>
                        <a:rPr lang="uk-UA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174200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59969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u="none" strike="noStrike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2" tooltip="Рим"/>
                        </a:rPr>
                        <a:t>Рим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u="none" strike="noStrike" dirty="0" err="1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Лацио"/>
                        </a:rPr>
                        <a:t>Лац</a:t>
                      </a:r>
                      <a:r>
                        <a:rPr lang="uk-UA" sz="2800" u="none" strike="noStrike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Лацио"/>
                        </a:rPr>
                        <a:t>і</a:t>
                      </a:r>
                      <a:r>
                        <a:rPr lang="ru-RU" sz="2800" u="none" strike="noStrike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Лацио"/>
                        </a:rPr>
                        <a:t>о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2 870 493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9969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Милан"/>
                        </a:rPr>
                        <a:t>М</a:t>
                      </a:r>
                      <a:r>
                        <a:rPr lang="uk-UA" sz="28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Милан"/>
                        </a:rPr>
                        <a:t>і</a:t>
                      </a:r>
                      <a:r>
                        <a:rPr lang="ru-RU" sz="28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Милан"/>
                        </a:rPr>
                        <a:t>лан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5" tooltip="Ломбардия"/>
                        </a:rPr>
                        <a:t>Ломбард</a:t>
                      </a:r>
                      <a:r>
                        <a:rPr lang="uk-UA" sz="28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5" tooltip="Ломбардия"/>
                        </a:rPr>
                        <a:t>і</a:t>
                      </a:r>
                      <a:r>
                        <a:rPr lang="ru-RU" sz="28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5" tooltip="Ломбардия"/>
                        </a:rPr>
                        <a:t>я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1 331 586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9969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u="sng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6" tooltip="Неаполь"/>
                        </a:rPr>
                        <a:t>Неаполь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7" tooltip="Кампания (Италия)"/>
                        </a:rPr>
                        <a:t>Кампан</a:t>
                      </a:r>
                      <a:r>
                        <a:rPr lang="uk-UA" sz="28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7" tooltip="Кампания (Италия)"/>
                        </a:rPr>
                        <a:t>і</a:t>
                      </a:r>
                      <a:r>
                        <a:rPr lang="ru-RU" sz="28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7" tooltip="Кампания (Италия)"/>
                        </a:rPr>
                        <a:t>я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989 598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9969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8" tooltip="Турин"/>
                        </a:rPr>
                        <a:t>Турин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9" tooltip="Пьемонт"/>
                        </a:rPr>
                        <a:t>Пьемонт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899 291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9969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10" tooltip="Палермо"/>
                        </a:rPr>
                        <a:t>Палермо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11" tooltip="Сицилия"/>
                        </a:rPr>
                        <a:t>Сицил</a:t>
                      </a:r>
                      <a:r>
                        <a:rPr lang="uk-UA" sz="28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11" tooltip="Сицилия"/>
                        </a:rPr>
                        <a:t>і</a:t>
                      </a:r>
                      <a:r>
                        <a:rPr lang="ru-RU" sz="28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11" tooltip="Сицилия"/>
                        </a:rPr>
                        <a:t>я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676 527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9969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12" tooltip="Генуя"/>
                        </a:rPr>
                        <a:t>Генуя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13" tooltip="Лигурия"/>
                        </a:rPr>
                        <a:t>Лигур</a:t>
                      </a:r>
                      <a:r>
                        <a:rPr lang="uk-UA" sz="28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13" tooltip="Лигурия"/>
                        </a:rPr>
                        <a:t>і</a:t>
                      </a:r>
                      <a:r>
                        <a:rPr lang="ru-RU" sz="28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13" tooltip="Лигурия"/>
                        </a:rPr>
                        <a:t>я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594 254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027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u="none" strike="noStrike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14" tooltip="Болонья"/>
                        </a:rPr>
                        <a:t>Болонья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u="none" strike="noStrike" dirty="0" err="1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15" tooltip="Эмилия-Романья"/>
                        </a:rPr>
                        <a:t>Эмилия-Романья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385 435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58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16" tooltip="Флоренция"/>
                        </a:rPr>
                        <a:t>Флоренция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17" tooltip="Тоскана"/>
                        </a:rPr>
                        <a:t>Тоскана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379 102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58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18" tooltip="Бари"/>
                        </a:rPr>
                        <a:t>Бари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19" tooltip="Апулия"/>
                        </a:rPr>
                        <a:t>Апулия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321 687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58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20" tooltip="Катания"/>
                        </a:rPr>
                        <a:t>Катания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11" tooltip="Сицилия"/>
                        </a:rPr>
                        <a:t>Сицилия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315 052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89" marR="53089" marT="26545" marB="2654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1497</Words>
  <Application>Microsoft Office PowerPoint</Application>
  <PresentationFormat>Экран (4:3)</PresentationFormat>
  <Paragraphs>158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PragmaticaC-Oblique</vt:lpstr>
      <vt:lpstr>SchoolBookC</vt:lpstr>
      <vt:lpstr>SchoolBookCBoldItalic</vt:lpstr>
      <vt:lpstr>SchoolBookCItalic</vt:lpstr>
      <vt:lpstr>Times New Roman</vt:lpstr>
      <vt:lpstr>Тема Office</vt:lpstr>
      <vt:lpstr>ІТАЛІЯ</vt:lpstr>
      <vt:lpstr>Основні дані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Президент Італії Серджо Матарелла та Прем'єр-міністр Італії Джузеппе Конте</vt:lpstr>
      <vt:lpstr>Презентация PowerPoint</vt:lpstr>
      <vt:lpstr>Презентация PowerPoint</vt:lpstr>
      <vt:lpstr>Колізей Рим</vt:lpstr>
      <vt:lpstr>МІЛАН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ВЕНЕЦІЯ</vt:lpstr>
      <vt:lpstr>ПІЗАНСЬКА ВЕЖА</vt:lpstr>
      <vt:lpstr>ВЕЗУВІЙ</vt:lpstr>
      <vt:lpstr>Папа Римський Франциск</vt:lpstr>
      <vt:lpstr>ВАТІКАН</vt:lpstr>
      <vt:lpstr>ФЛОРЕНЦІЯ</vt:lpstr>
      <vt:lpstr>Презентация PowerPoint</vt:lpstr>
      <vt:lpstr>Презентация PowerPoint</vt:lpstr>
      <vt:lpstr>Верона пам’ятник Джульєтті</vt:lpstr>
      <vt:lpstr>GRAZIE ARRIVERCI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ІТАЛІЯ</dc:title>
  <cp:lastModifiedBy>Женя</cp:lastModifiedBy>
  <cp:revision>63</cp:revision>
  <dcterms:modified xsi:type="dcterms:W3CDTF">2020-10-19T17:21:17Z</dcterms:modified>
</cp:coreProperties>
</file>