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288" r:id="rId3"/>
    <p:sldId id="257" r:id="rId4"/>
    <p:sldId id="265" r:id="rId5"/>
    <p:sldId id="258" r:id="rId6"/>
    <p:sldId id="260" r:id="rId7"/>
    <p:sldId id="259" r:id="rId8"/>
    <p:sldId id="289" r:id="rId9"/>
    <p:sldId id="266" r:id="rId10"/>
    <p:sldId id="267" r:id="rId11"/>
    <p:sldId id="268" r:id="rId12"/>
    <p:sldId id="29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EE676-6F08-4EFC-8A47-277D9C18CD15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50AE-CFFB-459B-8FD7-1B7F8849F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724C6-79FE-45AC-83BA-F6A9931634E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ondonme.ru/wp-content/uploads/londonme/2012/05/%D0%92%D0%B5%D1%81%D1%82%D0%BC%D0%B8%D0%BD%D1%81%D1%82%D0%B5%D1%80%D1%81%D0%BA%D0%B8%D0%B9-%D0%B4%D0%B2%D0%BE%D1%80%D0%B5%D1%8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mmons.wikimedia.org/wiki/File:North_Sea_oil_platform.jpg?uselang=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eathrowairport.ru/terminal-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Обєднане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Корол</a:t>
            </a:r>
            <a:r>
              <a:rPr lang="uk-UA" b="1" dirty="0" smtClean="0">
                <a:solidFill>
                  <a:srgbClr val="FF0000"/>
                </a:solidFill>
              </a:rPr>
              <a:t>і</a:t>
            </a:r>
            <a:r>
              <a:rPr lang="ru-RU" b="1" dirty="0" err="1" smtClean="0">
                <a:solidFill>
                  <a:srgbClr val="FF0000"/>
                </a:solidFill>
              </a:rPr>
              <a:t>вство</a:t>
            </a:r>
            <a:r>
              <a:rPr lang="ru-RU" b="1" dirty="0" smtClean="0">
                <a:solidFill>
                  <a:srgbClr val="FF0000"/>
                </a:solidFill>
              </a:rPr>
              <a:t> Велико</a:t>
            </a:r>
            <a:r>
              <a:rPr lang="uk-UA" b="1" dirty="0" smtClean="0">
                <a:solidFill>
                  <a:srgbClr val="FF0000"/>
                </a:solidFill>
              </a:rPr>
              <a:t>ї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Б</a:t>
            </a:r>
            <a:r>
              <a:rPr lang="ru-RU" b="1" dirty="0" err="1" smtClean="0">
                <a:solidFill>
                  <a:srgbClr val="FF0000"/>
                </a:solidFill>
              </a:rPr>
              <a:t>ритан</a:t>
            </a:r>
            <a:r>
              <a:rPr lang="uk-UA" b="1" dirty="0" err="1" smtClean="0">
                <a:solidFill>
                  <a:srgbClr val="FF0000"/>
                </a:solidFill>
              </a:rPr>
              <a:t>ії</a:t>
            </a:r>
            <a:r>
              <a:rPr lang="uk-UA" b="1" dirty="0" smtClean="0">
                <a:solidFill>
                  <a:srgbClr val="FF0000"/>
                </a:solidFill>
              </a:rPr>
              <a:t> та Північної І</a:t>
            </a:r>
            <a:r>
              <a:rPr lang="ru-RU" b="1" dirty="0" err="1" smtClean="0">
                <a:solidFill>
                  <a:srgbClr val="FF0000"/>
                </a:solidFill>
              </a:rPr>
              <a:t>рланд</a:t>
            </a:r>
            <a:r>
              <a:rPr lang="uk-UA" b="1" dirty="0" err="1" smtClean="0">
                <a:solidFill>
                  <a:srgbClr val="FF0000"/>
                </a:solidFill>
              </a:rPr>
              <a:t>ії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англ. </a:t>
            </a:r>
            <a:r>
              <a:rPr lang="uk-UA" b="1" i="1" dirty="0" err="1" smtClean="0">
                <a:solidFill>
                  <a:srgbClr val="FF0000"/>
                </a:solidFill>
              </a:rPr>
              <a:t>United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Kingdom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of</a:t>
            </a:r>
            <a:r>
              <a:rPr lang="uk-UA" b="1" i="1" dirty="0" smtClean="0">
                <a:solidFill>
                  <a:srgbClr val="FF0000"/>
                </a:solidFill>
              </a:rPr>
              <a:t> Great </a:t>
            </a:r>
            <a:r>
              <a:rPr lang="uk-UA" b="1" i="1" dirty="0" err="1" smtClean="0">
                <a:solidFill>
                  <a:srgbClr val="FF0000"/>
                </a:solidFill>
              </a:rPr>
              <a:t>Britain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and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Northern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Ireland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3761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 1265 </a:t>
            </a:r>
            <a:r>
              <a:rPr lang="ru-RU" sz="2000" b="1" dirty="0" err="1">
                <a:solidFill>
                  <a:srgbClr val="FF0000"/>
                </a:solidFill>
              </a:rPr>
              <a:t>ро</a:t>
            </a:r>
            <a:r>
              <a:rPr lang="uk-UA" sz="2000" b="1" dirty="0">
                <a:solidFill>
                  <a:srgbClr val="FF0000"/>
                </a:solidFill>
              </a:rPr>
              <a:t>ці</a:t>
            </a:r>
            <a:r>
              <a:rPr lang="ru-RU" sz="2000" b="1" dirty="0">
                <a:solidFill>
                  <a:srgbClr val="FF0000"/>
                </a:solidFill>
              </a:rPr>
              <a:t> впер</a:t>
            </a:r>
            <a:r>
              <a:rPr lang="uk-UA" sz="2000" b="1" dirty="0" err="1">
                <a:solidFill>
                  <a:srgbClr val="FF0000"/>
                </a:solidFill>
              </a:rPr>
              <a:t>ше</a:t>
            </a:r>
            <a:r>
              <a:rPr lang="ru-RU" sz="2000" b="1" dirty="0">
                <a:solidFill>
                  <a:srgbClr val="FF0000"/>
                </a:solidFill>
              </a:rPr>
              <a:t> б</a:t>
            </a:r>
            <a:r>
              <a:rPr lang="uk-UA" sz="2000" b="1" dirty="0" err="1">
                <a:solidFill>
                  <a:srgbClr val="FF0000"/>
                </a:solidFill>
              </a:rPr>
              <a:t>ув</a:t>
            </a:r>
            <a:r>
              <a:rPr lang="uk-UA" sz="2000" b="1" dirty="0">
                <a:solidFill>
                  <a:srgbClr val="FF0000"/>
                </a:solidFill>
              </a:rPr>
              <a:t> створений</a:t>
            </a:r>
            <a:r>
              <a:rPr lang="ru-RU" sz="2000" b="1" dirty="0">
                <a:solidFill>
                  <a:srgbClr val="FF0000"/>
                </a:solidFill>
              </a:rPr>
              <a:t> в</a:t>
            </a:r>
            <a:r>
              <a:rPr lang="uk-UA" sz="2000" b="1" dirty="0">
                <a:solidFill>
                  <a:srgbClr val="FF0000"/>
                </a:solidFill>
              </a:rPr>
              <a:t>и</a:t>
            </a:r>
            <a:r>
              <a:rPr lang="ru-RU" sz="2000" b="1" dirty="0" err="1">
                <a:solidFill>
                  <a:srgbClr val="FF0000"/>
                </a:solidFill>
              </a:rPr>
              <a:t>борн</a:t>
            </a:r>
            <a:r>
              <a:rPr lang="uk-UA" sz="2000" b="1" dirty="0">
                <a:solidFill>
                  <a:srgbClr val="FF0000"/>
                </a:solidFill>
              </a:rPr>
              <a:t>и</a:t>
            </a:r>
            <a:r>
              <a:rPr lang="ru-RU" sz="2000" b="1" dirty="0">
                <a:solidFill>
                  <a:srgbClr val="FF0000"/>
                </a:solidFill>
              </a:rPr>
              <a:t>й Парламент, а в 1295 </a:t>
            </a:r>
            <a:r>
              <a:rPr lang="ru-RU" sz="2000" b="1" dirty="0" err="1">
                <a:solidFill>
                  <a:srgbClr val="FF0000"/>
                </a:solidFill>
              </a:rPr>
              <a:t>Англ</a:t>
            </a:r>
            <a:r>
              <a:rPr lang="uk-UA" sz="2000" b="1" dirty="0">
                <a:solidFill>
                  <a:srgbClr val="FF0000"/>
                </a:solidFill>
              </a:rPr>
              <a:t>і</a:t>
            </a:r>
            <a:r>
              <a:rPr lang="ru-RU" sz="2000" b="1" dirty="0" err="1">
                <a:solidFill>
                  <a:srgbClr val="FF0000"/>
                </a:solidFill>
              </a:rPr>
              <a:t>йский</a:t>
            </a:r>
            <a:r>
              <a:rPr lang="ru-RU" sz="2000" b="1" dirty="0">
                <a:solidFill>
                  <a:srgbClr val="FF0000"/>
                </a:solidFill>
              </a:rPr>
              <a:t> Парламент б</a:t>
            </a:r>
            <a:r>
              <a:rPr lang="uk-UA" sz="2000" b="1" dirty="0" err="1">
                <a:solidFill>
                  <a:srgbClr val="FF0000"/>
                </a:solidFill>
              </a:rPr>
              <a:t>ув</a:t>
            </a:r>
            <a:r>
              <a:rPr lang="ru-RU" sz="2000" b="1" dirty="0">
                <a:solidFill>
                  <a:srgbClr val="FF0000"/>
                </a:solidFill>
              </a:rPr>
              <a:t> раз</a:t>
            </a:r>
            <a:r>
              <a:rPr lang="uk-UA" sz="2000" b="1" dirty="0">
                <a:solidFill>
                  <a:srgbClr val="FF0000"/>
                </a:solidFill>
              </a:rPr>
              <a:t>по</a:t>
            </a:r>
            <a:r>
              <a:rPr lang="ru-RU" sz="2000" b="1" dirty="0">
                <a:solidFill>
                  <a:srgbClr val="FF0000"/>
                </a:solidFill>
              </a:rPr>
              <a:t>д</a:t>
            </a:r>
            <a:r>
              <a:rPr lang="uk-UA" sz="2000" b="1" dirty="0">
                <a:solidFill>
                  <a:srgbClr val="FF0000"/>
                </a:solidFill>
              </a:rPr>
              <a:t>і</a:t>
            </a:r>
            <a:r>
              <a:rPr lang="ru-RU" sz="2000" b="1" dirty="0">
                <a:solidFill>
                  <a:srgbClr val="FF0000"/>
                </a:solidFill>
              </a:rPr>
              <a:t>лен</a:t>
            </a:r>
            <a:r>
              <a:rPr lang="uk-UA" sz="2000" b="1" dirty="0" err="1">
                <a:solidFill>
                  <a:srgbClr val="FF0000"/>
                </a:solidFill>
              </a:rPr>
              <a:t>ий</a:t>
            </a:r>
            <a:r>
              <a:rPr lang="ru-RU" sz="2000" b="1" dirty="0">
                <a:solidFill>
                  <a:srgbClr val="FF0000"/>
                </a:solidFill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</a:rPr>
              <a:t>дв</a:t>
            </a:r>
            <a:r>
              <a:rPr lang="uk-UA" sz="2000" b="1" dirty="0">
                <a:solidFill>
                  <a:srgbClr val="FF0000"/>
                </a:solidFill>
              </a:rPr>
              <a:t>і</a:t>
            </a:r>
            <a:r>
              <a:rPr lang="ru-RU" sz="2000" b="1" dirty="0">
                <a:solidFill>
                  <a:srgbClr val="FF0000"/>
                </a:solidFill>
              </a:rPr>
              <a:t> части</a:t>
            </a:r>
            <a:r>
              <a:rPr lang="uk-UA" sz="2000" b="1" dirty="0" err="1">
                <a:solidFill>
                  <a:srgbClr val="FF0000"/>
                </a:solidFill>
              </a:rPr>
              <a:t>ни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uk-UA" sz="2000" b="1" dirty="0">
                <a:solidFill>
                  <a:srgbClr val="FF0000"/>
                </a:solidFill>
              </a:rPr>
              <a:t>Тому</a:t>
            </a:r>
            <a:r>
              <a:rPr lang="ru-RU" sz="2000" b="1" dirty="0">
                <a:solidFill>
                  <a:srgbClr val="FF0000"/>
                </a:solidFill>
              </a:rPr>
              <a:t> можно см</a:t>
            </a:r>
            <a:r>
              <a:rPr lang="uk-UA" sz="2000" b="1" dirty="0">
                <a:solidFill>
                  <a:srgbClr val="FF0000"/>
                </a:solidFill>
              </a:rPr>
              <a:t>і</a:t>
            </a:r>
            <a:r>
              <a:rPr lang="ru-RU" sz="2000" b="1" dirty="0" err="1">
                <a:solidFill>
                  <a:srgbClr val="FF0000"/>
                </a:solidFill>
              </a:rPr>
              <a:t>ло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 err="1">
                <a:solidFill>
                  <a:srgbClr val="FF0000"/>
                </a:solidFill>
              </a:rPr>
              <a:t>тверж</a:t>
            </a:r>
            <a:r>
              <a:rPr lang="uk-UA" sz="2000" b="1" dirty="0" err="1">
                <a:solidFill>
                  <a:srgbClr val="FF0000"/>
                </a:solidFill>
              </a:rPr>
              <a:t>ува</a:t>
            </a:r>
            <a:r>
              <a:rPr lang="ru-RU" sz="2000" b="1" dirty="0">
                <a:solidFill>
                  <a:srgbClr val="FF0000"/>
                </a:solidFill>
              </a:rPr>
              <a:t>т</a:t>
            </a:r>
            <a:r>
              <a:rPr lang="uk-UA" sz="2000" b="1" dirty="0">
                <a:solidFill>
                  <a:srgbClr val="FF0000"/>
                </a:solidFill>
              </a:rPr>
              <a:t>и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uk-UA" sz="2000" b="1" dirty="0">
                <a:solidFill>
                  <a:srgbClr val="FF0000"/>
                </a:solidFill>
              </a:rPr>
              <a:t>щ</a:t>
            </a:r>
            <a:r>
              <a:rPr lang="ru-RU" sz="2000" b="1" dirty="0">
                <a:solidFill>
                  <a:srgbClr val="FF0000"/>
                </a:solidFill>
              </a:rPr>
              <a:t>о Парламент Велико</a:t>
            </a:r>
            <a:r>
              <a:rPr lang="uk-UA" sz="2000" b="1" dirty="0">
                <a:solidFill>
                  <a:srgbClr val="FF0000"/>
                </a:solidFill>
              </a:rPr>
              <a:t>ї Б</a:t>
            </a:r>
            <a:r>
              <a:rPr lang="ru-RU" sz="2000" b="1" dirty="0" err="1">
                <a:solidFill>
                  <a:srgbClr val="FF0000"/>
                </a:solidFill>
              </a:rPr>
              <a:t>ритан</a:t>
            </a:r>
            <a:r>
              <a:rPr lang="uk-UA" sz="2000" b="1" dirty="0" err="1">
                <a:solidFill>
                  <a:srgbClr val="FF0000"/>
                </a:solidFill>
              </a:rPr>
              <a:t>ії</a:t>
            </a:r>
            <a:r>
              <a:rPr lang="ru-RU" sz="2000" b="1" dirty="0">
                <a:solidFill>
                  <a:srgbClr val="FF0000"/>
                </a:solidFill>
              </a:rPr>
              <a:t>и – сам</a:t>
            </a:r>
            <a:r>
              <a:rPr lang="uk-UA" sz="2000" b="1" dirty="0">
                <a:solidFill>
                  <a:srgbClr val="FF0000"/>
                </a:solidFill>
              </a:rPr>
              <a:t>и</a:t>
            </a:r>
            <a:r>
              <a:rPr lang="ru-RU" sz="2000" b="1" dirty="0">
                <a:solidFill>
                  <a:srgbClr val="FF0000"/>
                </a:solidFill>
              </a:rPr>
              <a:t>й стар</a:t>
            </a:r>
            <a:r>
              <a:rPr lang="uk-UA" sz="2000" b="1" dirty="0">
                <a:solidFill>
                  <a:srgbClr val="FF0000"/>
                </a:solidFill>
              </a:rPr>
              <a:t>и</a:t>
            </a:r>
            <a:r>
              <a:rPr lang="ru-RU" sz="2000" b="1" dirty="0">
                <a:solidFill>
                  <a:srgbClr val="FF0000"/>
                </a:solidFill>
              </a:rPr>
              <a:t>й </a:t>
            </a:r>
            <a:r>
              <a:rPr lang="ru-RU" sz="2000" b="1" dirty="0" err="1">
                <a:solidFill>
                  <a:srgbClr val="FF0000"/>
                </a:solidFill>
              </a:rPr>
              <a:t>законода</a:t>
            </a:r>
            <a:r>
              <a:rPr lang="uk-UA" sz="2000" b="1" dirty="0" err="1">
                <a:solidFill>
                  <a:srgbClr val="FF0000"/>
                </a:solidFill>
              </a:rPr>
              <a:t>вчий</a:t>
            </a:r>
            <a:r>
              <a:rPr lang="ru-RU" sz="2000" b="1" dirty="0">
                <a:solidFill>
                  <a:srgbClr val="FF0000"/>
                </a:solidFill>
              </a:rPr>
              <a:t> орган такого тип</a:t>
            </a:r>
            <a:r>
              <a:rPr lang="uk-UA" sz="2000" b="1" dirty="0">
                <a:solidFill>
                  <a:srgbClr val="FF0000"/>
                </a:solidFill>
              </a:rPr>
              <a:t>у</a:t>
            </a:r>
            <a:r>
              <a:rPr lang="ru-RU" sz="2000" b="1" dirty="0">
                <a:solidFill>
                  <a:srgbClr val="FF0000"/>
                </a:solidFill>
              </a:rPr>
              <a:t>, по образу </a:t>
            </a:r>
            <a:r>
              <a:rPr lang="uk-UA" sz="2000" b="1" dirty="0">
                <a:solidFill>
                  <a:srgbClr val="FF0000"/>
                </a:solidFill>
              </a:rPr>
              <a:t>якого</a:t>
            </a:r>
            <a:r>
              <a:rPr lang="ru-RU" sz="2000" b="1" dirty="0">
                <a:solidFill>
                  <a:srgbClr val="FF0000"/>
                </a:solidFill>
              </a:rPr>
              <a:t> с</a:t>
            </a:r>
            <a:r>
              <a:rPr lang="uk-UA" sz="2000" b="1" dirty="0">
                <a:solidFill>
                  <a:srgbClr val="FF0000"/>
                </a:solidFill>
              </a:rPr>
              <a:t>творені</a:t>
            </a:r>
            <a:r>
              <a:rPr lang="ru-RU" sz="2000" b="1" dirty="0">
                <a:solidFill>
                  <a:srgbClr val="FF0000"/>
                </a:solidFill>
              </a:rPr>
              <a:t> под</a:t>
            </a:r>
            <a:r>
              <a:rPr lang="uk-UA" sz="2000" b="1" dirty="0">
                <a:solidFill>
                  <a:srgbClr val="FF0000"/>
                </a:solidFill>
              </a:rPr>
              <a:t>і</a:t>
            </a:r>
            <a:r>
              <a:rPr lang="ru-RU" sz="2000" b="1" dirty="0">
                <a:solidFill>
                  <a:srgbClr val="FF0000"/>
                </a:solidFill>
              </a:rPr>
              <a:t>б</a:t>
            </a:r>
            <a:r>
              <a:rPr lang="uk-UA" sz="2000" b="1" dirty="0">
                <a:solidFill>
                  <a:srgbClr val="FF0000"/>
                </a:solidFill>
              </a:rPr>
              <a:t>ні</a:t>
            </a:r>
            <a:r>
              <a:rPr lang="ru-RU" sz="2000" b="1" dirty="0">
                <a:solidFill>
                  <a:srgbClr val="FF0000"/>
                </a:solidFill>
              </a:rPr>
              <a:t> орган</a:t>
            </a:r>
            <a:r>
              <a:rPr lang="uk-UA" sz="2000" b="1" dirty="0">
                <a:solidFill>
                  <a:srgbClr val="FF0000"/>
                </a:solidFill>
              </a:rPr>
              <a:t>и багатьох країн світу </a:t>
            </a:r>
            <a:r>
              <a:rPr lang="uk-UA" sz="2000" dirty="0"/>
              <a:t>.</a:t>
            </a:r>
            <a:r>
              <a:rPr lang="uk-UA" sz="1800" dirty="0"/>
              <a:t/>
            </a:r>
            <a:br>
              <a:rPr lang="uk-UA" sz="1800" dirty="0"/>
            </a:br>
            <a:endParaRPr lang="uk-UA" sz="1800" dirty="0"/>
          </a:p>
        </p:txBody>
      </p:sp>
      <p:pic>
        <p:nvPicPr>
          <p:cNvPr id="4" name="Объект 3" descr="Вестминстерский дворец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9144000" cy="5970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207589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Троная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п</a:t>
            </a:r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uk-UA" b="1" dirty="0" err="1">
                <a:solidFill>
                  <a:srgbClr val="FF0000"/>
                </a:solidFill>
              </a:rPr>
              <a:t>омова</a:t>
            </a:r>
            <a:r>
              <a:rPr lang="uk-UA" b="1" dirty="0">
                <a:solidFill>
                  <a:srgbClr val="FF0000"/>
                </a:solidFill>
              </a:rPr>
              <a:t> Є</a:t>
            </a:r>
            <a:r>
              <a:rPr lang="ru-RU" b="1" dirty="0" err="1">
                <a:solidFill>
                  <a:srgbClr val="FF0000"/>
                </a:solidFill>
              </a:rPr>
              <a:t>лизаве</a:t>
            </a:r>
            <a:r>
              <a:rPr lang="uk-UA" b="1" dirty="0">
                <a:solidFill>
                  <a:srgbClr val="FF0000"/>
                </a:solidFill>
              </a:rPr>
              <a:t>ти</a:t>
            </a:r>
            <a:r>
              <a:rPr lang="ru-RU" b="1" dirty="0">
                <a:solidFill>
                  <a:srgbClr val="FF0000"/>
                </a:solidFill>
              </a:rPr>
              <a:t> II перед парламентом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Тронная речь Елизаветы II перед парламентом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79084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</a:rPr>
              <a:t>Прем</a:t>
            </a:r>
            <a:r>
              <a:rPr lang="en-US" sz="2800" b="1" dirty="0" smtClean="0">
                <a:solidFill>
                  <a:srgbClr val="FF0000"/>
                </a:solidFill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</a:rPr>
              <a:t>єр</a:t>
            </a:r>
            <a:r>
              <a:rPr lang="uk-UA" sz="2800" b="1" dirty="0" smtClean="0">
                <a:solidFill>
                  <a:srgbClr val="FF0000"/>
                </a:solidFill>
              </a:rPr>
              <a:t> Міністр Борис Джонсон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Downloads\thumbnail-tw-20200121113958-61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28726" y="1357298"/>
            <a:ext cx="11144328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ukrmap.su/program2010/g11/g10-11_24_files/image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10693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pload.wikimedia.org/wikipedia/commons/thumb/6/69/High_Court_of_Justiciary.jpg/170px-High_Court_of_Justiciar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8929718" cy="1944216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Правова</a:t>
            </a:r>
            <a:r>
              <a:rPr lang="ru-RU" sz="2400" b="1" dirty="0">
                <a:solidFill>
                  <a:srgbClr val="FF0000"/>
                </a:solidFill>
              </a:rPr>
              <a:t> система</a:t>
            </a:r>
            <a:r>
              <a:rPr lang="uk-UA" sz="2400" dirty="0">
                <a:solidFill>
                  <a:srgbClr val="FF0000"/>
                </a:solidFill>
              </a:rPr>
              <a:t/>
            </a:r>
            <a:br>
              <a:rPr lang="uk-UA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 Велик</a:t>
            </a:r>
            <a:r>
              <a:rPr lang="uk-UA" sz="2400" b="1" dirty="0" err="1">
                <a:solidFill>
                  <a:srgbClr val="FF0000"/>
                </a:solidFill>
              </a:rPr>
              <a:t>ій</a:t>
            </a:r>
            <a:r>
              <a:rPr lang="uk-UA" sz="2400" b="1" dirty="0">
                <a:solidFill>
                  <a:srgbClr val="FF0000"/>
                </a:solidFill>
              </a:rPr>
              <a:t> Б</a:t>
            </a:r>
            <a:r>
              <a:rPr lang="ru-RU" sz="2400" b="1" dirty="0" err="1">
                <a:solidFill>
                  <a:srgbClr val="FF0000"/>
                </a:solidFill>
              </a:rPr>
              <a:t>ритан</a:t>
            </a:r>
            <a:r>
              <a:rPr lang="uk-UA" sz="2400" b="1" dirty="0" err="1">
                <a:solidFill>
                  <a:srgbClr val="FF0000"/>
                </a:solidFill>
              </a:rPr>
              <a:t>ії</a:t>
            </a:r>
            <a:r>
              <a:rPr lang="ru-RU" sz="2400" b="1" dirty="0">
                <a:solidFill>
                  <a:srgbClr val="FF0000"/>
                </a:solidFill>
              </a:rPr>
              <a:t> не </a:t>
            </a:r>
            <a:r>
              <a:rPr lang="uk-UA" sz="2400" b="1" dirty="0">
                <a:solidFill>
                  <a:srgbClr val="FF0000"/>
                </a:solidFill>
              </a:rPr>
              <a:t>існує є</a:t>
            </a:r>
            <a:r>
              <a:rPr lang="ru-RU" sz="2400" b="1" dirty="0" err="1">
                <a:solidFill>
                  <a:srgbClr val="FF0000"/>
                </a:solidFill>
              </a:rPr>
              <a:t>дино</a:t>
            </a:r>
            <a:r>
              <a:rPr lang="uk-UA" sz="2400" b="1" dirty="0">
                <a:solidFill>
                  <a:srgbClr val="FF0000"/>
                </a:solidFill>
              </a:rPr>
              <a:t>ї</a:t>
            </a:r>
            <a:r>
              <a:rPr lang="ru-RU" sz="2400" b="1" dirty="0">
                <a:solidFill>
                  <a:srgbClr val="FF0000"/>
                </a:solidFill>
              </a:rPr>
              <a:t> писано</a:t>
            </a:r>
            <a:r>
              <a:rPr lang="uk-UA" sz="2400" b="1" dirty="0">
                <a:solidFill>
                  <a:srgbClr val="FF0000"/>
                </a:solidFill>
              </a:rPr>
              <a:t>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конституц</a:t>
            </a:r>
            <a:r>
              <a:rPr lang="uk-UA" sz="2400" b="1" dirty="0" err="1">
                <a:solidFill>
                  <a:srgbClr val="FF0000"/>
                </a:solidFill>
              </a:rPr>
              <a:t>ії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uk-UA" sz="2400" b="1" dirty="0">
                <a:solidFill>
                  <a:srgbClr val="FF0000"/>
                </a:solidFill>
              </a:rPr>
              <a:t>її</a:t>
            </a:r>
            <a:r>
              <a:rPr lang="ru-RU" sz="2400" b="1" dirty="0">
                <a:solidFill>
                  <a:srgbClr val="FF0000"/>
                </a:solidFill>
              </a:rPr>
              <a:t> зам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 err="1">
                <a:solidFill>
                  <a:srgbClr val="FF0000"/>
                </a:solidFill>
              </a:rPr>
              <a:t>ня</a:t>
            </a:r>
            <a:r>
              <a:rPr lang="uk-UA" sz="2400" b="1" dirty="0">
                <a:solidFill>
                  <a:srgbClr val="FF0000"/>
                </a:solidFill>
              </a:rPr>
              <a:t>ю</a:t>
            </a:r>
            <a:r>
              <a:rPr lang="ru-RU" sz="2400" b="1" dirty="0">
                <a:solidFill>
                  <a:srgbClr val="FF0000"/>
                </a:solidFill>
              </a:rPr>
              <a:t>т</a:t>
            </a:r>
            <a:r>
              <a:rPr lang="uk-UA" sz="2400" b="1" dirty="0">
                <a:solidFill>
                  <a:srgbClr val="FF0000"/>
                </a:solidFill>
              </a:rPr>
              <a:t>ь</a:t>
            </a:r>
            <a:r>
              <a:rPr lang="ru-RU" sz="2400" b="1" dirty="0">
                <a:solidFill>
                  <a:srgbClr val="FF0000"/>
                </a:solidFill>
              </a:rPr>
              <a:t> с</a:t>
            </a:r>
            <a:r>
              <a:rPr lang="uk-UA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 err="1">
                <a:solidFill>
                  <a:srgbClr val="FF0000"/>
                </a:solidFill>
              </a:rPr>
              <a:t>купн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 err="1">
                <a:solidFill>
                  <a:srgbClr val="FF0000"/>
                </a:solidFill>
              </a:rPr>
              <a:t>сть</a:t>
            </a:r>
            <a:r>
              <a:rPr lang="ru-RU" sz="2400" b="1" dirty="0">
                <a:solidFill>
                  <a:srgbClr val="FF0000"/>
                </a:solidFill>
              </a:rPr>
              <a:t> акт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>
                <a:solidFill>
                  <a:srgbClr val="FF0000"/>
                </a:solidFill>
              </a:rPr>
              <a:t>в р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 err="1">
                <a:solidFill>
                  <a:srgbClr val="FF0000"/>
                </a:solidFill>
              </a:rPr>
              <a:t>зного</a:t>
            </a:r>
            <a:r>
              <a:rPr lang="ru-RU" sz="2400" b="1" dirty="0">
                <a:solidFill>
                  <a:srgbClr val="FF0000"/>
                </a:solidFill>
              </a:rPr>
              <a:t> характер</a:t>
            </a:r>
            <a:r>
              <a:rPr lang="uk-UA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>
                <a:solidFill>
                  <a:srgbClr val="FF0000"/>
                </a:solidFill>
              </a:rPr>
              <a:t>, а так</a:t>
            </a:r>
            <a:r>
              <a:rPr lang="uk-UA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rgbClr val="FF0000"/>
                </a:solidFill>
              </a:rPr>
              <a:t>ж норм</a:t>
            </a:r>
            <a:r>
              <a:rPr lang="uk-UA" sz="2400" b="1" dirty="0">
                <a:solidFill>
                  <a:srgbClr val="FF0000"/>
                </a:solidFill>
              </a:rPr>
              <a:t>и загального</a:t>
            </a:r>
            <a:r>
              <a:rPr lang="ru-RU" sz="2400" b="1" dirty="0">
                <a:solidFill>
                  <a:srgbClr val="FF0000"/>
                </a:solidFill>
              </a:rPr>
              <a:t> права </a:t>
            </a:r>
            <a:r>
              <a:rPr lang="uk-UA" sz="2400" b="1" dirty="0">
                <a:solidFill>
                  <a:srgbClr val="FF0000"/>
                </a:solidFill>
              </a:rPr>
              <a:t>і деякі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конституц</a:t>
            </a:r>
            <a:r>
              <a:rPr lang="uk-UA" sz="2400" b="1" dirty="0" err="1">
                <a:solidFill>
                  <a:srgbClr val="FF0000"/>
                </a:solidFill>
              </a:rPr>
              <a:t>ій</a:t>
            </a:r>
            <a:r>
              <a:rPr lang="ru-RU" sz="2400" b="1" dirty="0">
                <a:solidFill>
                  <a:srgbClr val="FF0000"/>
                </a:solidFill>
              </a:rPr>
              <a:t>н</a:t>
            </a:r>
            <a:r>
              <a:rPr lang="uk-UA" sz="2400" b="1" dirty="0">
                <a:solidFill>
                  <a:srgbClr val="FF0000"/>
                </a:solidFill>
              </a:rPr>
              <a:t>і звичаї</a:t>
            </a:r>
            <a:r>
              <a:rPr lang="ru-RU" sz="2400" b="1" dirty="0">
                <a:solidFill>
                  <a:srgbClr val="FF0000"/>
                </a:solidFill>
              </a:rPr>
              <a:t>. На</a:t>
            </a:r>
            <a:r>
              <a:rPr lang="uk-UA" sz="2400" b="1" dirty="0">
                <a:solidFill>
                  <a:srgbClr val="FF0000"/>
                </a:solidFill>
              </a:rPr>
              <a:t>й</a:t>
            </a:r>
            <a:r>
              <a:rPr lang="ru-RU" sz="2400" b="1" dirty="0">
                <a:solidFill>
                  <a:srgbClr val="FF0000"/>
                </a:solidFill>
              </a:rPr>
              <a:t>б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>
                <a:solidFill>
                  <a:srgbClr val="FF0000"/>
                </a:solidFill>
              </a:rPr>
              <a:t>л</a:t>
            </a:r>
            <a:r>
              <a:rPr lang="uk-UA" sz="2400" b="1" dirty="0" err="1">
                <a:solidFill>
                  <a:srgbClr val="FF0000"/>
                </a:solidFill>
              </a:rPr>
              <a:t>ьш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важ</a:t>
            </a:r>
            <a:r>
              <a:rPr lang="uk-UA" sz="2400" b="1" dirty="0" err="1">
                <a:solidFill>
                  <a:srgbClr val="FF0000"/>
                </a:solidFill>
              </a:rPr>
              <a:t>ливими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акт</a:t>
            </a:r>
            <a:r>
              <a:rPr lang="uk-UA" sz="2400" b="1" dirty="0" err="1">
                <a:solidFill>
                  <a:srgbClr val="FF0000"/>
                </a:solidFill>
              </a:rPr>
              <a:t>ами</a:t>
            </a:r>
            <a:r>
              <a:rPr lang="uk-UA" sz="2400" b="1" dirty="0">
                <a:solidFill>
                  <a:srgbClr val="FF0000"/>
                </a:solidFill>
              </a:rPr>
              <a:t> є</a:t>
            </a:r>
            <a:r>
              <a:rPr lang="ru-RU" sz="2400" b="1" dirty="0">
                <a:solidFill>
                  <a:srgbClr val="FF0000"/>
                </a:solidFill>
              </a:rPr>
              <a:t>,  Велика </a:t>
            </a:r>
            <a:r>
              <a:rPr lang="ru-RU" sz="2400" b="1" dirty="0" err="1">
                <a:solidFill>
                  <a:srgbClr val="FF0000"/>
                </a:solidFill>
              </a:rPr>
              <a:t>харт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>
                <a:solidFill>
                  <a:srgbClr val="FF0000"/>
                </a:solidFill>
              </a:rPr>
              <a:t>я в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 err="1">
                <a:solidFill>
                  <a:srgbClr val="FF0000"/>
                </a:solidFill>
              </a:rPr>
              <a:t>льностей</a:t>
            </a:r>
            <a:r>
              <a:rPr lang="ru-RU" sz="2400" b="1" dirty="0">
                <a:solidFill>
                  <a:srgbClr val="FF0000"/>
                </a:solidFill>
              </a:rPr>
              <a:t> (1215),  Б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 err="1">
                <a:solidFill>
                  <a:srgbClr val="FF0000"/>
                </a:solidFill>
              </a:rPr>
              <a:t>лль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про</a:t>
            </a:r>
            <a:r>
              <a:rPr lang="ru-RU" sz="2400" b="1" dirty="0">
                <a:solidFill>
                  <a:srgbClr val="FF0000"/>
                </a:solidFill>
              </a:rPr>
              <a:t> права (1689) 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>
                <a:solidFill>
                  <a:srgbClr val="FF0000"/>
                </a:solidFill>
              </a:rPr>
              <a:t> Акт о </a:t>
            </a:r>
            <a:r>
              <a:rPr lang="ru-RU" sz="2400" b="1" dirty="0" err="1">
                <a:solidFill>
                  <a:srgbClr val="FF0000"/>
                </a:solidFill>
              </a:rPr>
              <a:t>престолонасл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>
                <a:solidFill>
                  <a:srgbClr val="FF0000"/>
                </a:solidFill>
              </a:rPr>
              <a:t>д</a:t>
            </a:r>
            <a:r>
              <a:rPr lang="uk-UA" sz="2400" b="1" dirty="0" err="1">
                <a:solidFill>
                  <a:srgbClr val="FF0000"/>
                </a:solidFill>
              </a:rPr>
              <a:t>ування</a:t>
            </a:r>
            <a:r>
              <a:rPr lang="ru-RU" sz="2400" b="1" dirty="0">
                <a:solidFill>
                  <a:srgbClr val="FF0000"/>
                </a:solidFill>
              </a:rPr>
              <a:t> (1701).</a:t>
            </a:r>
            <a:r>
              <a:rPr lang="uk-UA" sz="2400" b="1" dirty="0">
                <a:solidFill>
                  <a:srgbClr val="FF0000"/>
                </a:solidFill>
              </a:rPr>
              <a:t/>
            </a:r>
            <a:br>
              <a:rPr lang="uk-UA" sz="2400" b="1" dirty="0">
                <a:solidFill>
                  <a:srgbClr val="FF0000"/>
                </a:solidFill>
              </a:rPr>
            </a:b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3742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42908" y="714356"/>
            <a:ext cx="9286908" cy="588299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Для </a:t>
            </a:r>
            <a:r>
              <a:rPr lang="ru-RU" sz="2800" i="1" dirty="0" err="1" smtClean="0">
                <a:solidFill>
                  <a:srgbClr val="FF0000"/>
                </a:solidFill>
              </a:rPr>
              <a:t>Великої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Британії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характерний</a:t>
            </a:r>
            <a:r>
              <a:rPr lang="ru-RU" sz="2800" i="1" dirty="0" smtClean="0">
                <a:solidFill>
                  <a:srgbClr val="FF0000"/>
                </a:solidFill>
              </a:rPr>
              <a:t> перший тип </a:t>
            </a:r>
            <a:r>
              <a:rPr lang="ru-RU" sz="2800" i="1" dirty="0" err="1" smtClean="0">
                <a:solidFill>
                  <a:srgbClr val="FF0000"/>
                </a:solidFill>
              </a:rPr>
              <a:t>відтворення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800" i="1" dirty="0" smtClean="0">
                <a:solidFill>
                  <a:srgbClr val="FF0000"/>
                </a:solidFill>
              </a:rPr>
              <a:t>. </a:t>
            </a:r>
            <a:r>
              <a:rPr lang="ru-RU" sz="2800" i="1" dirty="0" err="1" smtClean="0">
                <a:solidFill>
                  <a:srgbClr val="FF0000"/>
                </a:solidFill>
              </a:rPr>
              <a:t>Висока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тривалість</a:t>
            </a:r>
            <a:r>
              <a:rPr lang="ru-RU" sz="2800" i="1" dirty="0" smtClean="0">
                <a:solidFill>
                  <a:srgbClr val="FF0000"/>
                </a:solidFill>
              </a:rPr>
              <a:t> життя-81,3 </a:t>
            </a:r>
            <a:r>
              <a:rPr lang="ru-RU" sz="2800" i="1" dirty="0" err="1" smtClean="0">
                <a:solidFill>
                  <a:srgbClr val="FF0000"/>
                </a:solidFill>
              </a:rPr>
              <a:t>років</a:t>
            </a:r>
            <a:r>
              <a:rPr lang="ru-RU" sz="2800" i="1" dirty="0" smtClean="0">
                <a:solidFill>
                  <a:srgbClr val="FF0000"/>
                </a:solidFill>
              </a:rPr>
              <a:t> (20 </a:t>
            </a:r>
            <a:r>
              <a:rPr lang="ru-RU" sz="2800" i="1" dirty="0" err="1" smtClean="0">
                <a:solidFill>
                  <a:srgbClr val="FF0000"/>
                </a:solidFill>
              </a:rPr>
              <a:t>місце</a:t>
            </a:r>
            <a:r>
              <a:rPr lang="ru-RU" sz="2800" i="1" dirty="0" smtClean="0">
                <a:solidFill>
                  <a:srgbClr val="FF0000"/>
                </a:solidFill>
              </a:rPr>
              <a:t> в </a:t>
            </a:r>
            <a:r>
              <a:rPr lang="ru-RU" sz="2800" i="1" dirty="0" err="1" smtClean="0">
                <a:solidFill>
                  <a:srgbClr val="FF0000"/>
                </a:solidFill>
              </a:rPr>
              <a:t>світі</a:t>
            </a:r>
            <a:r>
              <a:rPr lang="ru-RU" sz="2800" i="1" dirty="0" smtClean="0">
                <a:solidFill>
                  <a:srgbClr val="FF0000"/>
                </a:solidFill>
              </a:rPr>
              <a:t>), </a:t>
            </a:r>
            <a:r>
              <a:rPr lang="ru-RU" sz="2800" i="1" dirty="0" err="1" smtClean="0">
                <a:solidFill>
                  <a:srgbClr val="FF0000"/>
                </a:solidFill>
              </a:rPr>
              <a:t>низька</a:t>
            </a:r>
            <a:r>
              <a:rPr lang="ru-RU" sz="2800" i="1" dirty="0" smtClean="0">
                <a:solidFill>
                  <a:srgbClr val="FF0000"/>
                </a:solidFill>
              </a:rPr>
              <a:t> народжуваність-12,17 </a:t>
            </a:r>
            <a:r>
              <a:rPr lang="ru-RU" sz="2800" i="1" dirty="0" err="1" smtClean="0">
                <a:solidFill>
                  <a:srgbClr val="FF0000"/>
                </a:solidFill>
              </a:rPr>
              <a:t>чоловік</a:t>
            </a:r>
            <a:r>
              <a:rPr lang="ru-RU" sz="2800" i="1" dirty="0" smtClean="0">
                <a:solidFill>
                  <a:srgbClr val="FF0000"/>
                </a:solidFill>
              </a:rPr>
              <a:t> не 1000(161 м.с)</a:t>
            </a:r>
          </a:p>
          <a:p>
            <a:r>
              <a:rPr lang="uk-UA" sz="2800" i="1" dirty="0" smtClean="0">
                <a:solidFill>
                  <a:srgbClr val="FF0000"/>
                </a:solidFill>
              </a:rPr>
              <a:t>Національний склад: англійці-81,5%,шотландці-12,4 % ірландці-2,4% Етнічний склад: білі британці-85,7%,інші білі-5,27%,індійці-1,8%,пакистанці-1,6%,ірландці-1,2%, змішані-1,2%, чорні з </a:t>
            </a:r>
            <a:r>
              <a:rPr lang="uk-UA" sz="2800" i="1" dirty="0" err="1" smtClean="0">
                <a:solidFill>
                  <a:srgbClr val="FF0000"/>
                </a:solidFill>
              </a:rPr>
              <a:t>Карібського</a:t>
            </a:r>
            <a:r>
              <a:rPr lang="uk-UA" sz="2800" i="1" dirty="0" smtClean="0">
                <a:solidFill>
                  <a:srgbClr val="FF0000"/>
                </a:solidFill>
              </a:rPr>
              <a:t> басейну-1,0%, чорні з країн африки-0,8% Рівень урбанізації становить близько 90% Найбільші міста Лондон,Манчестер,Глазго</a:t>
            </a:r>
          </a:p>
          <a:p>
            <a:r>
              <a:rPr lang="uk-UA" sz="2800" i="1" dirty="0" smtClean="0">
                <a:solidFill>
                  <a:srgbClr val="FF0000"/>
                </a:solidFill>
              </a:rPr>
              <a:t>Структура зайнятості: 80% </a:t>
            </a:r>
            <a:r>
              <a:rPr lang="uk-UA" sz="2800" i="1" dirty="0" err="1" smtClean="0">
                <a:solidFill>
                  <a:srgbClr val="FF0000"/>
                </a:solidFill>
              </a:rPr>
              <a:t>працююють</a:t>
            </a:r>
            <a:r>
              <a:rPr lang="uk-UA" sz="2800" i="1" dirty="0" smtClean="0">
                <a:solidFill>
                  <a:srgbClr val="FF0000"/>
                </a:solidFill>
              </a:rPr>
              <a:t> в сфері побуту,19% в промисловості і 1% с </a:t>
            </a:r>
            <a:r>
              <a:rPr lang="uk-UA" sz="2800" i="1" dirty="0" err="1" smtClean="0">
                <a:solidFill>
                  <a:srgbClr val="FF0000"/>
                </a:solidFill>
              </a:rPr>
              <a:t>сільскому</a:t>
            </a:r>
            <a:r>
              <a:rPr lang="uk-UA" sz="2800" i="1" dirty="0" smtClean="0">
                <a:solidFill>
                  <a:srgbClr val="FF0000"/>
                </a:solidFill>
              </a:rPr>
              <a:t> господарстві.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338328"/>
            <a:ext cx="7099722" cy="2331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Населення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Економічна карта </a:t>
            </a:r>
            <a:r>
              <a:rPr lang="uk-UA" smtClean="0"/>
              <a:t>Великої Британії</a:t>
            </a:r>
            <a:endParaRPr lang="ru-RU" dirty="0"/>
          </a:p>
        </p:txBody>
      </p:sp>
      <p:pic>
        <p:nvPicPr>
          <p:cNvPr id="4" name="Рисунок 3" descr="http://ukrmap.su/program2010/g11/g10-11_24_files/image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13690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27193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upload.wikimedia.org/wikipedia/commons/thumb/5/59/North_Sea_oil_platform.jpg/250px-North_Sea_oil_platform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340768"/>
            <a:ext cx="9155281" cy="54812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9136926" cy="11883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Constantia (Основной текст)"/>
              </a:rPr>
              <a:t>Нафтова 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nstantia (Основной текст)"/>
              </a:rPr>
              <a:t>платформа </a:t>
            </a:r>
            <a:r>
              <a:rPr lang="ru-RU" b="1" dirty="0">
                <a:solidFill>
                  <a:srgbClr val="FF0000"/>
                </a:solidFill>
                <a:effectLst/>
                <a:latin typeface="Constantia (Основной текст)"/>
              </a:rPr>
              <a:t> в П</a:t>
            </a:r>
            <a:r>
              <a:rPr lang="uk-UA" b="1" dirty="0">
                <a:solidFill>
                  <a:srgbClr val="FF0000"/>
                </a:solidFill>
                <a:effectLst/>
                <a:latin typeface="Constantia (Основной текст)"/>
              </a:rPr>
              <a:t>і</a:t>
            </a:r>
            <a:r>
              <a:rPr lang="ru-RU" b="1" dirty="0">
                <a:solidFill>
                  <a:srgbClr val="FF0000"/>
                </a:solidFill>
                <a:effectLst/>
                <a:latin typeface="Constantia (Основной текст)"/>
              </a:rPr>
              <a:t>в</a:t>
            </a:r>
            <a:r>
              <a:rPr lang="uk-UA" b="1" dirty="0">
                <a:solidFill>
                  <a:srgbClr val="FF0000"/>
                </a:solidFill>
                <a:effectLst/>
                <a:latin typeface="Constantia (Основной текст)"/>
              </a:rPr>
              <a:t>ніч</a:t>
            </a:r>
            <a:r>
              <a:rPr lang="ru-RU" b="1" dirty="0">
                <a:solidFill>
                  <a:srgbClr val="FF0000"/>
                </a:solidFill>
                <a:effectLst/>
                <a:latin typeface="Constantia (Основной текст)"/>
              </a:rPr>
              <a:t>ном</a:t>
            </a:r>
            <a:r>
              <a:rPr lang="uk-UA" b="1" dirty="0">
                <a:solidFill>
                  <a:srgbClr val="FF0000"/>
                </a:solidFill>
                <a:effectLst/>
                <a:latin typeface="Constantia (Основной текст)"/>
              </a:rPr>
              <a:t>у</a:t>
            </a:r>
            <a:r>
              <a:rPr lang="ru-RU" b="1" dirty="0">
                <a:solidFill>
                  <a:srgbClr val="FF0000"/>
                </a:solidFill>
                <a:effectLst/>
                <a:latin typeface="Constantia (Основной текст)"/>
              </a:rPr>
              <a:t> мор</a:t>
            </a:r>
            <a:r>
              <a:rPr lang="uk-UA" b="1" dirty="0">
                <a:solidFill>
                  <a:srgbClr val="FF0000"/>
                </a:solidFill>
                <a:effectLst/>
                <a:latin typeface="Constantia (Основной текст)"/>
              </a:rPr>
              <a:t>і</a:t>
            </a:r>
            <a:r>
              <a:rPr lang="uk-UA" dirty="0">
                <a:solidFill>
                  <a:schemeClr val="tx1"/>
                </a:solidFill>
                <a:effectLst/>
                <a:latin typeface="Constantia (Основной текст)"/>
              </a:rPr>
              <a:t/>
            </a:r>
            <a:br>
              <a:rPr lang="uk-UA" dirty="0">
                <a:solidFill>
                  <a:schemeClr val="tx1"/>
                </a:solidFill>
                <a:effectLst/>
                <a:latin typeface="Constantia (Основной текст)"/>
              </a:rPr>
            </a:br>
            <a:endParaRPr lang="uk-UA" dirty="0">
              <a:solidFill>
                <a:schemeClr val="tx1"/>
              </a:solidFill>
              <a:latin typeface="Constantia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4681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pload.wikimedia.org/wikipedia/commons/thumb/a/a8/London.bankofengland.arp.jpg/220px-London.bankofengland.ar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864096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8" y="428604"/>
            <a:ext cx="9083352" cy="1219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/>
                <a:latin typeface="Constantia (Заголовки)"/>
              </a:rPr>
              <a:t>Банк Англ</a:t>
            </a:r>
            <a:r>
              <a:rPr lang="uk-UA" sz="3600" b="1" dirty="0">
                <a:solidFill>
                  <a:srgbClr val="FF0000"/>
                </a:solidFill>
                <a:effectLst/>
                <a:latin typeface="Constantia (Заголовки)"/>
              </a:rPr>
              <a:t>ії</a:t>
            </a:r>
            <a:r>
              <a:rPr lang="ru-RU" sz="3600" b="1" dirty="0">
                <a:solidFill>
                  <a:srgbClr val="FF0000"/>
                </a:solidFill>
                <a:effectLst/>
                <a:latin typeface="Constantia (Заголовки)"/>
              </a:rPr>
              <a:t>,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Constantia (Заголовки)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/>
                <a:latin typeface="Constantia (Заголовки)"/>
              </a:rPr>
            </a:br>
            <a:r>
              <a:rPr lang="ru-RU" sz="3600" b="1" dirty="0" smtClean="0">
                <a:solidFill>
                  <a:srgbClr val="FF0000"/>
                </a:solidFill>
                <a:effectLst/>
                <a:latin typeface="Constantia (Заголовки)"/>
              </a:rPr>
              <a:t>Центральн</a:t>
            </a:r>
            <a:r>
              <a:rPr lang="uk-UA" sz="3600" b="1" dirty="0">
                <a:solidFill>
                  <a:srgbClr val="FF0000"/>
                </a:solidFill>
                <a:effectLst/>
                <a:latin typeface="Constantia (Заголовки)"/>
              </a:rPr>
              <a:t>и</a:t>
            </a:r>
            <a:r>
              <a:rPr lang="ru-RU" sz="3600" b="1" dirty="0">
                <a:solidFill>
                  <a:srgbClr val="FF0000"/>
                </a:solidFill>
                <a:effectLst/>
                <a:latin typeface="Constantia (Заголовки)"/>
              </a:rPr>
              <a:t>й банк Велико</a:t>
            </a:r>
            <a:r>
              <a:rPr lang="uk-UA" sz="3600" b="1" dirty="0">
                <a:solidFill>
                  <a:srgbClr val="FF0000"/>
                </a:solidFill>
                <a:effectLst/>
                <a:latin typeface="Constantia (Заголовки)"/>
              </a:rPr>
              <a:t>ї Б</a:t>
            </a:r>
            <a:r>
              <a:rPr lang="ru-RU" sz="3600" b="1" dirty="0">
                <a:solidFill>
                  <a:srgbClr val="FF0000"/>
                </a:solidFill>
                <a:effectLst/>
                <a:latin typeface="Constantia (Заголовки)"/>
              </a:rPr>
              <a:t>ритан</a:t>
            </a:r>
            <a:r>
              <a:rPr lang="uk-UA" sz="3600" b="1" dirty="0">
                <a:solidFill>
                  <a:srgbClr val="FF0000"/>
                </a:solidFill>
                <a:effectLst/>
                <a:latin typeface="Constantia (Заголовки)"/>
              </a:rPr>
              <a:t>ії</a:t>
            </a:r>
            <a:br>
              <a:rPr lang="uk-UA" sz="3600" b="1" dirty="0">
                <a:solidFill>
                  <a:srgbClr val="FF0000"/>
                </a:solidFill>
                <a:effectLst/>
                <a:latin typeface="Constantia (Заголовки)"/>
              </a:rPr>
            </a:br>
            <a:endParaRPr lang="uk-UA" sz="3600" b="1" dirty="0">
              <a:solidFill>
                <a:srgbClr val="FF0000"/>
              </a:solidFill>
              <a:latin typeface="Constantia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4681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Аэропорт Хитроу Терминал 1">
            <a:hlinkClick r:id="rId2" tooltip="&quot;Аэропорт Хитроу Терминал 1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628800"/>
            <a:ext cx="9036496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929618" cy="857256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effectLst/>
                <a:latin typeface="Constantia (Заголовки)"/>
              </a:rPr>
              <a:t>Аеропорт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Constantia (Заголовки)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Constantia (Заголовки)"/>
              </a:rPr>
              <a:t>Хітроу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Constantia (Заголовки)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Constantia (Заголовки)"/>
              </a:rPr>
              <a:t>Термінал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Constantia (Заголовки)"/>
              </a:rPr>
              <a:t> </a:t>
            </a:r>
            <a:r>
              <a:rPr lang="ru-RU" sz="4000" b="1" dirty="0">
                <a:solidFill>
                  <a:srgbClr val="FF0000"/>
                </a:solidFill>
                <a:effectLst/>
                <a:latin typeface="Constantia (Заголовки)"/>
              </a:rPr>
              <a:t>1</a:t>
            </a:r>
            <a:r>
              <a:rPr lang="uk-UA" sz="4800" dirty="0">
                <a:effectLst/>
                <a:latin typeface="Constantia (Заголовки)"/>
              </a:rPr>
              <a:t/>
            </a:r>
            <a:br>
              <a:rPr lang="uk-UA" sz="4800" dirty="0">
                <a:effectLst/>
                <a:latin typeface="Constantia (Заголовки)"/>
              </a:rPr>
            </a:br>
            <a:endParaRPr lang="uk-UA" sz="4800" dirty="0">
              <a:latin typeface="Constantia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4681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Знайомство з країною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1 Дайте відповіді, що або хто зображені на наступних 5 слайдах</a:t>
            </a:r>
          </a:p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На уроках іноземної мови ви вивчали Велику Британію . Дайте відповідь</a:t>
            </a:r>
          </a:p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1 З яких історичних частин складається Велика Британія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uk-UA" b="1" dirty="0" err="1" smtClean="0">
                <a:solidFill>
                  <a:srgbClr val="FF0000"/>
                </a:solidFill>
              </a:rPr>
              <a:t>Т</a:t>
            </a:r>
            <a:r>
              <a:rPr lang="uk-UA" b="1" dirty="0" err="1">
                <a:solidFill>
                  <a:srgbClr val="FF0000"/>
                </a:solidFill>
              </a:rPr>
              <a:t>у</a:t>
            </a:r>
            <a:r>
              <a:rPr lang="uk-UA" b="1" dirty="0" err="1" smtClean="0">
                <a:solidFill>
                  <a:srgbClr val="FF0000"/>
                </a:solidFill>
              </a:rPr>
              <a:t>ннель</a:t>
            </a:r>
            <a:r>
              <a:rPr lang="uk-UA" b="1" dirty="0" smtClean="0">
                <a:solidFill>
                  <a:srgbClr val="FF0000"/>
                </a:solidFill>
              </a:rPr>
              <a:t> Під </a:t>
            </a:r>
            <a:r>
              <a:rPr lang="uk-UA" b="1" dirty="0" err="1" smtClean="0">
                <a:solidFill>
                  <a:srgbClr val="FF0000"/>
                </a:solidFill>
              </a:rPr>
              <a:t>Ла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Маншем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Велики Британія\420px-Course_Channeltunnel_ru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9144000" cy="48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03428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полная геогр\пол геогр\ФРН\все много\германия 1902\европа1900\DSC057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3001"/>
            <a:ext cx="6858003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3354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533" y="-187424"/>
            <a:ext cx="9622432" cy="721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79994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елики Британія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230" y="0"/>
            <a:ext cx="9191230" cy="68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777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елики Британія\Безымянный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1774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F:\англия 1902\503f1e9704e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097" y="-99392"/>
            <a:ext cx="9361040" cy="724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1335" y="6227986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Constantia (Основной текст)"/>
              </a:rPr>
              <a:t>Ке́мбриджский университет</a:t>
            </a:r>
            <a:r>
              <a:rPr lang="vi-VN" dirty="0">
                <a:latin typeface="Constantia (Основной текст)"/>
              </a:rPr>
              <a:t> (англ. </a:t>
            </a:r>
            <a:r>
              <a:rPr lang="en-US" i="1" dirty="0">
                <a:latin typeface="Constantia (Основной текст)"/>
              </a:rPr>
              <a:t>University of Cambridge</a:t>
            </a:r>
            <a:r>
              <a:rPr lang="en-US" dirty="0">
                <a:latin typeface="Constantia (Основной текст)"/>
              </a:rPr>
              <a:t>, </a:t>
            </a:r>
            <a:r>
              <a:rPr lang="vi-VN" dirty="0">
                <a:latin typeface="Constantia (Основной текст)"/>
              </a:rPr>
              <a:t>лат. </a:t>
            </a:r>
            <a:r>
              <a:rPr lang="en-US" i="1" dirty="0" err="1">
                <a:latin typeface="Constantia (Основной текст)"/>
              </a:rPr>
              <a:t>Universitas</a:t>
            </a:r>
            <a:r>
              <a:rPr lang="en-US" i="1" dirty="0">
                <a:latin typeface="Constantia (Основной текст)"/>
              </a:rPr>
              <a:t> </a:t>
            </a:r>
            <a:r>
              <a:rPr lang="en-US" i="1" dirty="0" err="1">
                <a:latin typeface="Constantia (Основной текст)"/>
              </a:rPr>
              <a:t>Cantabrigiensis</a:t>
            </a:r>
            <a:r>
              <a:rPr lang="en-US" dirty="0">
                <a:latin typeface="Constantia (Основной текст)"/>
              </a:rPr>
              <a:t>)</a:t>
            </a:r>
            <a:endParaRPr lang="uk-UA" dirty="0">
              <a:latin typeface="Constantia (Основной текст)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Constantia (Основной текст)"/>
              </a:rPr>
              <a:t>Кембриджський університет був заснований в 1214 році.</a:t>
            </a:r>
            <a:endParaRPr lang="uk-UA" sz="2800" b="1" dirty="0">
              <a:solidFill>
                <a:srgbClr val="FF0000"/>
              </a:solidFill>
              <a:latin typeface="Constantia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4681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F:\англия 1902\Колледж_Мертон,_Оксфордский_университет,_Оксфор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0" cy="7056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35633" y="6390620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onstantia (Основной текст)"/>
              </a:rPr>
              <a:t>О́ксфордский ун</a:t>
            </a:r>
            <a:r>
              <a:rPr lang="uk-UA" b="1" dirty="0" smtClean="0">
                <a:latin typeface="Constantia (Основной текст)"/>
              </a:rPr>
              <a:t>і</a:t>
            </a:r>
            <a:r>
              <a:rPr lang="vi-VN" b="1" dirty="0" smtClean="0">
                <a:latin typeface="Constantia (Основной текст)"/>
              </a:rPr>
              <a:t>версите́т</a:t>
            </a:r>
            <a:r>
              <a:rPr lang="vi-VN" dirty="0" smtClean="0">
                <a:latin typeface="Constantia (Основной текст)"/>
              </a:rPr>
              <a:t> (англ. </a:t>
            </a:r>
            <a:r>
              <a:rPr lang="en-US" i="1" dirty="0" smtClean="0">
                <a:latin typeface="Constantia (Основной текст)"/>
              </a:rPr>
              <a:t>University of Oxford</a:t>
            </a:r>
            <a:r>
              <a:rPr lang="en-US" dirty="0" smtClean="0">
                <a:latin typeface="Constantia (Основной текст)"/>
              </a:rPr>
              <a:t>)</a:t>
            </a:r>
            <a:endParaRPr lang="uk-UA" dirty="0">
              <a:latin typeface="Constantia (Основной текст)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1460"/>
            <a:ext cx="7444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Constantia (Основной текст)"/>
              </a:rPr>
              <a:t>О́ксфордс</a:t>
            </a:r>
            <a:r>
              <a:rPr lang="ru-RU" sz="2800" b="1" dirty="0" smtClean="0">
                <a:solidFill>
                  <a:srgbClr val="FF0000"/>
                </a:solidFill>
                <a:latin typeface="Constantia (Основной текст)"/>
              </a:rPr>
              <a:t>ь</a:t>
            </a:r>
            <a:r>
              <a:rPr lang="vi-VN" sz="2800" b="1" dirty="0" smtClean="0">
                <a:solidFill>
                  <a:srgbClr val="FF0000"/>
                </a:solidFill>
                <a:latin typeface="Constantia (Основной текст)"/>
              </a:rPr>
              <a:t>кий ун</a:t>
            </a:r>
            <a:r>
              <a:rPr lang="uk-UA" sz="2800" b="1" dirty="0" smtClean="0">
                <a:solidFill>
                  <a:srgbClr val="FF0000"/>
                </a:solidFill>
                <a:latin typeface="Constantia (Основной текст)"/>
              </a:rPr>
              <a:t>і</a:t>
            </a:r>
            <a:r>
              <a:rPr lang="vi-VN" sz="2800" b="1" dirty="0" smtClean="0">
                <a:solidFill>
                  <a:srgbClr val="FF0000"/>
                </a:solidFill>
                <a:latin typeface="Constantia (Основной текст)"/>
              </a:rPr>
              <a:t>версите́т</a:t>
            </a:r>
            <a:r>
              <a:rPr lang="vi-VN" sz="2800" dirty="0" smtClean="0">
                <a:solidFill>
                  <a:srgbClr val="FF0000"/>
                </a:solidFill>
                <a:latin typeface="Constantia (Основной текст)"/>
              </a:rPr>
              <a:t> </a:t>
            </a:r>
            <a:r>
              <a:rPr lang="uk-UA" sz="2800" dirty="0" smtClean="0">
                <a:solidFill>
                  <a:srgbClr val="FF0000"/>
                </a:solidFill>
                <a:latin typeface="Constantia (Основной текст)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Constantia (Основной текст)"/>
              </a:rPr>
              <a:t>був заснований в 1096 році.</a:t>
            </a:r>
            <a:endParaRPr lang="uk-UA" sz="2800" dirty="0">
              <a:solidFill>
                <a:srgbClr val="FF0000"/>
              </a:solidFill>
              <a:latin typeface="Constantia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4681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288106"/>
            <a:ext cx="3744416" cy="6222388"/>
          </a:xfrm>
        </p:spPr>
        <p:txBody>
          <a:bodyPr>
            <a:noAutofit/>
          </a:bodyPr>
          <a:lstStyle/>
          <a:p>
            <a:r>
              <a:rPr lang="uk-UA" sz="1400" b="1" dirty="0" smtClean="0">
                <a:latin typeface="Constantia (Основной текст)"/>
              </a:rPr>
              <a:t>Едуард </a:t>
            </a:r>
            <a:r>
              <a:rPr lang="en-US" sz="1400" b="1" dirty="0">
                <a:latin typeface="Constantia (Основной текст)"/>
              </a:rPr>
              <a:t>VII — </a:t>
            </a:r>
            <a:r>
              <a:rPr lang="uk-UA" sz="1400" b="1" dirty="0">
                <a:latin typeface="Constantia (Основной текст)"/>
              </a:rPr>
              <a:t>король Великої Британії з 1902 до 1910</a:t>
            </a:r>
          </a:p>
          <a:p>
            <a:r>
              <a:rPr lang="uk-UA" sz="1400" b="1" dirty="0">
                <a:latin typeface="Constantia (Основной текст)"/>
              </a:rPr>
              <a:t>Едуард </a:t>
            </a:r>
            <a:r>
              <a:rPr lang="en-US" sz="1400" b="1" dirty="0">
                <a:latin typeface="Constantia (Основной текст)"/>
              </a:rPr>
              <a:t>VIII — </a:t>
            </a:r>
            <a:r>
              <a:rPr lang="uk-UA" sz="1400" b="1" dirty="0">
                <a:latin typeface="Constantia (Основной текст)"/>
              </a:rPr>
              <a:t>король Великої Британії в 1936</a:t>
            </a:r>
          </a:p>
          <a:p>
            <a:r>
              <a:rPr lang="uk-UA" sz="1400" b="1" dirty="0">
                <a:latin typeface="Constantia (Основной текст)"/>
              </a:rPr>
              <a:t>Тоні Блер — прем'єр-міністр Великої Британії з 1997 до 2007</a:t>
            </a:r>
          </a:p>
          <a:p>
            <a:r>
              <a:rPr lang="uk-UA" sz="1400" b="1" dirty="0">
                <a:latin typeface="Constantia (Основной текст)"/>
              </a:rPr>
              <a:t>Гарольд </a:t>
            </a:r>
            <a:r>
              <a:rPr lang="uk-UA" sz="1400" b="1" dirty="0" err="1" smtClean="0">
                <a:latin typeface="Constantia (Основной текст)"/>
              </a:rPr>
              <a:t>Вільсон—</a:t>
            </a:r>
            <a:r>
              <a:rPr lang="uk-UA" sz="1400" b="1" dirty="0" smtClean="0">
                <a:latin typeface="Constantia (Основной текст)"/>
              </a:rPr>
              <a:t> </a:t>
            </a:r>
            <a:r>
              <a:rPr lang="uk-UA" sz="1400" b="1" dirty="0">
                <a:latin typeface="Constantia (Основной текст)"/>
              </a:rPr>
              <a:t>прем'єр-міністр Великої Британії з 1964 по 1976 (з перервою)</a:t>
            </a:r>
          </a:p>
          <a:p>
            <a:r>
              <a:rPr lang="uk-UA" sz="1400" b="1" dirty="0">
                <a:latin typeface="Constantia (Основной текст)"/>
              </a:rPr>
              <a:t>Вільям </a:t>
            </a:r>
            <a:r>
              <a:rPr lang="uk-UA" sz="1400" b="1" dirty="0" err="1">
                <a:latin typeface="Constantia (Основной текст)"/>
              </a:rPr>
              <a:t>Юарт</a:t>
            </a:r>
            <a:r>
              <a:rPr lang="uk-UA" sz="1400" b="1" dirty="0">
                <a:latin typeface="Constantia (Основной текст)"/>
              </a:rPr>
              <a:t> Гладстон — прем'єр-міністр Великої Британії з </a:t>
            </a:r>
            <a:r>
              <a:rPr lang="uk-UA" sz="1400" b="1" dirty="0" smtClean="0">
                <a:latin typeface="Constantia (Основной текст)"/>
              </a:rPr>
              <a:t>1868 </a:t>
            </a:r>
            <a:r>
              <a:rPr lang="uk-UA" sz="1400" b="1" dirty="0">
                <a:latin typeface="Constantia (Основной текст)"/>
              </a:rPr>
              <a:t>до </a:t>
            </a:r>
            <a:r>
              <a:rPr lang="uk-UA" sz="1400" b="1" dirty="0" smtClean="0">
                <a:latin typeface="Constantia (Основной текст)"/>
              </a:rPr>
              <a:t>1894(з </a:t>
            </a:r>
            <a:r>
              <a:rPr lang="uk-UA" sz="1400" b="1" dirty="0">
                <a:latin typeface="Constantia (Основной текст)"/>
              </a:rPr>
              <a:t>перервами)</a:t>
            </a:r>
          </a:p>
          <a:p>
            <a:r>
              <a:rPr lang="uk-UA" sz="1400" b="1" dirty="0">
                <a:latin typeface="Constantia (Основной текст)"/>
              </a:rPr>
              <a:t>Девід Кемерон — прем'єр-міністр Великої Британії з 11 травня 2010 року, лідер Консервативної партії з 2005</a:t>
            </a:r>
          </a:p>
          <a:p>
            <a:r>
              <a:rPr lang="uk-UA" sz="1400" b="1" dirty="0">
                <a:latin typeface="Constantia (Основной текст)"/>
              </a:rPr>
              <a:t>Генрі Пелем — 3-й прем'єр-міністр Великої Британії з 1743 до 1754</a:t>
            </a:r>
          </a:p>
          <a:p>
            <a:r>
              <a:rPr lang="uk-UA" sz="1400" b="1" dirty="0">
                <a:latin typeface="Constantia (Основной текст)"/>
              </a:rPr>
              <a:t>Вільям </a:t>
            </a:r>
            <a:r>
              <a:rPr lang="uk-UA" sz="1400" b="1" dirty="0" err="1">
                <a:latin typeface="Constantia (Основной текст)"/>
              </a:rPr>
              <a:t>Пітт</a:t>
            </a:r>
            <a:r>
              <a:rPr lang="uk-UA" sz="1400" b="1" dirty="0">
                <a:latin typeface="Constantia (Основной текст)"/>
              </a:rPr>
              <a:t>, 1-й граф Четем — 10-й прем'єр-міністр Великої Британії з 1766 до 1768</a:t>
            </a:r>
          </a:p>
          <a:p>
            <a:r>
              <a:rPr lang="uk-UA" sz="1400" b="1" dirty="0">
                <a:latin typeface="Constantia (Основной текст)"/>
              </a:rPr>
              <a:t>Маргарет Тетчер — прем'єр-міністр Великої Британії з 1979 до 1990</a:t>
            </a:r>
          </a:p>
          <a:p>
            <a:r>
              <a:rPr lang="uk-UA" sz="1400" b="1" dirty="0">
                <a:latin typeface="Constantia (Основной текст)"/>
              </a:rPr>
              <a:t>Едвард Гіт — прем'єр-міністр Великої Британії з 1970 до 1974</a:t>
            </a:r>
          </a:p>
          <a:p>
            <a:pPr marL="0" indent="0">
              <a:buNone/>
            </a:pPr>
            <a:endParaRPr lang="uk-UA" sz="1400" b="1" dirty="0">
              <a:latin typeface="Constantia (Основной текст)"/>
            </a:endParaRPr>
          </a:p>
        </p:txBody>
      </p:sp>
      <p:pic>
        <p:nvPicPr>
          <p:cNvPr id="4098" name="Picture 2" descr="F:\англия 1902\full-d23e698b88fcf8489bbbda1518c77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23" y="230948"/>
            <a:ext cx="5328592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6895" y="33265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Constantia (Основной текст)"/>
              </a:rPr>
              <a:t>Відомі випускники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36894681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piplz.ru/photo/Shakespe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4091"/>
            <a:ext cx="738031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5970" y="51354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be or not to be, that is a question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1718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F:\англия 1902\Stadion-Ujembli-v-London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onstantia (Заголовки)"/>
              </a:rPr>
              <a:t>Футбольний </a:t>
            </a:r>
            <a:r>
              <a:rPr lang="uk-UA" sz="3200" b="1" dirty="0">
                <a:solidFill>
                  <a:srgbClr val="FF0000"/>
                </a:solidFill>
                <a:latin typeface="Constantia (Заголовки)"/>
              </a:rPr>
              <a:t>стадіон У</a:t>
            </a:r>
            <a:r>
              <a:rPr lang="uk-UA" sz="3200" b="1" dirty="0" smtClean="0">
                <a:solidFill>
                  <a:srgbClr val="FF0000"/>
                </a:solidFill>
                <a:latin typeface="Constantia (Заголовки)"/>
              </a:rPr>
              <a:t>эмбли</a:t>
            </a:r>
            <a:endParaRPr lang="uk-UA" sz="3200" b="1" dirty="0">
              <a:solidFill>
                <a:srgbClr val="FF0000"/>
              </a:solidFill>
              <a:latin typeface="Constantia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4681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44008" y="692696"/>
            <a:ext cx="5184576" cy="1752600"/>
          </a:xfrm>
        </p:spPr>
        <p:txBody>
          <a:bodyPr>
            <a:normAutofit/>
          </a:bodyPr>
          <a:lstStyle/>
          <a:p>
            <a:r>
              <a:rPr lang="en-US" sz="4500" b="1" i="1" dirty="0" smtClean="0">
                <a:solidFill>
                  <a:srgbClr val="FF0000"/>
                </a:solidFill>
                <a:latin typeface="+mj-lt"/>
              </a:rPr>
              <a:t>WHAT IS IT</a:t>
            </a:r>
            <a:r>
              <a:rPr lang="ru-RU" sz="4500" b="1" i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ru-RU" sz="45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Содержимое 3" descr="http://upload.wikimedia.org/wikipedia/commons/thumb/3/3c/Stonehenge2007_07_30.jpg/200px-Stonehenge2007_07_30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63888" y="3068959"/>
            <a:ext cx="5564124" cy="376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8900" y="-55037"/>
            <a:ext cx="5734524" cy="428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rray+-+Yesterday(music.day.az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bmkLst>
                    <p14:bmk name="Закладка 1" time="0"/>
                  </p14:bmkLst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39552" y="5661248"/>
            <a:ext cx="448816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064612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6275040" cy="1252728"/>
          </a:xfrm>
        </p:spPr>
        <p:txBody>
          <a:bodyPr/>
          <a:lstStyle/>
          <a:p>
            <a:r>
              <a:rPr lang="uk-UA" dirty="0" smtClean="0"/>
              <a:t>           </a:t>
            </a:r>
            <a:r>
              <a:rPr lang="uk-UA" b="1" dirty="0" smtClean="0">
                <a:solidFill>
                  <a:srgbClr val="FF0000"/>
                </a:solidFill>
              </a:rPr>
              <a:t>КІННА ПОЛІЦІЯ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ukrmap.su/program2010/g11/g10-11_24_files/image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144001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38547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lag of the United Kingdom.sv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672" y="2852936"/>
            <a:ext cx="6553200" cy="115411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WHAT IS IT </a:t>
            </a:r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8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273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516" y="404664"/>
            <a:ext cx="5184576" cy="130325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WHO    IS     SHE</a:t>
            </a:r>
            <a:r>
              <a:rPr lang="uk-UA" b="1" i="1" dirty="0" smtClean="0">
                <a:solidFill>
                  <a:srgbClr val="FF0000"/>
                </a:solidFill>
              </a:rPr>
              <a:t> ?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daypic.ru/wp-content/uploads/2011/07/4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81605"/>
            <a:ext cx="38519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Королева Англии Елизавета II празднует день рождения (ФОТО, ВИДЕО)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06" y="2060848"/>
            <a:ext cx="5256584" cy="419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008101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56784" cy="1008112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WHO</a:t>
            </a:r>
            <a:r>
              <a:rPr lang="uk-UA" sz="4500" b="1" dirty="0" smtClean="0">
                <a:solidFill>
                  <a:srgbClr val="FF0000"/>
                </a:solidFill>
              </a:rPr>
              <a:t> </a:t>
            </a:r>
            <a:r>
              <a:rPr lang="en-US" sz="4500" b="1" dirty="0" smtClean="0">
                <a:solidFill>
                  <a:srgbClr val="FF0000"/>
                </a:solidFill>
              </a:rPr>
              <a:t>IS</a:t>
            </a:r>
            <a:r>
              <a:rPr lang="uk-UA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smtClean="0">
                <a:solidFill>
                  <a:srgbClr val="FF0000"/>
                </a:solidFill>
              </a:rPr>
              <a:t>HE </a:t>
            </a:r>
            <a:r>
              <a:rPr lang="ru-RU" sz="4500" b="1" dirty="0" smtClean="0">
                <a:solidFill>
                  <a:srgbClr val="FF0000"/>
                </a:solidFill>
              </a:rPr>
              <a:t>?</a:t>
            </a:r>
            <a:endParaRPr lang="ru-RU" sz="45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pload.wikimedia.org/wikipedia/commons/thumb/d/df/The_Fabs.JPG/220px-The_Fab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20272" cy="530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55075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88640"/>
            <a:ext cx="3744416" cy="998984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WHO IS HE</a:t>
            </a:r>
            <a:r>
              <a:rPr lang="ru-RU" sz="4500" b="1" dirty="0" smtClean="0">
                <a:solidFill>
                  <a:srgbClr val="FF0000"/>
                </a:solidFill>
              </a:rPr>
              <a:t>?</a:t>
            </a:r>
            <a:endParaRPr lang="ru-RU" sz="45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Уинстон Черчилль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03" y="0"/>
            <a:ext cx="4572000" cy="542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Вільям Шекспір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1628800"/>
            <a:ext cx="4572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0542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Основні данні про країну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5929330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1 Офіційна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назва-Обєднане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Корол</a:t>
            </a:r>
            <a:r>
              <a:rPr lang="uk-UA" sz="2800" b="1" i="1" dirty="0" smtClean="0">
                <a:solidFill>
                  <a:srgbClr val="FF0000"/>
                </a:solidFill>
              </a:rPr>
              <a:t>і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вство</a:t>
            </a:r>
            <a:r>
              <a:rPr lang="ru-RU" sz="2800" b="1" i="1" dirty="0" smtClean="0">
                <a:solidFill>
                  <a:srgbClr val="FF0000"/>
                </a:solidFill>
              </a:rPr>
              <a:t> Велико</a:t>
            </a:r>
            <a:r>
              <a:rPr lang="uk-UA" sz="2800" b="1" i="1" dirty="0" smtClean="0">
                <a:solidFill>
                  <a:srgbClr val="FF0000"/>
                </a:solidFill>
              </a:rPr>
              <a:t>ї Б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ритан</a:t>
            </a:r>
            <a:r>
              <a:rPr lang="uk-UA" sz="2800" b="1" i="1" dirty="0" err="1" smtClean="0">
                <a:solidFill>
                  <a:srgbClr val="FF0000"/>
                </a:solidFill>
              </a:rPr>
              <a:t>ії</a:t>
            </a:r>
            <a:r>
              <a:rPr lang="uk-UA" sz="2800" b="1" i="1" dirty="0" smtClean="0">
                <a:solidFill>
                  <a:srgbClr val="FF0000"/>
                </a:solidFill>
              </a:rPr>
              <a:t> та Північної І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рланд</a:t>
            </a:r>
            <a:r>
              <a:rPr lang="uk-UA" sz="2800" b="1" i="1" dirty="0" err="1" smtClean="0">
                <a:solidFill>
                  <a:srgbClr val="FF0000"/>
                </a:solidFill>
              </a:rPr>
              <a:t>ії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2 Площа-242,5 тис км2 (78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місце</a:t>
            </a:r>
            <a:r>
              <a:rPr lang="ru-RU" sz="2800" b="1" i="1" dirty="0" smtClean="0">
                <a:solidFill>
                  <a:srgbClr val="FF0000"/>
                </a:solidFill>
              </a:rPr>
              <a:t> в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світі</a:t>
            </a:r>
            <a:r>
              <a:rPr lang="ru-RU" sz="2800" b="1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3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Населення-</a:t>
            </a:r>
            <a:r>
              <a:rPr lang="uk-UA" sz="2800" b="1" i="1" dirty="0" smtClean="0">
                <a:solidFill>
                  <a:srgbClr val="FF0000"/>
                </a:solidFill>
              </a:rPr>
              <a:t> 66,6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млн.осіб</a:t>
            </a:r>
            <a:r>
              <a:rPr lang="uk-UA" sz="2800" b="1" i="1" dirty="0" smtClean="0">
                <a:solidFill>
                  <a:srgbClr val="FF0000"/>
                </a:solidFill>
              </a:rPr>
              <a:t> (21)</a:t>
            </a:r>
            <a:r>
              <a:rPr lang="en-US" sz="2800" b="1" i="1" dirty="0" smtClean="0">
                <a:solidFill>
                  <a:srgbClr val="FF0000"/>
                </a:solidFill>
              </a:rPr>
              <a:t>   2020</a:t>
            </a:r>
            <a:r>
              <a:rPr lang="uk-UA" sz="2800" b="1" i="1" dirty="0" smtClean="0">
                <a:solidFill>
                  <a:srgbClr val="FF0000"/>
                </a:solidFill>
              </a:rPr>
              <a:t>р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4 ВВП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ном</a:t>
            </a:r>
            <a:r>
              <a:rPr lang="uk-UA" sz="2800" b="1" i="1" dirty="0" smtClean="0">
                <a:solidFill>
                  <a:srgbClr val="FF0000"/>
                </a:solidFill>
              </a:rPr>
              <a:t>.</a:t>
            </a:r>
            <a:r>
              <a:rPr lang="en-US" sz="2800" b="1" i="1" dirty="0" smtClean="0">
                <a:solidFill>
                  <a:srgbClr val="FF0000"/>
                </a:solidFill>
              </a:rPr>
              <a:t>-2 827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млрд</a:t>
            </a:r>
            <a:r>
              <a:rPr lang="uk-UA" sz="2800" b="1" i="1" dirty="0" smtClean="0">
                <a:solidFill>
                  <a:srgbClr val="FF0000"/>
                </a:solidFill>
              </a:rPr>
              <a:t>,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дол</a:t>
            </a:r>
            <a:r>
              <a:rPr lang="uk-UA" sz="2800" b="1" i="1" dirty="0" smtClean="0">
                <a:solidFill>
                  <a:srgbClr val="FF0000"/>
                </a:solidFill>
              </a:rPr>
              <a:t>,США (6)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5 ВВП на душу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населення-</a:t>
            </a:r>
            <a:r>
              <a:rPr lang="uk-UA" sz="2800" b="1" i="1" dirty="0" smtClean="0">
                <a:solidFill>
                  <a:srgbClr val="FF0000"/>
                </a:solidFill>
              </a:rPr>
              <a:t> 42 557дол. (22)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6 ІЛР-</a:t>
            </a:r>
            <a:r>
              <a:rPr lang="en-US" sz="2800" b="1" i="1" dirty="0" smtClean="0">
                <a:solidFill>
                  <a:srgbClr val="FF0000"/>
                </a:solidFill>
              </a:rPr>
              <a:t> 0.920 (15)</a:t>
            </a:r>
            <a:endParaRPr lang="uk-UA" sz="2800" b="1" i="1" dirty="0" smtClean="0">
              <a:solidFill>
                <a:srgbClr val="FF0000"/>
              </a:solidFill>
            </a:endParaRP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7 Державна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мова-</a:t>
            </a:r>
            <a:r>
              <a:rPr lang="uk-UA" sz="2800" b="1" i="1" dirty="0" smtClean="0">
                <a:solidFill>
                  <a:srgbClr val="FF0000"/>
                </a:solidFill>
              </a:rPr>
              <a:t> англійська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8 Державний лад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–конституційна</a:t>
            </a:r>
            <a:r>
              <a:rPr lang="uk-UA" sz="2800" b="1" i="1" dirty="0" smtClean="0">
                <a:solidFill>
                  <a:srgbClr val="FF0000"/>
                </a:solidFill>
              </a:rPr>
              <a:t> монархія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9 Країна Великої сімки, член НАТО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ag of the United Kingdom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7958"/>
            <a:ext cx="496855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Герб Великобритани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87258"/>
            <a:ext cx="3673434" cy="3270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0"/>
            <a:ext cx="3906180" cy="6627217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0000"/>
                </a:solidFill>
                <a:effectLst/>
              </a:rPr>
              <a:t>Обєднане</a:t>
            </a:r>
            <a:r>
              <a:rPr lang="ru-RU" sz="4000" dirty="0">
                <a:solidFill>
                  <a:srgbClr val="FF0000"/>
                </a:solidFill>
                <a:effectLst/>
              </a:rPr>
              <a:t> </a:t>
            </a:r>
            <a:r>
              <a:rPr lang="ru-RU" sz="4000" dirty="0" err="1">
                <a:solidFill>
                  <a:srgbClr val="FF0000"/>
                </a:solidFill>
                <a:effectLst/>
              </a:rPr>
              <a:t>Корол</a:t>
            </a:r>
            <a:r>
              <a:rPr lang="uk-UA" sz="4000" dirty="0">
                <a:solidFill>
                  <a:srgbClr val="FF0000"/>
                </a:solidFill>
                <a:effectLst/>
              </a:rPr>
              <a:t>і</a:t>
            </a:r>
            <a:r>
              <a:rPr lang="ru-RU" sz="4000" dirty="0" err="1">
                <a:solidFill>
                  <a:srgbClr val="FF0000"/>
                </a:solidFill>
                <a:effectLst/>
              </a:rPr>
              <a:t>вство</a:t>
            </a:r>
            <a:r>
              <a:rPr lang="ru-RU" sz="4000" dirty="0">
                <a:solidFill>
                  <a:srgbClr val="FF0000"/>
                </a:solidFill>
                <a:effectLst/>
              </a:rPr>
              <a:t> Велико</a:t>
            </a:r>
            <a:r>
              <a:rPr lang="uk-UA" sz="4000" dirty="0">
                <a:solidFill>
                  <a:srgbClr val="FF0000"/>
                </a:solidFill>
                <a:effectLst/>
              </a:rPr>
              <a:t>ї </a:t>
            </a:r>
            <a:r>
              <a:rPr lang="uk-UA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4000" dirty="0" smtClean="0">
                <a:solidFill>
                  <a:srgbClr val="FF0000"/>
                </a:solidFill>
                <a:effectLst/>
              </a:rPr>
            </a:br>
            <a:r>
              <a:rPr lang="uk-UA" sz="4000" dirty="0" smtClean="0">
                <a:solidFill>
                  <a:srgbClr val="FF0000"/>
                </a:solidFill>
                <a:effectLst/>
              </a:rPr>
              <a:t>Б</a:t>
            </a:r>
            <a:r>
              <a:rPr lang="ru-RU" sz="4000" dirty="0" err="1">
                <a:solidFill>
                  <a:srgbClr val="FF0000"/>
                </a:solidFill>
                <a:effectLst/>
              </a:rPr>
              <a:t>ритан</a:t>
            </a:r>
            <a:r>
              <a:rPr lang="uk-UA" sz="4000" dirty="0" err="1">
                <a:solidFill>
                  <a:srgbClr val="FF0000"/>
                </a:solidFill>
                <a:effectLst/>
              </a:rPr>
              <a:t>ії</a:t>
            </a:r>
            <a:r>
              <a:rPr lang="uk-UA" sz="4000" dirty="0">
                <a:solidFill>
                  <a:srgbClr val="FF0000"/>
                </a:solidFill>
                <a:effectLst/>
              </a:rPr>
              <a:t> та Північної І</a:t>
            </a:r>
            <a:r>
              <a:rPr lang="ru-RU" sz="4000" dirty="0" err="1">
                <a:solidFill>
                  <a:srgbClr val="FF0000"/>
                </a:solidFill>
                <a:effectLst/>
              </a:rPr>
              <a:t>рланд</a:t>
            </a:r>
            <a:r>
              <a:rPr lang="uk-UA" sz="4000" dirty="0" err="1">
                <a:solidFill>
                  <a:srgbClr val="FF0000"/>
                </a:solidFill>
                <a:effectLst/>
              </a:rPr>
              <a:t>ії</a:t>
            </a:r>
            <a:r>
              <a:rPr lang="ru-RU" sz="4000" dirty="0">
                <a:solidFill>
                  <a:srgbClr val="FF0000"/>
                </a:solidFill>
                <a:effectLst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r>
              <a:rPr lang="ru-RU" sz="4000" dirty="0">
                <a:solidFill>
                  <a:srgbClr val="FF0000"/>
                </a:solidFill>
                <a:effectLst/>
              </a:rPr>
              <a:t>англ. </a:t>
            </a:r>
            <a:r>
              <a:rPr lang="uk-UA" sz="4000" i="1" dirty="0" err="1">
                <a:solidFill>
                  <a:srgbClr val="FF0000"/>
                </a:solidFill>
                <a:effectLst/>
              </a:rPr>
              <a:t>United</a:t>
            </a:r>
            <a:r>
              <a:rPr lang="uk-UA" sz="4000" i="1" dirty="0">
                <a:solidFill>
                  <a:srgbClr val="FF0000"/>
                </a:solidFill>
                <a:effectLst/>
              </a:rPr>
              <a:t> </a:t>
            </a:r>
            <a:r>
              <a:rPr lang="uk-UA" sz="4000" i="1" dirty="0" err="1">
                <a:solidFill>
                  <a:srgbClr val="FF0000"/>
                </a:solidFill>
                <a:effectLst/>
              </a:rPr>
              <a:t>Kingdom</a:t>
            </a:r>
            <a:r>
              <a:rPr lang="uk-UA" sz="4000" i="1" dirty="0">
                <a:solidFill>
                  <a:srgbClr val="FF0000"/>
                </a:solidFill>
                <a:effectLst/>
              </a:rPr>
              <a:t> </a:t>
            </a:r>
            <a:r>
              <a:rPr lang="uk-UA" sz="4000" i="1" dirty="0" err="1">
                <a:solidFill>
                  <a:srgbClr val="FF0000"/>
                </a:solidFill>
                <a:effectLst/>
              </a:rPr>
              <a:t>of</a:t>
            </a:r>
            <a:r>
              <a:rPr lang="uk-UA" sz="4000" i="1" dirty="0">
                <a:solidFill>
                  <a:srgbClr val="FF0000"/>
                </a:solidFill>
                <a:effectLst/>
              </a:rPr>
              <a:t> Great </a:t>
            </a:r>
            <a:r>
              <a:rPr lang="uk-UA" sz="4000" i="1" dirty="0" err="1">
                <a:solidFill>
                  <a:srgbClr val="FF0000"/>
                </a:solidFill>
                <a:effectLst/>
              </a:rPr>
              <a:t>Britain</a:t>
            </a:r>
            <a:r>
              <a:rPr lang="uk-UA" sz="4000" i="1" dirty="0">
                <a:solidFill>
                  <a:srgbClr val="FF0000"/>
                </a:solidFill>
                <a:effectLst/>
              </a:rPr>
              <a:t> </a:t>
            </a:r>
            <a:r>
              <a:rPr lang="uk-UA" sz="4000" i="1" dirty="0" err="1">
                <a:solidFill>
                  <a:srgbClr val="FF0000"/>
                </a:solidFill>
                <a:effectLst/>
              </a:rPr>
              <a:t>and</a:t>
            </a:r>
            <a:r>
              <a:rPr lang="uk-UA" sz="4000" i="1" dirty="0">
                <a:solidFill>
                  <a:srgbClr val="FF0000"/>
                </a:solidFill>
                <a:effectLst/>
              </a:rPr>
              <a:t> </a:t>
            </a:r>
            <a:r>
              <a:rPr lang="uk-UA" sz="4000" i="1" dirty="0" err="1">
                <a:solidFill>
                  <a:srgbClr val="FF0000"/>
                </a:solidFill>
                <a:effectLst/>
              </a:rPr>
              <a:t>Northern</a:t>
            </a:r>
            <a:r>
              <a:rPr lang="uk-UA" sz="4000" i="1" dirty="0">
                <a:solidFill>
                  <a:srgbClr val="FF0000"/>
                </a:solidFill>
                <a:effectLst/>
              </a:rPr>
              <a:t> </a:t>
            </a:r>
            <a:r>
              <a:rPr lang="uk-UA" sz="4000" i="1" dirty="0" err="1">
                <a:solidFill>
                  <a:srgbClr val="FF0000"/>
                </a:solidFill>
                <a:effectLst/>
              </a:rPr>
              <a:t>Ireland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6093296"/>
            <a:ext cx="5346340" cy="825011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uk-UA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705" y="5859781"/>
            <a:ext cx="2278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Герб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556" y="32295"/>
            <a:ext cx="3166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</a:rPr>
              <a:t>Прапор</a:t>
            </a:r>
          </a:p>
        </p:txBody>
      </p:sp>
    </p:spTree>
    <p:extLst>
      <p:ext uri="{BB962C8B-B14F-4D97-AF65-F5344CB8AC3E}">
        <p14:creationId xmlns:p14="http://schemas.microsoft.com/office/powerpoint/2010/main" xmlns="" val="26054222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356</Words>
  <PresentationFormat>Экран (4:3)</PresentationFormat>
  <Paragraphs>54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Обєднане Королівство Великої  Британії та Північної Ірландії англ. United Kingdom of Great Britain and Northern Ireland</vt:lpstr>
      <vt:lpstr>Знайомство з країною</vt:lpstr>
      <vt:lpstr>Слайд 3</vt:lpstr>
      <vt:lpstr>WHAT IS IT ?</vt:lpstr>
      <vt:lpstr>WHO    IS     SHE ? </vt:lpstr>
      <vt:lpstr>WHO IS HE ?</vt:lpstr>
      <vt:lpstr>WHO IS HE?</vt:lpstr>
      <vt:lpstr>Основні данні про країну</vt:lpstr>
      <vt:lpstr>Обєднане Королівство Великої  Британії та Північної Ірландії англ. United Kingdom of Great Britain and Northern Ireland</vt:lpstr>
      <vt:lpstr>В 1265 році вперше був створений виборний Парламент, а в 1295 Англійский Парламент був разподілений на дві частини. Тому можно сміло зтвержувати, що Парламент Великої Британіїи – самий старий законодавчий орган такого типу, по образу якого створені подібні органи багатьох країн світу . </vt:lpstr>
      <vt:lpstr>Троная промова Єлизавети II перед парламентом</vt:lpstr>
      <vt:lpstr>Прем’єр Міністр Борис Джонсон</vt:lpstr>
      <vt:lpstr>Слайд 13</vt:lpstr>
      <vt:lpstr>Правова система В Великій Британії не існує єдиної писаної конституції, її заміняють сукупність актів різного характеру, а також норми загального права і деякі конституційні звичаї. Найбільш важливими актами є,  Велика хартія вільностей (1215),  Білль про права (1689) і Акт о престолонаслідування (1701). </vt:lpstr>
      <vt:lpstr>Населення</vt:lpstr>
      <vt:lpstr>Економічна карта Великої Британії</vt:lpstr>
      <vt:lpstr>Нафтова  платформа  в Північному морі </vt:lpstr>
      <vt:lpstr>Банк Англії,  Центральний банк Великої Британії </vt:lpstr>
      <vt:lpstr>Аеропорт Хітроу Термінал 1 </vt:lpstr>
      <vt:lpstr>Туннель Під Ла Маншем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         КІННА ПОЛІЦІЯ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2020-10-21T08:58:35Z</dcterms:modified>
</cp:coreProperties>
</file>