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Класифікація надзвичайних ситуацій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858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Третьою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складовою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складна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екологічна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техногенна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обстановка.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Треба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враховувати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сучасна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війна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обходиться без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руйнувань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собі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являють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загрозу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життю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людини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зазвичай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супроводжуються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пожежами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Але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більшу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небезпеку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несуть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собі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підприємства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мирних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умов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були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джерелом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небезпеки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шкідливих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викидів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Хімічні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підприємства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АЕС,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нафтопереробні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заводи у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їх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часткового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повного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руйнування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викличуть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техногенну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катастрофу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будуть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становити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значну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небезпеку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життєдіяльності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людей у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районі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розташування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Розглянувши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джерела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надзвичайних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ситуацій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воєнного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часу хочу перейти до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опису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наслідків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способів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локалізації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ліквідації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сучасних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умовах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виникненні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широкомасштабної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війни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викликає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сумнівів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використання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зброї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масового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перш за все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ядерної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зброї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Розглянемо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наслідки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такого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використання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життєдіяльності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людини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Ядерна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зброя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має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декілька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факторів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ураження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: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світловий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удар,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тепловий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удар,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ударна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хвиля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променеве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ураження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Кожен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з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них становить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велику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небезпеку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для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життя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здоров’я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людини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Світловий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удар приводить до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сліпоти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загорання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одежі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предметів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навколишньої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обстановки,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тепловий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доповнює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цей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ефект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Ударна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хвиля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руйнує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будівлі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споруди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послідуюче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радіоактивне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робить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перебування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зараженій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території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небезпечним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здоров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життя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Ядерний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удар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характеризується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великим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радіусом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(120 км для бомби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середньої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потужності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великими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втратами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людей (90% в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радіусі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100 км)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ще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більшою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кількістю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опромінених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Після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нього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територія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непридатна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проживання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виниклі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пожежі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розносять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вітром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радіоактивні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елементи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Люди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отримують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опіки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різного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ступеня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механічні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ушкодження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ударної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хвилі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звичайно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променеву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хворобу. В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залежності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ступеня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наступає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смерть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розвивається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лейкемія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ракові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захворювання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значно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послаблюється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імунітет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Звісно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при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ураженні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поводяться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евакуаційні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заходи, люди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переховуються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в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спеціальних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сховищах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з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фільтрацією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повітря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запасами води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їжі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Проводяться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роботи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по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розбору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завалів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локалізації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тушіння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ядерних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пожеж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. Люди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повинні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мати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засоби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індивідуального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захисту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які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призначені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для таких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випадків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u="sng" dirty="0" smtClean="0">
              <a:solidFill>
                <a:srgbClr val="00808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Район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локалізується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оточується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запобігання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розповсюдження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радіоактивного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забруднення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Проводиться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повна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евакуація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людей,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особового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складу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формувань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техніки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їх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повна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дезинфекція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після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виведення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зон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Ядерна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зброя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представляє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найбільшу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загрозу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життя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здоров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людини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Також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можливе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широке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використання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хімічної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зброї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в основному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газів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отруйних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зараження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ресурсів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Хімічні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бойові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уражають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слизові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оболонки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людей,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відкриті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ділянки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шкіри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маючи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основному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нервово-паралітичну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приводять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смерті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При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невиконанні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заходів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індивідуального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захисту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можливий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великий процент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втрат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людей.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Також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слід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зауважити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що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строк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дії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цих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речовин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досить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довгий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вони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уражають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тварин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рослини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. Так при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застосуванні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бойового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газу SD-12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залишається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тільки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випалена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земля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пусті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споруди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Окремо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стоять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отруйні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речовини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якими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забруднюють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джерела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води, як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важливі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стратегічні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об’єкти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28596" y="0"/>
            <a:ext cx="8715404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такому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диверсійному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акті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великі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міста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можуть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залишитися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без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достатньої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кількості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водних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ресурсів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подання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сигналу "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Хімічна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тривога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необхідно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відразу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ж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надягнути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протигаз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 при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необхідності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інші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засоби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захисту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першій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можливості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прибути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сховища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В той же час силами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військ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підрозділів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розгортаються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евакуаційні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заходи,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медична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допомога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постраждалим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транспортування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сховищ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починаються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перші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етапи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дегазації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Потрібно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швидко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ліквідувати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загрозу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життя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людей,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локалізувати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очистити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зони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забруднення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води, не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допустити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розповсюдження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отруєння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великі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території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Для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цього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існують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спеціальні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війська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хімічного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захисту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підрозділи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МНС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Надзвичайні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ситуації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класифікуються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 характером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походження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ступенем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поширення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розміром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людських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втрат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матеріальних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збитків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Залежно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характеру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походження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можуть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зумовити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виникнення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надзвичайних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ситуацій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території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України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визначаються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види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надзвичайних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ситуацій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2400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2400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техногенного характеру; </a:t>
            </a:r>
            <a:endParaRPr lang="ru-RU" sz="2400" i="1" dirty="0" smtClean="0">
              <a:solidFill>
                <a:srgbClr val="FF0000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 природного характеру; </a:t>
            </a:r>
            <a:endParaRPr lang="ru-RU" sz="2400" i="1" dirty="0" smtClean="0">
              <a:solidFill>
                <a:srgbClr val="FF0000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 </a:t>
            </a:r>
            <a:r>
              <a:rPr lang="ru-RU" sz="2400" i="1" dirty="0" err="1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соціальні</a:t>
            </a:r>
            <a:r>
              <a:rPr lang="ru-RU" sz="2400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sz="2400" i="1" dirty="0" smtClean="0">
              <a:solidFill>
                <a:srgbClr val="FF0000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4) </a:t>
            </a:r>
            <a:r>
              <a:rPr lang="ru-RU" sz="2400" i="1" dirty="0" err="1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воєнні</a:t>
            </a:r>
            <a:r>
              <a:rPr lang="ru-RU" sz="2400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Залежно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обсягів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заподіяних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надзвичайною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ситуацією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наслідків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обсягів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технічних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матеріальних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ресурсів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необхідних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для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їх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ліквідації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визначаються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рівні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надзвичайних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ситуацій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1)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державний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регіональний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місцевий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4)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об’єктовий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85720" y="0"/>
            <a:ext cx="885828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Надзвичайна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ситуація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загальнодержавного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рівня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надзвичайна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ситуація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яка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розвивається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території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двох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більше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областей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Автономної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Республіки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міст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Києва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Севастополя)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загрожує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транскордонним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перенесенням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також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коли для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ліквідації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необхідні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матеріали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технічні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ресурси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обсягах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перевищують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власні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можливості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окремої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області</a:t>
            </a:r>
            <a:r>
              <a:rPr kumimoji="0" lang="ru-RU" sz="2400" b="0" i="0" u="sng" strike="noStrike" cap="none" normalizeH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але</a:t>
            </a:r>
            <a:r>
              <a:rPr kumimoji="0" lang="ru-RU" sz="2400" b="0" i="1" u="sng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</a:t>
            </a:r>
            <a:r>
              <a:rPr kumimoji="0" lang="ru-RU" sz="2400" b="0" i="1" u="sng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менше</a:t>
            </a:r>
            <a:r>
              <a:rPr kumimoji="0" lang="ru-RU" sz="2400" b="0" i="1" u="sng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одного </a:t>
            </a:r>
            <a:r>
              <a:rPr kumimoji="0" lang="ru-RU" sz="2400" b="0" i="1" u="sng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відсотку</a:t>
            </a:r>
            <a:r>
              <a:rPr kumimoji="0" lang="ru-RU" sz="2400" b="0" i="1" u="sng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видатків</a:t>
            </a:r>
            <a:r>
              <a:rPr kumimoji="0" lang="ru-RU" sz="2400" b="0" i="1" u="sng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2400" b="0" i="1" u="sng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відповідного</a:t>
            </a:r>
            <a:r>
              <a:rPr kumimoji="0" lang="ru-RU" sz="2400" b="0" i="1" u="sng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бюджету</a:t>
            </a:r>
            <a:endParaRPr kumimoji="0" lang="ru-RU" sz="2400" b="1" i="1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Надзвичайна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ситуація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регіонального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рівня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—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це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надзвичайна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ситуація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, яка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розвивається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на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території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двох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або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більше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адміністративних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районів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міст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обласного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значення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)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Автономної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Республіки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Крим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, областей,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міст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Києва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та Севастополя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або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загрожує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перенесенням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на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територію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суміжної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області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України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, 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також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у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разі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, коли для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її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ліквідації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необхідні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матеріальні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технічні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ресурси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в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обсягах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що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перевищують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власні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можливості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окремого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району,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але</a:t>
            </a:r>
            <a:r>
              <a:rPr lang="ru-RU" sz="2400" i="1" u="sng" dirty="0" smtClean="0">
                <a:solidFill>
                  <a:srgbClr val="FF0000"/>
                </a:solidFill>
              </a:rPr>
              <a:t> не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менше</a:t>
            </a:r>
            <a:r>
              <a:rPr lang="ru-RU" sz="2400" i="1" u="sng" dirty="0" smtClean="0">
                <a:solidFill>
                  <a:srgbClr val="FF0000"/>
                </a:solidFill>
              </a:rPr>
              <a:t> одного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відсотка</a:t>
            </a:r>
            <a:r>
              <a:rPr lang="ru-RU" sz="2400" i="1" u="sng" dirty="0" smtClean="0">
                <a:solidFill>
                  <a:srgbClr val="FF0000"/>
                </a:solidFill>
              </a:rPr>
              <a:t>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обсягу</a:t>
            </a:r>
            <a:r>
              <a:rPr lang="ru-RU" sz="2400" i="1" u="sng" dirty="0" smtClean="0">
                <a:solidFill>
                  <a:srgbClr val="FF0000"/>
                </a:solidFill>
              </a:rPr>
              <a:t>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видатків</a:t>
            </a:r>
            <a:r>
              <a:rPr lang="ru-RU" sz="2400" i="1" u="sng" dirty="0" smtClean="0">
                <a:solidFill>
                  <a:srgbClr val="FF0000"/>
                </a:solidFill>
              </a:rPr>
              <a:t>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відповідного</a:t>
            </a:r>
            <a:r>
              <a:rPr lang="ru-RU" sz="2400" i="1" u="sng" dirty="0" smtClean="0">
                <a:solidFill>
                  <a:srgbClr val="FF0000"/>
                </a:solidFill>
              </a:rPr>
              <a:t> бюджету</a:t>
            </a:r>
            <a:r>
              <a:rPr lang="ru-RU" sz="2400" u="sng" dirty="0" smtClean="0"/>
              <a:t>.</a:t>
            </a:r>
            <a:endParaRPr lang="ru-RU" sz="2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0"/>
            <a:ext cx="885828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Надзвичайна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ситуація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місцевого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рівня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надзвичайна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ситуація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яка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виходить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межі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потенційно-небезпечного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об'єкта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загрожує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поширенням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самої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ситуації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її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вторинних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наслідків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довкілля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сусідні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населені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пункти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інженерні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споруди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також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коли для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її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ліквідації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необхідні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матеріальні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технічні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ресурси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обсягах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перевищують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власні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можливості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потенційно-небезпечного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об'єкта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але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менше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одного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відсотка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обсягу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видатків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відповідного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бюджету. 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місцевого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рівня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також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належать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всі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надзвичайні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ситуації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виникають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об'єктах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житлово-комунальної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сфери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інших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входять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затверджених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переліків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потенційно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небезпечних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об'єктів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Надзвичайна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ситуація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об'єктового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рівня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надзвичайна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ситуація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яка не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підпадає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зазначені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вище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визначення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тобто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така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розгортається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території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об'єкта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самому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об'єкті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наслідки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якої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виходять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межі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об'єкта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його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санітарно-захисної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зони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організації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ефективної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роботи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із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запобігання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надзвичайним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ситуаціям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ліквідації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їхніх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наслідків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зниження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масштабів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втрат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збитків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дуже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важливо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знати причини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виникнення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володіти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теорією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виникнення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катастроф.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Положення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про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класифікацію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надзвичайних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ситуацій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за характером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походження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подій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котрі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зумовлюють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виникнення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надзвичайних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ситуацій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на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території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України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розрізняє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чотири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класи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надзвичайних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ситуацій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—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надзвичайні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ситуації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техногенного, природного,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соціально-політичного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військового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характеру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Кожен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клас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надзвичайних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ситуацій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поділяється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на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групи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які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містять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конкретні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їх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види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85720" y="428604"/>
            <a:ext cx="857256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Надзвичайні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ситуації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техногенного характеру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транспортні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аварії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катастрофи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пожежі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неспровоковані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вибухи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їх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загроза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аварії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викидом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загрозою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викиду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небезпечних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хімічних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радіоактивних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біологічних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раптове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руйнування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споруд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будівель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інженерних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мережах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спору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життєзабезпечення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гідродинамічні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греблях, дамбах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тощо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Надзвичайні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ситуації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природного характеру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—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це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небезпечні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геологічні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метеорологічні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гідрологічні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морські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та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прісноводні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явища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деградація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ґрунтів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чи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надр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природні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пожежі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зміна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стану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повітряного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басейну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інфекційна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захворюваність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людей,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сільськогосподарських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тварин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масове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ураження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сільськогосподарських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рослин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хворобами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чи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шкідниками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зміна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стану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водних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ресурсів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біосфери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тощ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358346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Надзвичайні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ситуації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соціально-політичного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характеру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ситуації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пов'язані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протиправними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діями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терористичного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антиконституційного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спрямування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здійснення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реальна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загроза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терористичного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акту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збройний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напад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захоплення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затримання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важливих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об'єктів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ядерних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установок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матеріалів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систем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зв'язку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телекомунікацій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напад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замах на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екіпаж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повітряного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морського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судна),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викрадення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спроба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викрадення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знищення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суден,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встановлення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вибухових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пристроїв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громадських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місцях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викрадення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захоплення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зброї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виявлення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застарілих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боєприпасів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тощо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Надзвичайні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ситуації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воєнного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характеру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 —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це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ситуації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пов'язані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з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на;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слідками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застосування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зброї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масового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ураження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або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звичайних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засобів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ураження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під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час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яких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виникають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вторинні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фактори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ураження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населення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внаслідок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зруйнування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атомних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гідроелектричних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станцій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складів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сховищ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радіоактивних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токсичних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речовин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відходів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нафтопродуктів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вибухівки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сильнодіючих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отруйних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речовин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токсичних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відходів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нафтопродуктів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вибухівки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транспортних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та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інженерних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комунікацій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тощо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Джерела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небезпечних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ситуацій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військовий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час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Звісно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першим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самим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небезпечним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джерелом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зброя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На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даний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час ми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можемо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виділити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зброї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Зброя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масового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яка в свою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чергу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розділяється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на: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ядерну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зброю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хімічну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зброю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біологічну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зброю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Вся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зброя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веде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масового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населення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великих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територіях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 при ядерному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ударі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значних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руйнацій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1" i="1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2.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Звичайна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зброя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, яка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застосовується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при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локальних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широкомасштабних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бойових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діях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Розрізняють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багато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видів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звичайної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зброї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але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вся вона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застосовується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для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знищення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людей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матеріальних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об’єктів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Наприклад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при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застосуванні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системи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залпового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вогню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на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площі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близько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13 га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будуть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знищені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всі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споруди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майже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82%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живої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сили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ворога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</a:t>
            </a:r>
            <a:r>
              <a:rPr kumimoji="0" lang="ru-RU" sz="240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Засоби</a:t>
            </a:r>
            <a:r>
              <a:rPr kumimoji="0" lang="ru-RU" sz="240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радіоелектронної</a:t>
            </a:r>
            <a:r>
              <a:rPr kumimoji="0" lang="ru-RU" sz="240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боротьби</a:t>
            </a:r>
            <a:r>
              <a:rPr kumimoji="0" lang="ru-RU" sz="240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240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</a:t>
            </a:r>
            <a:r>
              <a:rPr kumimoji="0" lang="ru-RU" sz="240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ведуть</a:t>
            </a:r>
            <a:r>
              <a:rPr kumimoji="0" lang="ru-RU" sz="240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240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знищення</a:t>
            </a:r>
            <a:r>
              <a:rPr kumimoji="0" lang="ru-RU" sz="240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споруд</a:t>
            </a:r>
            <a:r>
              <a:rPr kumimoji="0" lang="ru-RU" sz="240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але</a:t>
            </a:r>
            <a:r>
              <a:rPr kumimoji="0" lang="ru-RU" sz="240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надзвичайно</a:t>
            </a:r>
            <a:r>
              <a:rPr kumimoji="0" lang="ru-RU" sz="240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шкідливі</a:t>
            </a:r>
            <a:r>
              <a:rPr kumimoji="0" lang="ru-RU" sz="240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240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людини</a:t>
            </a:r>
            <a:r>
              <a:rPr kumimoji="0" lang="ru-RU" sz="240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Іншим</a:t>
            </a:r>
            <a:r>
              <a:rPr kumimoji="0" lang="ru-RU" sz="240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джерелом</a:t>
            </a:r>
            <a:r>
              <a:rPr kumimoji="0" lang="ru-RU" sz="240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небезпеки</a:t>
            </a:r>
            <a:r>
              <a:rPr kumimoji="0" lang="ru-RU" sz="240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sz="240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надзвичайна</a:t>
            </a:r>
            <a:r>
              <a:rPr kumimoji="0" lang="ru-RU" sz="240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антисанітарна</a:t>
            </a:r>
            <a:r>
              <a:rPr kumimoji="0" lang="ru-RU" sz="240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обстановка </a:t>
            </a:r>
            <a:r>
              <a:rPr kumimoji="0" lang="ru-RU" sz="240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</a:t>
            </a:r>
            <a:r>
              <a:rPr kumimoji="0" lang="ru-RU" sz="240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час </a:t>
            </a:r>
            <a:r>
              <a:rPr kumimoji="0" lang="ru-RU" sz="240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ведення</a:t>
            </a:r>
            <a:r>
              <a:rPr kumimoji="0" lang="ru-RU" sz="240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бойових</a:t>
            </a:r>
            <a:r>
              <a:rPr kumimoji="0" lang="ru-RU" sz="240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дій</a:t>
            </a:r>
            <a:r>
              <a:rPr kumimoji="0" lang="ru-RU" sz="240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Перш за все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велика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кількість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трупів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завжди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можна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поховати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наприклад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містах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ведення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інтенсивних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бойових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по-друге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порушується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нормальна робота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комунальних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служб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міст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призводить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погіршення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якості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води,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перебоїв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каналізаційної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т. п.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Також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завжди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спостерігається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зріст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популяції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гризунів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інших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тварин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які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завжди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переносниками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хвороб.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Також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відчувається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недостатнє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медичне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обслуговування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нестача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медичних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препаратів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більшість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іде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на фронт).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Отже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створюється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сприятлива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ситуація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для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виникнення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епідемій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, особливо в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теплі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місяці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Також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багато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людей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можуть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потерпати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від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звичайних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хвороб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які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не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зможуть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ефективно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лікуватися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в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умовах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воєнного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часу.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715</Words>
  <PresentationFormat>Экран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Класифікація надзвичайних ситуацій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Класифікація надзвичайних ситуацій</dc:title>
  <cp:lastModifiedBy>Admin</cp:lastModifiedBy>
  <cp:revision>1</cp:revision>
  <dcterms:modified xsi:type="dcterms:W3CDTF">2020-11-23T12:50:30Z</dcterms:modified>
</cp:coreProperties>
</file>