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57" r:id="rId7"/>
    <p:sldId id="261" r:id="rId8"/>
    <p:sldId id="268" r:id="rId9"/>
    <p:sldId id="270" r:id="rId10"/>
    <p:sldId id="263" r:id="rId11"/>
    <p:sldId id="269" r:id="rId12"/>
    <p:sldId id="264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ОКЕА</a:t>
            </a:r>
            <a:r>
              <a:rPr lang="uk-UA" b="1" dirty="0" err="1" smtClean="0">
                <a:solidFill>
                  <a:srgbClr val="FF0000"/>
                </a:solidFill>
              </a:rPr>
              <a:t>НІЯ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flipV="1">
            <a:off x="1214414" y="-357214"/>
            <a:ext cx="4500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вулкан на </a:t>
            </a:r>
            <a:r>
              <a:rPr lang="ru-RU" dirty="0" err="1" smtClean="0"/>
              <a:t>Гавайських</a:t>
            </a:r>
            <a:r>
              <a:rPr lang="ru-RU" dirty="0" smtClean="0"/>
              <a:t> ос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Меланезії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розташовані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ближче</a:t>
            </a:r>
            <a:r>
              <a:rPr lang="ru-RU" sz="2800" dirty="0" smtClean="0">
                <a:solidFill>
                  <a:srgbClr val="FF0000"/>
                </a:solidFill>
              </a:rPr>
              <a:t> до </a:t>
            </a:r>
            <a:r>
              <a:rPr lang="ru-RU" sz="2800" dirty="0" err="1" smtClean="0">
                <a:solidFill>
                  <a:srgbClr val="FF0000"/>
                </a:solidFill>
              </a:rPr>
              <a:t>високорозвинутих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</a:t>
            </a:r>
            <a:r>
              <a:rPr lang="ru-RU" sz="2800" dirty="0" smtClean="0">
                <a:solidFill>
                  <a:srgbClr val="FF0000"/>
                </a:solidFill>
              </a:rPr>
              <a:t> (</a:t>
            </a:r>
            <a:r>
              <a:rPr lang="ru-RU" sz="2800" dirty="0" err="1" smtClean="0">
                <a:solidFill>
                  <a:srgbClr val="FF0000"/>
                </a:solidFill>
              </a:rPr>
              <a:t>Австралії</a:t>
            </a:r>
            <a:r>
              <a:rPr lang="ru-RU" sz="2800" dirty="0" smtClean="0">
                <a:solidFill>
                  <a:srgbClr val="FF0000"/>
                </a:solidFill>
              </a:rPr>
              <a:t> та </a:t>
            </a:r>
            <a:r>
              <a:rPr lang="ru-RU" sz="2800" dirty="0" err="1" smtClean="0">
                <a:solidFill>
                  <a:srgbClr val="FF0000"/>
                </a:solidFill>
              </a:rPr>
              <a:t>Нової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Зеландії</a:t>
            </a:r>
            <a:r>
              <a:rPr lang="ru-RU" sz="2800" dirty="0" smtClean="0">
                <a:solidFill>
                  <a:srgbClr val="FF0000"/>
                </a:solidFill>
              </a:rPr>
              <a:t>), </a:t>
            </a:r>
            <a:r>
              <a:rPr lang="ru-RU" sz="2800" dirty="0" err="1" smtClean="0">
                <a:solidFill>
                  <a:srgbClr val="FF0000"/>
                </a:solidFill>
              </a:rPr>
              <a:t>площі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островів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більші</a:t>
            </a:r>
            <a:r>
              <a:rPr lang="ru-RU" sz="2800" dirty="0" smtClean="0">
                <a:solidFill>
                  <a:srgbClr val="FF0000"/>
                </a:solidFill>
              </a:rPr>
              <a:t>, вони лежать </a:t>
            </a:r>
            <a:r>
              <a:rPr lang="ru-RU" sz="2800" dirty="0" err="1" smtClean="0">
                <a:solidFill>
                  <a:srgbClr val="FF0000"/>
                </a:solidFill>
              </a:rPr>
              <a:t>ближче</a:t>
            </a:r>
            <a:r>
              <a:rPr lang="ru-RU" sz="2800" dirty="0" smtClean="0">
                <a:solidFill>
                  <a:srgbClr val="FF0000"/>
                </a:solidFill>
              </a:rPr>
              <a:t> один до одного.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Мікронезії</a:t>
            </a:r>
            <a:r>
              <a:rPr lang="ru-RU" sz="2800" dirty="0" smtClean="0"/>
              <a:t> лежать на </a:t>
            </a:r>
            <a:r>
              <a:rPr lang="ru-RU" sz="2800" dirty="0" err="1" smtClean="0"/>
              <a:t>дрібних</a:t>
            </a:r>
            <a:r>
              <a:rPr lang="ru-RU" sz="2800" dirty="0" smtClean="0"/>
              <a:t> островах,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розкидані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значних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відстанях</a:t>
            </a:r>
            <a:r>
              <a:rPr lang="ru-RU" sz="2800" dirty="0" smtClean="0"/>
              <a:t> один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одного, </a:t>
            </a:r>
            <a:r>
              <a:rPr lang="ru-RU" sz="2800" dirty="0" err="1" smtClean="0"/>
              <a:t>але</a:t>
            </a:r>
            <a:r>
              <a:rPr lang="ru-RU" sz="2800" dirty="0" smtClean="0"/>
              <a:t> </a:t>
            </a:r>
            <a:r>
              <a:rPr lang="ru-RU" sz="2800" dirty="0" err="1" smtClean="0"/>
              <a:t>найбільш</a:t>
            </a:r>
            <a:r>
              <a:rPr lang="ru-RU" sz="2800" dirty="0" smtClean="0"/>
              <a:t> </a:t>
            </a:r>
            <a:r>
              <a:rPr lang="ru-RU" sz="2800" dirty="0" err="1" smtClean="0"/>
              <a:t>наближені</a:t>
            </a:r>
            <a:r>
              <a:rPr lang="ru-RU" sz="2800" dirty="0" smtClean="0"/>
              <a:t> до </a:t>
            </a:r>
            <a:r>
              <a:rPr lang="ru-RU" sz="2800" dirty="0" err="1" smtClean="0"/>
              <a:t>азійських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, </a:t>
            </a:r>
            <a:r>
              <a:rPr lang="ru-RU" sz="2800" dirty="0" err="1" smtClean="0"/>
              <a:t>які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dirty="0" err="1" smtClean="0"/>
              <a:t>великі</a:t>
            </a:r>
            <a:r>
              <a:rPr lang="ru-RU" sz="2800" dirty="0" smtClean="0"/>
              <a:t> </a:t>
            </a:r>
            <a:r>
              <a:rPr lang="ru-RU" sz="2800" dirty="0" err="1" smtClean="0"/>
              <a:t>темпи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. </a:t>
            </a:r>
            <a:r>
              <a:rPr lang="ru-RU" sz="2800" dirty="0" err="1" smtClean="0"/>
              <a:t>Натомість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Полінезії</a:t>
            </a:r>
            <a:r>
              <a:rPr lang="ru-RU" sz="2800" dirty="0" smtClean="0"/>
              <a:t> лежать на </a:t>
            </a:r>
            <a:r>
              <a:rPr lang="ru-RU" sz="2800" dirty="0" err="1" smtClean="0"/>
              <a:t>малих</a:t>
            </a:r>
            <a:r>
              <a:rPr lang="ru-RU" sz="2800" dirty="0" smtClean="0"/>
              <a:t> за </a:t>
            </a:r>
            <a:r>
              <a:rPr lang="ru-RU" sz="2800" dirty="0" err="1" smtClean="0"/>
              <a:t>площею</a:t>
            </a:r>
            <a:r>
              <a:rPr lang="ru-RU" sz="2800" dirty="0" smtClean="0"/>
              <a:t> островах,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відокремлені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значними</a:t>
            </a:r>
            <a:r>
              <a:rPr lang="ru-RU" sz="2800" dirty="0" smtClean="0"/>
              <a:t> </a:t>
            </a:r>
            <a:r>
              <a:rPr lang="ru-RU" sz="2800" dirty="0" err="1" smtClean="0"/>
              <a:t>водними</a:t>
            </a:r>
            <a:r>
              <a:rPr lang="ru-RU" sz="2800" dirty="0" smtClean="0"/>
              <a:t> просторами </a:t>
            </a:r>
            <a:r>
              <a:rPr lang="ru-RU" sz="2800" dirty="0" err="1" smtClean="0"/>
              <a:t>від</a:t>
            </a:r>
            <a:r>
              <a:rPr lang="ru-RU" sz="2800" dirty="0" smtClean="0"/>
              <a:t> </a:t>
            </a:r>
            <a:r>
              <a:rPr lang="ru-RU" sz="2800" dirty="0" err="1" smtClean="0"/>
              <a:t>основних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економічних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осередків</a:t>
            </a:r>
            <a:r>
              <a:rPr lang="ru-RU" sz="2800" dirty="0" smtClean="0"/>
              <a:t> </a:t>
            </a:r>
            <a:r>
              <a:rPr lang="ru-RU" sz="2800" dirty="0" err="1" smtClean="0"/>
              <a:t>світу</a:t>
            </a:r>
            <a:r>
              <a:rPr lang="ru-RU" sz="2800" dirty="0" smtClean="0"/>
              <a:t>.</a:t>
            </a:r>
          </a:p>
          <a:p>
            <a:r>
              <a:rPr lang="ru-RU" sz="2800" i="1" dirty="0" err="1" smtClean="0">
                <a:solidFill>
                  <a:srgbClr val="FF0000"/>
                </a:solidFill>
              </a:rPr>
              <a:t>Острівні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Океанії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розташовані</a:t>
            </a:r>
            <a:r>
              <a:rPr lang="ru-RU" sz="2800" i="1" dirty="0" smtClean="0">
                <a:solidFill>
                  <a:srgbClr val="FF0000"/>
                </a:solidFill>
              </a:rPr>
              <a:t> у </a:t>
            </a:r>
            <a:r>
              <a:rPr lang="ru-RU" sz="2800" i="1" dirty="0" err="1" smtClean="0">
                <a:solidFill>
                  <a:srgbClr val="FF0000"/>
                </a:solidFill>
              </a:rPr>
              <a:t>стратегічно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важливому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місці</a:t>
            </a:r>
            <a:r>
              <a:rPr lang="ru-RU" sz="2800" i="1" dirty="0" smtClean="0">
                <a:solidFill>
                  <a:srgbClr val="FF0000"/>
                </a:solidFill>
              </a:rPr>
              <a:t> в </a:t>
            </a:r>
            <a:r>
              <a:rPr lang="ru-RU" sz="2800" i="1" dirty="0" err="1" smtClean="0">
                <a:solidFill>
                  <a:srgbClr val="FF0000"/>
                </a:solidFill>
              </a:rPr>
              <a:t>західній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частині</a:t>
            </a:r>
            <a:r>
              <a:rPr lang="ru-RU" sz="2800" i="1" dirty="0" smtClean="0">
                <a:solidFill>
                  <a:srgbClr val="FF0000"/>
                </a:solidFill>
              </a:rPr>
              <a:t> Тихого океану. </a:t>
            </a:r>
            <a:r>
              <a:rPr lang="ru-RU" sz="2800" i="1" dirty="0" err="1" smtClean="0">
                <a:solidFill>
                  <a:srgbClr val="FF0000"/>
                </a:solidFill>
              </a:rPr>
              <a:t>Це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сприяло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розгортанню</a:t>
            </a:r>
            <a:r>
              <a:rPr lang="ru-RU" sz="2800" i="1" dirty="0" smtClean="0">
                <a:solidFill>
                  <a:srgbClr val="FF0000"/>
                </a:solidFill>
              </a:rPr>
              <a:t> на островах </a:t>
            </a:r>
            <a:r>
              <a:rPr lang="ru-RU" sz="2800" i="1" dirty="0" err="1" smtClean="0">
                <a:solidFill>
                  <a:srgbClr val="FF0000"/>
                </a:solidFill>
              </a:rPr>
              <a:t>військово-морських</a:t>
            </a:r>
            <a:r>
              <a:rPr lang="ru-RU" sz="2800" i="1" dirty="0" smtClean="0">
                <a:solidFill>
                  <a:srgbClr val="FF0000"/>
                </a:solidFill>
              </a:rPr>
              <a:t> баз США та </a:t>
            </a:r>
            <a:r>
              <a:rPr lang="ru-RU" sz="2800" i="1" dirty="0" err="1" smtClean="0">
                <a:solidFill>
                  <a:srgbClr val="FF0000"/>
                </a:solidFill>
              </a:rPr>
              <a:t>Франції</a:t>
            </a:r>
            <a:endParaRPr lang="ru-RU" sz="28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0"/>
            <a:ext cx="8643998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 err="1" smtClean="0">
                <a:solidFill>
                  <a:srgbClr val="FF0000"/>
                </a:solidFill>
              </a:rPr>
              <a:t>Більшість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країн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Океанії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має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дуже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слабку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економіку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що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пов'язано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з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декількома</a:t>
            </a:r>
            <a:r>
              <a:rPr lang="ru-RU" sz="2800" i="1" dirty="0" smtClean="0">
                <a:solidFill>
                  <a:srgbClr val="FF0000"/>
                </a:solidFill>
              </a:rPr>
              <a:t> причинами: </a:t>
            </a:r>
            <a:r>
              <a:rPr lang="ru-RU" sz="2800" i="1" dirty="0" err="1" smtClean="0">
                <a:solidFill>
                  <a:srgbClr val="FF0000"/>
                </a:solidFill>
              </a:rPr>
              <a:t>обмеженістю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природних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багатств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віддаленістю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від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світових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ринків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збуту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продукції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дефіцитом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висококваліфікованих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фахівців</a:t>
            </a:r>
            <a:r>
              <a:rPr lang="ru-RU" sz="2800" i="1" dirty="0" smtClean="0">
                <a:solidFill>
                  <a:srgbClr val="FF0000"/>
                </a:solidFill>
              </a:rPr>
              <a:t>. </a:t>
            </a:r>
            <a:r>
              <a:rPr lang="ru-RU" sz="2800" i="1" dirty="0" err="1" smtClean="0">
                <a:solidFill>
                  <a:srgbClr val="FF0000"/>
                </a:solidFill>
              </a:rPr>
              <a:t>Багато</a:t>
            </a:r>
            <a:r>
              <a:rPr lang="ru-RU" sz="2800" i="1" dirty="0" smtClean="0">
                <a:solidFill>
                  <a:srgbClr val="FF0000"/>
                </a:solidFill>
              </a:rPr>
              <a:t> держав </a:t>
            </a:r>
            <a:r>
              <a:rPr lang="ru-RU" sz="2800" i="1" dirty="0" err="1" smtClean="0">
                <a:solidFill>
                  <a:srgbClr val="FF0000"/>
                </a:solidFill>
              </a:rPr>
              <a:t>залежать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від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фінансової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допомоги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інших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країн</a:t>
            </a:r>
            <a:r>
              <a:rPr lang="ru-RU" sz="2800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400" dirty="0" smtClean="0"/>
              <a:t>Основу </a:t>
            </a:r>
            <a:r>
              <a:rPr lang="ru-RU" sz="2400" dirty="0" err="1" smtClean="0"/>
              <a:t>економіки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 </a:t>
            </a:r>
            <a:r>
              <a:rPr lang="ru-RU" sz="2400" dirty="0" err="1" smtClean="0"/>
              <a:t>Океанії</a:t>
            </a:r>
            <a:r>
              <a:rPr lang="ru-RU" sz="2400" dirty="0" smtClean="0"/>
              <a:t> становить </a:t>
            </a:r>
            <a:r>
              <a:rPr lang="ru-RU" sz="2400" dirty="0" err="1" smtClean="0"/>
              <a:t>сільське</a:t>
            </a:r>
            <a:r>
              <a:rPr lang="ru-RU" sz="2400" dirty="0" smtClean="0"/>
              <a:t> </a:t>
            </a:r>
            <a:r>
              <a:rPr lang="ru-RU" sz="2400" dirty="0" err="1" smtClean="0"/>
              <a:t>господарство</a:t>
            </a:r>
            <a:r>
              <a:rPr lang="ru-RU" sz="2400" dirty="0" smtClean="0"/>
              <a:t> (</a:t>
            </a:r>
            <a:r>
              <a:rPr lang="ru-RU" sz="2400" dirty="0" err="1" smtClean="0"/>
              <a:t>виробництво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копри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пальмової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олії</a:t>
            </a:r>
            <a:r>
              <a:rPr lang="ru-RU" sz="2400" dirty="0" smtClean="0"/>
              <a:t>)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рибальство</a:t>
            </a:r>
            <a:r>
              <a:rPr lang="ru-RU" sz="2400" dirty="0" smtClean="0"/>
              <a:t>. </a:t>
            </a:r>
            <a:r>
              <a:rPr lang="ru-RU" sz="2400" dirty="0" err="1" smtClean="0"/>
              <a:t>Серед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найважливіших</a:t>
            </a:r>
            <a:r>
              <a:rPr lang="ru-RU" sz="2400" dirty="0" smtClean="0"/>
              <a:t> </a:t>
            </a:r>
            <a:r>
              <a:rPr lang="ru-RU" sz="2400" dirty="0" err="1" smtClean="0"/>
              <a:t>сільськогосподарських</a:t>
            </a:r>
            <a:r>
              <a:rPr lang="ru-RU" sz="2400" dirty="0" smtClean="0"/>
              <a:t> культур </a:t>
            </a:r>
            <a:r>
              <a:rPr lang="ru-RU" sz="2400" dirty="0" err="1" smtClean="0"/>
              <a:t>виділяються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кокосова</a:t>
            </a:r>
            <a:r>
              <a:rPr lang="ru-RU" sz="2400" dirty="0" smtClean="0"/>
              <a:t> пальма, </a:t>
            </a:r>
            <a:r>
              <a:rPr lang="ru-RU" sz="2400" dirty="0" err="1" smtClean="0"/>
              <a:t>банани</a:t>
            </a:r>
            <a:r>
              <a:rPr lang="ru-RU" sz="2400" dirty="0" smtClean="0"/>
              <a:t>, </a:t>
            </a:r>
            <a:r>
              <a:rPr lang="ru-RU" sz="2400" dirty="0" err="1" smtClean="0"/>
              <a:t>хлібне</a:t>
            </a:r>
            <a:r>
              <a:rPr lang="ru-RU" sz="2400" dirty="0" smtClean="0"/>
              <a:t> дерево. </a:t>
            </a:r>
            <a:r>
              <a:rPr lang="ru-RU" sz="2400" dirty="0" err="1" smtClean="0"/>
              <a:t>Володіючи</a:t>
            </a:r>
            <a:r>
              <a:rPr lang="ru-RU" sz="2400" dirty="0" smtClean="0"/>
              <a:t> </a:t>
            </a:r>
            <a:r>
              <a:rPr lang="ru-RU" sz="2400" dirty="0" err="1" smtClean="0"/>
              <a:t>величезними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виключними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економічними</a:t>
            </a:r>
            <a:r>
              <a:rPr lang="ru-RU" sz="2400" dirty="0" smtClean="0"/>
              <a:t> зонами </a:t>
            </a:r>
            <a:r>
              <a:rPr lang="ru-RU" sz="2400" dirty="0" err="1" smtClean="0"/>
              <a:t>і</a:t>
            </a:r>
            <a:r>
              <a:rPr lang="ru-RU" sz="2400" dirty="0" smtClean="0"/>
              <a:t> не </a:t>
            </a:r>
            <a:r>
              <a:rPr lang="ru-RU" sz="2400" dirty="0" err="1" smtClean="0"/>
              <a:t>маючи</a:t>
            </a:r>
            <a:r>
              <a:rPr lang="ru-RU" sz="2400" dirty="0" smtClean="0"/>
              <a:t> великого </a:t>
            </a:r>
            <a:r>
              <a:rPr lang="ru-RU" sz="2400" dirty="0" err="1" smtClean="0"/>
              <a:t>рибальського</a:t>
            </a:r>
            <a:r>
              <a:rPr lang="ru-RU" sz="2400" dirty="0" smtClean="0"/>
              <a:t> флоту, уряди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 </a:t>
            </a:r>
            <a:r>
              <a:rPr lang="ru-RU" sz="2400" dirty="0" err="1" smtClean="0"/>
              <a:t>Океанії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ліцензії</a:t>
            </a:r>
            <a:r>
              <a:rPr lang="ru-RU" sz="2400" dirty="0" smtClean="0"/>
              <a:t> на право </a:t>
            </a:r>
            <a:r>
              <a:rPr lang="ru-RU" sz="2400" dirty="0" err="1" smtClean="0"/>
              <a:t>вилову</a:t>
            </a:r>
            <a:r>
              <a:rPr lang="ru-RU" sz="2400" dirty="0" smtClean="0"/>
              <a:t> </a:t>
            </a:r>
            <a:r>
              <a:rPr lang="ru-RU" sz="2400" dirty="0" err="1" smtClean="0"/>
              <a:t>риби</a:t>
            </a:r>
            <a:r>
              <a:rPr lang="ru-RU" sz="2400" dirty="0" smtClean="0"/>
              <a:t> суднам </a:t>
            </a:r>
            <a:r>
              <a:rPr lang="ru-RU" sz="2400" dirty="0" err="1" smtClean="0"/>
              <a:t>інших</a:t>
            </a:r>
            <a:r>
              <a:rPr lang="ru-RU" sz="2400" dirty="0" smtClean="0"/>
              <a:t> держав (в основному, </a:t>
            </a:r>
            <a:r>
              <a:rPr lang="ru-RU" sz="2400" dirty="0" err="1" smtClean="0"/>
              <a:t>Японії</a:t>
            </a:r>
            <a:r>
              <a:rPr lang="ru-RU" sz="2400" dirty="0" smtClean="0"/>
              <a:t>, Тайвань, США),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значно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поповнює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державний</a:t>
            </a:r>
            <a:r>
              <a:rPr lang="ru-RU" sz="2400" dirty="0" smtClean="0"/>
              <a:t> бюджет. У </a:t>
            </a:r>
            <a:r>
              <a:rPr lang="ru-RU" sz="2400" dirty="0" err="1" smtClean="0"/>
              <a:t>зв'язку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невеликим </a:t>
            </a:r>
            <a:r>
              <a:rPr lang="ru-RU" sz="2400" dirty="0" err="1" smtClean="0"/>
              <a:t>внутрішнім</a:t>
            </a:r>
            <a:r>
              <a:rPr lang="ru-RU" sz="2400" dirty="0" smtClean="0"/>
              <a:t> ринком </a:t>
            </a:r>
            <a:r>
              <a:rPr lang="ru-RU" sz="2400" dirty="0" err="1" smtClean="0"/>
              <a:t>виробництво</a:t>
            </a:r>
            <a:r>
              <a:rPr lang="ru-RU" sz="2400" dirty="0" smtClean="0"/>
              <a:t> </a:t>
            </a:r>
            <a:r>
              <a:rPr lang="ru-RU" sz="2400" dirty="0" err="1" smtClean="0"/>
              <a:t>Океанії</a:t>
            </a:r>
            <a:r>
              <a:rPr lang="ru-RU" sz="2400" dirty="0" smtClean="0"/>
              <a:t> на 70% </a:t>
            </a:r>
            <a:r>
              <a:rPr lang="ru-RU" sz="2400" dirty="0" err="1" smtClean="0"/>
              <a:t>орієнтовано</a:t>
            </a:r>
            <a:r>
              <a:rPr lang="ru-RU" sz="2400" dirty="0" smtClean="0"/>
              <a:t> на </a:t>
            </a:r>
            <a:r>
              <a:rPr lang="ru-RU" sz="2400" dirty="0" err="1" smtClean="0"/>
              <a:t>експорт</a:t>
            </a:r>
            <a:r>
              <a:rPr lang="ru-RU" sz="2400" dirty="0" smtClean="0"/>
              <a:t>. </a:t>
            </a:r>
            <a:r>
              <a:rPr lang="ru-RU" sz="2400" dirty="0" err="1" smtClean="0"/>
              <a:t>Гірничодобувна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промисловість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найрозвиненіша</a:t>
            </a:r>
            <a:r>
              <a:rPr lang="ru-RU" sz="2400" dirty="0" smtClean="0"/>
              <a:t> в Папуа </a:t>
            </a:r>
            <a:r>
              <a:rPr lang="ru-RU" sz="2400" dirty="0" err="1" smtClean="0"/>
              <a:t>Новій</a:t>
            </a:r>
            <a:r>
              <a:rPr lang="ru-RU" sz="2400" dirty="0" smtClean="0"/>
              <a:t> </a:t>
            </a:r>
            <a:r>
              <a:rPr lang="ru-RU" sz="2400" dirty="0" err="1" smtClean="0"/>
              <a:t>Гвінеї</a:t>
            </a:r>
            <a:r>
              <a:rPr lang="ru-RU" sz="2400" dirty="0" smtClean="0"/>
              <a:t>, Науру, </a:t>
            </a:r>
            <a:r>
              <a:rPr lang="ru-RU" sz="2400" dirty="0" err="1" smtClean="0"/>
              <a:t>Нової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Каледонії</a:t>
            </a:r>
            <a:r>
              <a:rPr lang="ru-RU" sz="2400" dirty="0" smtClean="0"/>
              <a:t>, </a:t>
            </a:r>
            <a:r>
              <a:rPr lang="ru-RU" sz="2400" dirty="0" err="1" smtClean="0"/>
              <a:t>Нової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Зеландії</a:t>
            </a:r>
            <a:r>
              <a:rPr lang="ru-RU" sz="2400" dirty="0" smtClean="0"/>
              <a:t>; Нова </a:t>
            </a:r>
            <a:r>
              <a:rPr lang="ru-RU" sz="2400" dirty="0" err="1" smtClean="0"/>
              <a:t>Каледонія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постачальником</a:t>
            </a:r>
            <a:r>
              <a:rPr lang="ru-RU" sz="2400" dirty="0" smtClean="0"/>
              <a:t> кобальту, хрому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нікелю</a:t>
            </a:r>
            <a:r>
              <a:rPr lang="ru-RU" sz="2400" dirty="0" smtClean="0"/>
              <a:t>; Папуа Нова </a:t>
            </a:r>
            <a:r>
              <a:rPr lang="ru-RU" sz="2400" dirty="0" err="1" smtClean="0"/>
              <a:t>Гвінея</a:t>
            </a:r>
            <a:r>
              <a:rPr lang="ru-RU" sz="2400" dirty="0" smtClean="0"/>
              <a:t> — кобальту, золота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міді</a:t>
            </a:r>
            <a:r>
              <a:rPr lang="ru-RU" sz="2400" dirty="0" smtClean="0"/>
              <a:t>. Нова </a:t>
            </a:r>
            <a:r>
              <a:rPr lang="ru-RU" sz="2400" dirty="0" err="1" smtClean="0"/>
              <a:t>Зеландія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</a:t>
            </a:r>
            <a:r>
              <a:rPr lang="ru-RU" sz="2400" dirty="0" err="1" smtClean="0"/>
              <a:t>третім</a:t>
            </a:r>
            <a:r>
              <a:rPr lang="ru-RU" sz="2400" dirty="0" smtClean="0"/>
              <a:t> у </a:t>
            </a:r>
            <a:r>
              <a:rPr lang="ru-RU" sz="2400" dirty="0" err="1" smtClean="0"/>
              <a:t>світі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виробниками</a:t>
            </a:r>
            <a:r>
              <a:rPr lang="ru-RU" sz="2400" dirty="0" smtClean="0"/>
              <a:t> </a:t>
            </a:r>
            <a:r>
              <a:rPr lang="ru-RU" sz="2400" dirty="0" err="1" smtClean="0"/>
              <a:t>баранини</a:t>
            </a:r>
            <a:r>
              <a:rPr lang="ru-RU" sz="2400" dirty="0" smtClean="0"/>
              <a:t>;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0"/>
            <a:ext cx="8286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вулкан на </a:t>
            </a:r>
            <a:r>
              <a:rPr lang="ru-RU" sz="2800" b="1" dirty="0" err="1" smtClean="0">
                <a:solidFill>
                  <a:srgbClr val="FF0000"/>
                </a:solidFill>
              </a:rPr>
              <a:t>Гавайських</a:t>
            </a:r>
            <a:r>
              <a:rPr lang="ru-RU" sz="2800" b="1" dirty="0" smtClean="0">
                <a:solidFill>
                  <a:srgbClr val="FF0000"/>
                </a:solidFill>
              </a:rPr>
              <a:t> островах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21506" name="Picture 2" descr="https://eus-www.sway-cdn.com/s/b0poSxCQ415uhHg2/images/OeljsxKXwa2tUW?quality=700&amp;allowAnimation=true&amp;embeddedHost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18508" y="500042"/>
            <a:ext cx="9262508" cy="6357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5918" y="0"/>
            <a:ext cx="55007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гори </a:t>
            </a:r>
            <a:r>
              <a:rPr lang="ru-RU" sz="2800" b="1" dirty="0" err="1" smtClean="0">
                <a:solidFill>
                  <a:srgbClr val="FF0000"/>
                </a:solidFill>
              </a:rPr>
              <a:t>Нової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Гвінеї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eus-www.sway-cdn.com/s/b0poSxCQ415uhHg2/images/GVezVZubQvIdGs?quality=1024&amp;allowAnimation=true&amp;embeddedHost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Острівні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Океанії</a:t>
            </a:r>
            <a:r>
              <a:rPr lang="ru-RU" sz="2800" dirty="0" smtClean="0"/>
              <a:t> </a:t>
            </a:r>
            <a:r>
              <a:rPr lang="ru-RU" sz="2800" dirty="0" err="1" smtClean="0"/>
              <a:t>мають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обмежені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природні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ресурси</a:t>
            </a:r>
            <a:r>
              <a:rPr lang="ru-RU" sz="2800" dirty="0" smtClean="0"/>
              <a:t>. </a:t>
            </a:r>
            <a:r>
              <a:rPr lang="ru-RU" sz="2800" dirty="0" err="1" smtClean="0"/>
              <a:t>Мінеральні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ресурси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розвідано</a:t>
            </a:r>
            <a:r>
              <a:rPr lang="ru-RU" sz="2800" dirty="0" smtClean="0"/>
              <a:t> </a:t>
            </a:r>
            <a:r>
              <a:rPr lang="ru-RU" sz="2800" dirty="0" err="1" smtClean="0"/>
              <a:t>недостатньо</a:t>
            </a:r>
            <a:r>
              <a:rPr lang="ru-RU" sz="2800" dirty="0" smtClean="0"/>
              <a:t>. </a:t>
            </a:r>
            <a:r>
              <a:rPr lang="ru-RU" sz="2800" dirty="0" err="1" smtClean="0"/>
              <a:t>Паливні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ресурси</a:t>
            </a:r>
            <a:r>
              <a:rPr lang="ru-RU" sz="2800" dirty="0" smtClean="0"/>
              <a:t> </a:t>
            </a:r>
            <a:r>
              <a:rPr lang="ru-RU" sz="2800" dirty="0" err="1" smtClean="0"/>
              <a:t>країн</a:t>
            </a:r>
            <a:r>
              <a:rPr lang="ru-RU" sz="2800" dirty="0" smtClean="0"/>
              <a:t> </a:t>
            </a:r>
            <a:r>
              <a:rPr lang="ru-RU" sz="2800" dirty="0" err="1" smtClean="0"/>
              <a:t>незначні</a:t>
            </a:r>
            <a:r>
              <a:rPr lang="ru-RU" sz="2800" dirty="0" smtClean="0"/>
              <a:t>. Є </a:t>
            </a:r>
            <a:r>
              <a:rPr lang="ru-RU" sz="2800" dirty="0" err="1" smtClean="0">
                <a:solidFill>
                  <a:srgbClr val="FF0000"/>
                </a:solidFill>
              </a:rPr>
              <a:t>лише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невеликі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родовища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нафти</a:t>
            </a:r>
            <a:r>
              <a:rPr lang="ru-RU" sz="2800" b="1" i="1" dirty="0" smtClean="0">
                <a:solidFill>
                  <a:srgbClr val="FF0000"/>
                </a:solidFill>
              </a:rPr>
              <a:t> та природного газу у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шельфовій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зоні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Папуа-Нової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Гвінеї</a:t>
            </a:r>
            <a:r>
              <a:rPr lang="ru-RU" sz="2800" b="1" i="1" dirty="0" smtClean="0">
                <a:solidFill>
                  <a:srgbClr val="FF0000"/>
                </a:solidFill>
              </a:rPr>
              <a:t> та,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ймовірно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Фіджі</a:t>
            </a:r>
            <a:r>
              <a:rPr lang="ru-RU" sz="2800" i="1" dirty="0" smtClean="0">
                <a:solidFill>
                  <a:srgbClr val="FF0000"/>
                </a:solidFill>
              </a:rPr>
              <a:t>.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Найбільш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багаті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й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різноманітні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рудні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ресурси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материкових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і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вулканічних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островів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Меланезії</a:t>
            </a:r>
            <a:r>
              <a:rPr lang="ru-RU" sz="2800" b="1" dirty="0" smtClean="0">
                <a:solidFill>
                  <a:srgbClr val="FF0000"/>
                </a:solidFill>
              </a:rPr>
              <a:t>.</a:t>
            </a:r>
            <a:r>
              <a:rPr lang="ru-RU" sz="2800" dirty="0" smtClean="0">
                <a:solidFill>
                  <a:srgbClr val="FF0000"/>
                </a:solidFill>
              </a:rPr>
              <a:t> У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Папуа-Новій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Гвінеї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ви</a:t>
            </a:r>
            <a:r>
              <a:rPr lang="ru-RU" sz="2800" dirty="0" err="1" smtClean="0"/>
              <a:t>явлено</a:t>
            </a:r>
            <a:r>
              <a:rPr lang="ru-RU" sz="2800" dirty="0" smtClean="0"/>
              <a:t> </a:t>
            </a:r>
            <a:r>
              <a:rPr lang="ru-RU" sz="2800" dirty="0" err="1" smtClean="0"/>
              <a:t>значні</a:t>
            </a:r>
            <a:r>
              <a:rPr lang="ru-RU" sz="2800" dirty="0" smtClean="0"/>
              <a:t> запаси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мідних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залізних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марганцевих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нікелевих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молібденових</a:t>
            </a:r>
            <a:r>
              <a:rPr lang="ru-RU" sz="2800" b="1" i="1" dirty="0" smtClean="0">
                <a:solidFill>
                  <a:srgbClr val="FF0000"/>
                </a:solidFill>
              </a:rPr>
              <a:t> руд, золота,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срібла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платини</a:t>
            </a:r>
            <a:r>
              <a:rPr lang="ru-RU" sz="2800" dirty="0" smtClean="0">
                <a:solidFill>
                  <a:srgbClr val="FF0000"/>
                </a:solidFill>
              </a:rPr>
              <a:t>. У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Новій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Каледонії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розвідано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най</a:t>
            </a:r>
            <a:r>
              <a:rPr lang="ru-RU" sz="2800" b="1" i="1" dirty="0" err="1" smtClean="0"/>
              <a:t>більші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у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світі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поклади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нікелевих</a:t>
            </a:r>
            <a:r>
              <a:rPr lang="ru-RU" sz="2800" b="1" i="1" dirty="0" smtClean="0"/>
              <a:t> руд (</a:t>
            </a:r>
            <a:r>
              <a:rPr lang="ru-RU" sz="2800" b="1" i="1" dirty="0" err="1" smtClean="0"/>
              <a:t>чверть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світових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запасів</a:t>
            </a:r>
            <a:r>
              <a:rPr lang="ru-RU" sz="2800" b="1" i="1" dirty="0" smtClean="0"/>
              <a:t>)</a:t>
            </a:r>
            <a:r>
              <a:rPr lang="ru-RU" sz="2800" dirty="0" smtClean="0"/>
              <a:t>. Є </a:t>
            </a:r>
            <a:r>
              <a:rPr lang="ru-RU" sz="2800" dirty="0" err="1" smtClean="0"/>
              <a:t>поклади</a:t>
            </a:r>
            <a:r>
              <a:rPr lang="ru-RU" sz="2800" dirty="0" smtClean="0"/>
              <a:t> </a:t>
            </a:r>
            <a:r>
              <a:rPr lang="ru-RU" sz="2800" dirty="0" err="1" smtClean="0"/>
              <a:t>залізних</a:t>
            </a:r>
            <a:r>
              <a:rPr lang="ru-RU" sz="2800" dirty="0" smtClean="0"/>
              <a:t> руд, руд хрому, кобальту, </a:t>
            </a:r>
            <a:r>
              <a:rPr lang="ru-RU" sz="2800" dirty="0" err="1" smtClean="0"/>
              <a:t>марганцю</a:t>
            </a:r>
            <a:r>
              <a:rPr lang="ru-RU" sz="2800" dirty="0" smtClean="0"/>
              <a:t>, </a:t>
            </a:r>
            <a:r>
              <a:rPr lang="ru-RU" sz="2800" dirty="0" err="1" smtClean="0"/>
              <a:t>срібла</a:t>
            </a:r>
            <a:r>
              <a:rPr lang="ru-RU" sz="2800" dirty="0" smtClean="0"/>
              <a:t>, золота, </a:t>
            </a:r>
            <a:r>
              <a:rPr lang="ru-RU" sz="2800" dirty="0" err="1" smtClean="0"/>
              <a:t>свинцю</a:t>
            </a:r>
            <a:r>
              <a:rPr lang="ru-RU" sz="2800" dirty="0" smtClean="0"/>
              <a:t>, </a:t>
            </a:r>
            <a:r>
              <a:rPr lang="ru-RU" sz="2800" dirty="0" err="1" smtClean="0"/>
              <a:t>міді</a:t>
            </a:r>
            <a:r>
              <a:rPr lang="ru-RU" sz="2800" dirty="0" smtClean="0"/>
              <a:t>. На </a:t>
            </a:r>
            <a:r>
              <a:rPr lang="ru-RU" sz="2800" b="1" i="1" dirty="0" err="1" smtClean="0"/>
              <a:t>Фіджі</a:t>
            </a:r>
            <a:r>
              <a:rPr lang="ru-RU" sz="2800" dirty="0" smtClean="0"/>
              <a:t> </a:t>
            </a:r>
            <a:r>
              <a:rPr lang="ru-RU" sz="2800" dirty="0" err="1" smtClean="0"/>
              <a:t>виявлено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поклади</a:t>
            </a:r>
            <a:r>
              <a:rPr lang="ru-RU" sz="2800" b="1" i="1" dirty="0" smtClean="0"/>
              <a:t> золота, руд </a:t>
            </a:r>
            <a:r>
              <a:rPr lang="ru-RU" sz="2800" b="1" i="1" dirty="0" err="1" smtClean="0"/>
              <a:t>міді</a:t>
            </a:r>
            <a:r>
              <a:rPr lang="ru-RU" sz="2800" b="1" i="1" dirty="0" smtClean="0"/>
              <a:t>, олова, </a:t>
            </a:r>
            <a:r>
              <a:rPr lang="ru-RU" sz="2800" b="1" i="1" dirty="0" err="1" smtClean="0"/>
              <a:t>свинцю</a:t>
            </a:r>
            <a:r>
              <a:rPr lang="ru-RU" sz="2800" b="1" i="1" dirty="0" smtClean="0"/>
              <a:t>, цинку, </a:t>
            </a:r>
            <a:r>
              <a:rPr lang="ru-RU" sz="2800" b="1" i="1" dirty="0" err="1" smtClean="0"/>
              <a:t>залізистого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пісковику</a:t>
            </a:r>
            <a:r>
              <a:rPr lang="ru-RU" sz="2800" b="1" dirty="0" smtClean="0"/>
              <a:t>.</a:t>
            </a:r>
            <a:r>
              <a:rPr lang="ru-RU" sz="2800" dirty="0" smtClean="0"/>
              <a:t> У </a:t>
            </a:r>
            <a:r>
              <a:rPr lang="ru-RU" sz="2800" b="1" i="1" dirty="0" err="1" smtClean="0"/>
              <a:t>Вануату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є</a:t>
            </a:r>
            <a:r>
              <a:rPr lang="ru-RU" sz="2800" b="1" dirty="0" smtClean="0"/>
              <a:t> </a:t>
            </a:r>
            <a:r>
              <a:rPr lang="ru-RU" sz="2800" b="1" i="1" dirty="0" err="1" smtClean="0"/>
              <a:t>марганцеві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руди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5742"/>
            <a:ext cx="9501221" cy="67922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us-www.sway-cdn.com/s/b0poSxCQ415uhHg2/images/IimljM7oT5PPOe?quality=1107&amp;allowAnimation=true&amp;embeddedHost=tru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77924" cy="5883731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71670" y="6072206"/>
            <a:ext cx="55721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коралові</a:t>
            </a:r>
            <a:r>
              <a:rPr lang="ru-RU" dirty="0" smtClean="0"/>
              <a:t> </a:t>
            </a:r>
            <a:r>
              <a:rPr lang="ru-RU" dirty="0" err="1" smtClean="0"/>
              <a:t>острови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rgbClr val="FF0000"/>
                </a:solidFill>
              </a:rPr>
              <a:t>Мікронезія</a:t>
            </a:r>
            <a:r>
              <a:rPr lang="ru-RU" sz="2800" b="1" i="1" dirty="0" smtClean="0">
                <a:solidFill>
                  <a:srgbClr val="FF0000"/>
                </a:solidFill>
              </a:rPr>
              <a:t> («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дрібні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острови</a:t>
            </a:r>
            <a:r>
              <a:rPr lang="ru-RU" sz="2800" b="1" i="1" dirty="0" smtClean="0">
                <a:solidFill>
                  <a:srgbClr val="FF0000"/>
                </a:solidFill>
              </a:rPr>
              <a:t>»)</a:t>
            </a:r>
            <a:r>
              <a:rPr lang="ru-RU" sz="2800" dirty="0" smtClean="0">
                <a:solidFill>
                  <a:srgbClr val="FF0000"/>
                </a:solidFill>
              </a:rPr>
              <a:t> – центральна </a:t>
            </a:r>
            <a:r>
              <a:rPr lang="ru-RU" sz="2800" dirty="0" err="1" smtClean="0">
                <a:solidFill>
                  <a:srgbClr val="FF0000"/>
                </a:solidFill>
              </a:rPr>
              <a:t>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найменша</a:t>
            </a:r>
            <a:r>
              <a:rPr lang="ru-RU" sz="2800" dirty="0" smtClean="0">
                <a:solidFill>
                  <a:srgbClr val="FF0000"/>
                </a:solidFill>
              </a:rPr>
              <a:t> за </a:t>
            </a:r>
            <a:r>
              <a:rPr lang="ru-RU" sz="2800" dirty="0" err="1" smtClean="0">
                <a:solidFill>
                  <a:srgbClr val="FF0000"/>
                </a:solidFill>
              </a:rPr>
              <a:t>площею</a:t>
            </a:r>
            <a:r>
              <a:rPr lang="ru-RU" sz="2800" dirty="0" smtClean="0">
                <a:solidFill>
                  <a:srgbClr val="FF0000"/>
                </a:solidFill>
              </a:rPr>
              <a:t> суходолу </a:t>
            </a:r>
            <a:r>
              <a:rPr lang="ru-RU" sz="2800" dirty="0" err="1" smtClean="0">
                <a:solidFill>
                  <a:srgbClr val="FF0000"/>
                </a:solidFill>
              </a:rPr>
              <a:t>частина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острівної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Океанії</a:t>
            </a:r>
            <a:r>
              <a:rPr lang="ru-RU" sz="2800" dirty="0" smtClean="0">
                <a:solidFill>
                  <a:srgbClr val="FF0000"/>
                </a:solidFill>
              </a:rPr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що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розташована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найближче</a:t>
            </a:r>
            <a:r>
              <a:rPr lang="ru-RU" sz="2800" dirty="0" smtClean="0">
                <a:solidFill>
                  <a:srgbClr val="FF0000"/>
                </a:solidFill>
              </a:rPr>
              <a:t> до </a:t>
            </a:r>
            <a:r>
              <a:rPr lang="ru-RU" sz="2800" dirty="0" err="1" smtClean="0">
                <a:solidFill>
                  <a:srgbClr val="FF0000"/>
                </a:solidFill>
              </a:rPr>
              <a:t>Азії</a:t>
            </a:r>
            <a:r>
              <a:rPr lang="ru-RU" sz="2800" dirty="0" smtClean="0">
                <a:solidFill>
                  <a:srgbClr val="FF0000"/>
                </a:solidFill>
              </a:rPr>
              <a:t>. До </a:t>
            </a:r>
            <a:r>
              <a:rPr lang="ru-RU" sz="2800" dirty="0" err="1" smtClean="0">
                <a:solidFill>
                  <a:srgbClr val="FF0000"/>
                </a:solidFill>
              </a:rPr>
              <a:t>її</a:t>
            </a:r>
            <a:r>
              <a:rPr lang="ru-RU" sz="2800" dirty="0" smtClean="0">
                <a:solidFill>
                  <a:srgbClr val="FF0000"/>
                </a:solidFill>
              </a:rPr>
              <a:t> складу </a:t>
            </a:r>
            <a:r>
              <a:rPr lang="ru-RU" sz="2800" dirty="0" err="1" smtClean="0">
                <a:solidFill>
                  <a:srgbClr val="FF0000"/>
                </a:solidFill>
              </a:rPr>
              <a:t>входять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понад</a:t>
            </a:r>
            <a:r>
              <a:rPr lang="ru-RU" sz="2800" dirty="0" smtClean="0">
                <a:solidFill>
                  <a:srgbClr val="FF0000"/>
                </a:solidFill>
              </a:rPr>
              <a:t> 1,5 </a:t>
            </a:r>
            <a:r>
              <a:rPr lang="ru-RU" sz="2800" dirty="0" err="1" smtClean="0">
                <a:solidFill>
                  <a:srgbClr val="FF0000"/>
                </a:solidFill>
              </a:rPr>
              <a:t>тисячі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дрібних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островів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переважно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вулканічного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походження</a:t>
            </a:r>
            <a:r>
              <a:rPr lang="ru-RU" sz="2800" dirty="0" smtClean="0">
                <a:solidFill>
                  <a:srgbClr val="FF0000"/>
                </a:solidFill>
              </a:rPr>
              <a:t>. Там </a:t>
            </a:r>
            <a:r>
              <a:rPr lang="ru-RU" sz="2800" dirty="0" err="1" smtClean="0">
                <a:solidFill>
                  <a:srgbClr val="FF0000"/>
                </a:solidFill>
              </a:rPr>
              <a:t>розташовано</a:t>
            </a:r>
            <a:r>
              <a:rPr lang="ru-RU" sz="2800" dirty="0" smtClean="0">
                <a:solidFill>
                  <a:srgbClr val="FF0000"/>
                </a:solidFill>
              </a:rPr>
              <a:t> 5 </a:t>
            </a:r>
            <a:r>
              <a:rPr lang="ru-RU" sz="2800" dirty="0" err="1" smtClean="0">
                <a:solidFill>
                  <a:srgbClr val="FF0000"/>
                </a:solidFill>
              </a:rPr>
              <a:t>суверенних</a:t>
            </a:r>
            <a:r>
              <a:rPr lang="ru-RU" sz="2800" dirty="0" smtClean="0">
                <a:solidFill>
                  <a:srgbClr val="FF0000"/>
                </a:solidFill>
              </a:rPr>
              <a:t> держав та 3 </a:t>
            </a:r>
            <a:r>
              <a:rPr lang="ru-RU" sz="2800" dirty="0" err="1" smtClean="0">
                <a:solidFill>
                  <a:srgbClr val="FF0000"/>
                </a:solidFill>
              </a:rPr>
              <a:t>залежні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території</a:t>
            </a:r>
            <a:r>
              <a:rPr lang="ru-RU" sz="2800" dirty="0" smtClean="0">
                <a:solidFill>
                  <a:srgbClr val="FF0000"/>
                </a:solidFill>
              </a:rPr>
              <a:t> США.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6098975" y="281940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BoldItalic"/>
                <a:cs typeface="Times New Roman" pitchFamily="18" charset="0"/>
              </a:rPr>
              <a:t>Меланезія («чорні острови») 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Regular"/>
                <a:cs typeface="Times New Roman" pitchFamily="18" charset="0"/>
              </a:rPr>
              <a:t>– західна й найбільша за площею суходолу частина Океанії. 85,6% Меланезії займає </a:t>
            </a:r>
            <a:r>
              <a:rPr kumimoji="0" lang="ru-RU" sz="1800" b="1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BoldItalic"/>
                <a:cs typeface="Times New Roman" pitchFamily="18" charset="0"/>
              </a:rPr>
              <a:t>Папуа-Нова Гвінея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Regular"/>
                <a:cs typeface="Times New Roman" pitchFamily="18" charset="0"/>
              </a:rPr>
              <a:t>. Усього в субрегіоні є 4 суверенні держави, а також залежні території Франції – </a:t>
            </a:r>
            <a:r>
              <a:rPr kumimoji="0" lang="ru-RU" sz="1800" b="1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BoldItalic"/>
                <a:cs typeface="Times New Roman" pitchFamily="18" charset="0"/>
              </a:rPr>
              <a:t>Нова Каледонія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Regular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0"/>
            <a:ext cx="885828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rgbClr val="FF0000"/>
                </a:solidFill>
              </a:rPr>
              <a:t>Меланезія</a:t>
            </a:r>
            <a:r>
              <a:rPr lang="ru-RU" sz="2800" b="1" i="1" dirty="0" smtClean="0">
                <a:solidFill>
                  <a:srgbClr val="FF0000"/>
                </a:solidFill>
              </a:rPr>
              <a:t> («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чорні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острови</a:t>
            </a:r>
            <a:r>
              <a:rPr lang="ru-RU" sz="2800" b="1" i="1" dirty="0" smtClean="0">
                <a:solidFill>
                  <a:srgbClr val="FF0000"/>
                </a:solidFill>
              </a:rPr>
              <a:t>») </a:t>
            </a:r>
            <a:r>
              <a:rPr lang="ru-RU" sz="2800" dirty="0" smtClean="0">
                <a:solidFill>
                  <a:srgbClr val="FF0000"/>
                </a:solidFill>
              </a:rPr>
              <a:t>– </a:t>
            </a:r>
            <a:r>
              <a:rPr lang="ru-RU" sz="2800" dirty="0" err="1" smtClean="0">
                <a:solidFill>
                  <a:srgbClr val="FF0000"/>
                </a:solidFill>
              </a:rPr>
              <a:t>західна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найбільша</a:t>
            </a:r>
            <a:r>
              <a:rPr lang="ru-RU" sz="2800" dirty="0" smtClean="0">
                <a:solidFill>
                  <a:srgbClr val="FF0000"/>
                </a:solidFill>
              </a:rPr>
              <a:t> за </a:t>
            </a:r>
            <a:r>
              <a:rPr lang="ru-RU" sz="2800" dirty="0" err="1" smtClean="0">
                <a:solidFill>
                  <a:srgbClr val="FF0000"/>
                </a:solidFill>
              </a:rPr>
              <a:t>площею</a:t>
            </a:r>
            <a:r>
              <a:rPr lang="ru-RU" sz="2800" dirty="0" smtClean="0">
                <a:solidFill>
                  <a:srgbClr val="FF0000"/>
                </a:solidFill>
              </a:rPr>
              <a:t> суходолу </a:t>
            </a:r>
            <a:r>
              <a:rPr lang="ru-RU" sz="2800" dirty="0" err="1" smtClean="0">
                <a:solidFill>
                  <a:srgbClr val="FF0000"/>
                </a:solidFill>
              </a:rPr>
              <a:t>частина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Океанії</a:t>
            </a:r>
            <a:r>
              <a:rPr lang="ru-RU" sz="2800" dirty="0" smtClean="0">
                <a:solidFill>
                  <a:srgbClr val="FF0000"/>
                </a:solidFill>
              </a:rPr>
              <a:t>. 85,6% </a:t>
            </a:r>
            <a:r>
              <a:rPr lang="ru-RU" sz="2800" dirty="0" err="1" smtClean="0">
                <a:solidFill>
                  <a:srgbClr val="FF0000"/>
                </a:solidFill>
              </a:rPr>
              <a:t>Меланезії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займає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Папуа-Нова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Гвінея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err="1" smtClean="0">
                <a:solidFill>
                  <a:srgbClr val="FF0000"/>
                </a:solidFill>
              </a:rPr>
              <a:t>Усього</a:t>
            </a:r>
            <a:r>
              <a:rPr lang="ru-RU" sz="2800" dirty="0" smtClean="0">
                <a:solidFill>
                  <a:srgbClr val="FF0000"/>
                </a:solidFill>
              </a:rPr>
              <a:t> в </a:t>
            </a:r>
            <a:r>
              <a:rPr lang="ru-RU" sz="2800" dirty="0" err="1" smtClean="0">
                <a:solidFill>
                  <a:srgbClr val="FF0000"/>
                </a:solidFill>
              </a:rPr>
              <a:t>субрегіоні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4 </a:t>
            </a:r>
            <a:r>
              <a:rPr lang="ru-RU" sz="2800" dirty="0" err="1" smtClean="0">
                <a:solidFill>
                  <a:srgbClr val="FF0000"/>
                </a:solidFill>
              </a:rPr>
              <a:t>суверенні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держави</a:t>
            </a:r>
            <a:r>
              <a:rPr lang="ru-RU" sz="2800" dirty="0" smtClean="0">
                <a:solidFill>
                  <a:srgbClr val="FF0000"/>
                </a:solidFill>
              </a:rPr>
              <a:t>, а </a:t>
            </a:r>
            <a:r>
              <a:rPr lang="ru-RU" sz="2800" dirty="0" err="1" smtClean="0">
                <a:solidFill>
                  <a:srgbClr val="FF0000"/>
                </a:solidFill>
              </a:rPr>
              <a:t>також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залежні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території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Франції</a:t>
            </a:r>
            <a:r>
              <a:rPr lang="ru-RU" sz="2800" dirty="0" smtClean="0">
                <a:solidFill>
                  <a:srgbClr val="FF0000"/>
                </a:solidFill>
              </a:rPr>
              <a:t> – </a:t>
            </a:r>
            <a:r>
              <a:rPr lang="ru-RU" sz="2800" b="1" i="1" dirty="0" smtClean="0">
                <a:solidFill>
                  <a:srgbClr val="FF0000"/>
                </a:solidFill>
              </a:rPr>
              <a:t>Нова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Каледонія</a:t>
            </a:r>
            <a:r>
              <a:rPr lang="ru-RU" sz="28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99411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Значним</a:t>
            </a:r>
            <a:r>
              <a:rPr lang="ru-RU" sz="2800" dirty="0" smtClean="0"/>
              <a:t> </a:t>
            </a:r>
            <a:r>
              <a:rPr lang="ru-RU" sz="2800" dirty="0" err="1" smtClean="0"/>
              <a:t>гальмом</a:t>
            </a:r>
            <a:r>
              <a:rPr lang="ru-RU" sz="2800" dirty="0" smtClean="0"/>
              <a:t> </a:t>
            </a:r>
            <a:r>
              <a:rPr lang="ru-RU" sz="2800" dirty="0" err="1" smtClean="0"/>
              <a:t>соціально-економічного</a:t>
            </a:r>
            <a:r>
              <a:rPr lang="ru-RU" sz="2800" dirty="0" smtClean="0"/>
              <a:t> </a:t>
            </a:r>
            <a:r>
              <a:rPr lang="ru-RU" sz="2800" dirty="0" err="1" smtClean="0"/>
              <a:t>розвитку</a:t>
            </a:r>
            <a:r>
              <a:rPr lang="ru-RU" sz="2800" dirty="0" smtClean="0"/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острівних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країн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Океанії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є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їх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положення</a:t>
            </a:r>
            <a:r>
              <a:rPr lang="ru-RU" sz="2800" b="1" i="1" dirty="0" smtClean="0">
                <a:solidFill>
                  <a:srgbClr val="FF0000"/>
                </a:solidFill>
              </a:rPr>
              <a:t> на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периферії</a:t>
            </a:r>
            <a:r>
              <a:rPr lang="ru-RU" sz="2800" b="1" i="1" dirty="0" smtClean="0">
                <a:solidFill>
                  <a:srgbClr val="FF0000"/>
                </a:solidFill>
              </a:rPr>
              <a:t> світового ринку,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географічна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розпорошеність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території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більшості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острівних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територій</a:t>
            </a:r>
            <a:r>
              <a:rPr lang="ru-RU" sz="2800" b="1" i="1" dirty="0" smtClean="0">
                <a:solidFill>
                  <a:srgbClr val="FF0000"/>
                </a:solidFill>
              </a:rPr>
              <a:t>,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віддаленість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країн</a:t>
            </a:r>
            <a:r>
              <a:rPr lang="ru-RU" sz="2800" b="1" i="1" dirty="0" smtClean="0">
                <a:solidFill>
                  <a:srgbClr val="FF0000"/>
                </a:solidFill>
              </a:rPr>
              <a:t> одна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від</a:t>
            </a:r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 err="1" smtClean="0">
                <a:solidFill>
                  <a:srgbClr val="FF0000"/>
                </a:solidFill>
              </a:rPr>
              <a:t>одної</a:t>
            </a:r>
            <a:r>
              <a:rPr lang="ru-RU" sz="2800" b="1" i="1" dirty="0" smtClean="0">
                <a:solidFill>
                  <a:srgbClr val="FF0000"/>
                </a:solidFill>
              </a:rPr>
              <a:t>.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err="1" smtClean="0">
                <a:solidFill>
                  <a:srgbClr val="FF0000"/>
                </a:solidFill>
              </a:rPr>
              <a:t>Віддаленість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від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основних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ринків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збуту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/>
              <a:t>продукції</a:t>
            </a:r>
            <a:r>
              <a:rPr lang="ru-RU" sz="2800" dirty="0" smtClean="0"/>
              <a:t> </a:t>
            </a:r>
            <a:r>
              <a:rPr lang="ru-RU" sz="2800" dirty="0" err="1" smtClean="0"/>
              <a:t>призводить</a:t>
            </a:r>
            <a:r>
              <a:rPr lang="ru-RU" sz="2800" dirty="0" smtClean="0"/>
              <a:t> не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до </a:t>
            </a:r>
            <a:r>
              <a:rPr lang="ru-RU" sz="2800" dirty="0" err="1" smtClean="0"/>
              <a:t>високих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транспортних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витрат</a:t>
            </a:r>
            <a:r>
              <a:rPr lang="ru-RU" sz="2800" dirty="0" smtClean="0"/>
              <a:t>, </a:t>
            </a:r>
            <a:r>
              <a:rPr lang="ru-RU" sz="2800" dirty="0" err="1" smtClean="0"/>
              <a:t>перешкоджає</a:t>
            </a:r>
            <a:r>
              <a:rPr lang="ru-RU" sz="2800" dirty="0" smtClean="0"/>
              <a:t> </a:t>
            </a:r>
            <a:r>
              <a:rPr lang="ru-RU" sz="2800" dirty="0" err="1" smtClean="0"/>
              <a:t>міжнародній</a:t>
            </a:r>
            <a:r>
              <a:rPr lang="ru-RU" sz="2800" dirty="0" smtClean="0"/>
              <a:t> </a:t>
            </a:r>
            <a:r>
              <a:rPr lang="ru-RU" sz="2800" dirty="0" err="1" smtClean="0"/>
              <a:t>мобільності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чинників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виробництва</a:t>
            </a:r>
            <a:r>
              <a:rPr lang="ru-RU" sz="2800" dirty="0" smtClean="0"/>
              <a:t>, а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не </a:t>
            </a:r>
            <a:r>
              <a:rPr lang="ru-RU" sz="2800" dirty="0" err="1" smtClean="0"/>
              <a:t>сприяє</a:t>
            </a:r>
            <a:r>
              <a:rPr lang="ru-RU" sz="2800" dirty="0" smtClean="0"/>
              <a:t> </a:t>
            </a:r>
            <a:r>
              <a:rPr lang="ru-RU" sz="2800" dirty="0" err="1" smtClean="0"/>
              <a:t>проникненню</a:t>
            </a:r>
            <a:r>
              <a:rPr lang="ru-RU" sz="2800" dirty="0" smtClean="0"/>
              <a:t> в </a:t>
            </a:r>
            <a:r>
              <a:rPr lang="ru-RU" sz="2800" dirty="0" err="1" smtClean="0"/>
              <a:t>країни</a:t>
            </a:r>
            <a:r>
              <a:rPr lang="ru-RU" sz="2800" dirty="0" smtClean="0"/>
              <a:t> </a:t>
            </a:r>
            <a:r>
              <a:rPr lang="ru-RU" sz="2800" dirty="0" err="1" smtClean="0"/>
              <a:t>Океанії</a:t>
            </a:r>
            <a:r>
              <a:rPr lang="ru-RU" sz="2800" dirty="0" smtClean="0"/>
              <a:t> </a:t>
            </a:r>
            <a:r>
              <a:rPr lang="ru-RU" sz="2800" dirty="0" err="1" smtClean="0"/>
              <a:t>різноманітних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комерційних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технічних</a:t>
            </a:r>
            <a:r>
              <a:rPr lang="ru-RU" sz="2800" dirty="0" smtClean="0"/>
              <a:t> ноу-хау. </a:t>
            </a:r>
            <a:r>
              <a:rPr lang="ru-RU" sz="2800" i="1" dirty="0" err="1" smtClean="0">
                <a:solidFill>
                  <a:srgbClr val="FF0000"/>
                </a:solidFill>
              </a:rPr>
              <a:t>Однак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з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розвитком</a:t>
            </a:r>
            <a:r>
              <a:rPr lang="ru-RU" sz="2800" i="1" dirty="0" smtClean="0">
                <a:solidFill>
                  <a:srgbClr val="FF0000"/>
                </a:solidFill>
              </a:rPr>
              <a:t> транспорту та </a:t>
            </a:r>
            <a:r>
              <a:rPr lang="ru-RU" sz="2800" i="1" dirty="0" err="1" smtClean="0">
                <a:solidFill>
                  <a:srgbClr val="FF0000"/>
                </a:solidFill>
              </a:rPr>
              <a:t>глобалізаційних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процесів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географічне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положення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країн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Океанії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поліпшується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хоча</a:t>
            </a:r>
            <a:r>
              <a:rPr lang="ru-RU" sz="2800" i="1" dirty="0" smtClean="0">
                <a:solidFill>
                  <a:srgbClr val="FF0000"/>
                </a:solidFill>
              </a:rPr>
              <a:t> в </a:t>
            </a:r>
            <a:r>
              <a:rPr lang="ru-RU" sz="2800" i="1" dirty="0" err="1" smtClean="0">
                <a:solidFill>
                  <a:srgbClr val="FF0000"/>
                </a:solidFill>
              </a:rPr>
              <a:t>цілому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країни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ще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залишаються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доволі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ізольованими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від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світу</a:t>
            </a:r>
            <a:r>
              <a:rPr lang="ru-RU" sz="2800" i="1" dirty="0" smtClean="0">
                <a:solidFill>
                  <a:srgbClr val="FF0000"/>
                </a:solidFill>
              </a:rPr>
              <a:t>.</a:t>
            </a:r>
            <a:endParaRPr lang="en-US" sz="2800" i="1" dirty="0" smtClean="0">
              <a:solidFill>
                <a:srgbClr val="FF0000"/>
              </a:solidFill>
            </a:endParaRP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ru-RU" sz="2800" dirty="0" smtClean="0"/>
          </a:p>
          <a:p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Меланезії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</a:t>
            </a:r>
            <a:r>
              <a:rPr lang="ru-RU" dirty="0" err="1" smtClean="0"/>
              <a:t>ближче</a:t>
            </a:r>
            <a:r>
              <a:rPr lang="ru-RU" dirty="0" smtClean="0"/>
              <a:t> до </a:t>
            </a:r>
            <a:r>
              <a:rPr lang="ru-RU" dirty="0" err="1" smtClean="0"/>
              <a:t>високорозвинутих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 (</a:t>
            </a:r>
            <a:r>
              <a:rPr lang="ru-RU" dirty="0" err="1" smtClean="0"/>
              <a:t>Австралії</a:t>
            </a:r>
            <a:r>
              <a:rPr lang="ru-RU" dirty="0" smtClean="0"/>
              <a:t> та </a:t>
            </a:r>
            <a:r>
              <a:rPr lang="ru-RU" dirty="0" err="1" smtClean="0"/>
              <a:t>Нової</a:t>
            </a:r>
            <a:r>
              <a:rPr lang="ru-RU" dirty="0" smtClean="0"/>
              <a:t> </a:t>
            </a:r>
            <a:r>
              <a:rPr lang="ru-RU" dirty="0" err="1" smtClean="0"/>
              <a:t>Зеландії</a:t>
            </a:r>
            <a:r>
              <a:rPr lang="ru-RU" dirty="0" smtClean="0"/>
              <a:t>),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островів</a:t>
            </a:r>
            <a:r>
              <a:rPr lang="ru-RU" dirty="0" smtClean="0"/>
              <a:t> </a:t>
            </a:r>
            <a:r>
              <a:rPr lang="ru-RU" dirty="0" err="1" smtClean="0"/>
              <a:t>більші</a:t>
            </a:r>
            <a:r>
              <a:rPr lang="ru-RU" dirty="0" smtClean="0"/>
              <a:t>, вони лежать </a:t>
            </a:r>
            <a:r>
              <a:rPr lang="ru-RU" dirty="0" err="1" smtClean="0"/>
              <a:t>ближче</a:t>
            </a:r>
            <a:r>
              <a:rPr lang="ru-RU" dirty="0" smtClean="0"/>
              <a:t> один до одного.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Мікронезії</a:t>
            </a:r>
            <a:r>
              <a:rPr lang="ru-RU" dirty="0" smtClean="0"/>
              <a:t> лежать на </a:t>
            </a:r>
            <a:r>
              <a:rPr lang="ru-RU" dirty="0" err="1" smtClean="0"/>
              <a:t>дрібних</a:t>
            </a:r>
            <a:r>
              <a:rPr lang="ru-RU" dirty="0" smtClean="0"/>
              <a:t> островах,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розкидані</a:t>
            </a:r>
            <a:r>
              <a:rPr lang="ru-RU" dirty="0" smtClean="0"/>
              <a:t> на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відстанях</a:t>
            </a:r>
            <a:r>
              <a:rPr lang="ru-RU" dirty="0" smtClean="0"/>
              <a:t> один </a:t>
            </a:r>
            <a:r>
              <a:rPr lang="ru-RU" dirty="0" err="1" smtClean="0"/>
              <a:t>від</a:t>
            </a:r>
            <a:r>
              <a:rPr lang="ru-RU" dirty="0" smtClean="0"/>
              <a:t> одного,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наближені</a:t>
            </a:r>
            <a:r>
              <a:rPr lang="ru-RU" dirty="0" smtClean="0"/>
              <a:t> до </a:t>
            </a:r>
            <a:r>
              <a:rPr lang="ru-RU" dirty="0" err="1" smtClean="0"/>
              <a:t>азійських</a:t>
            </a:r>
            <a:r>
              <a:rPr lang="ru-RU" dirty="0" smtClean="0"/>
              <a:t> </a:t>
            </a:r>
            <a:r>
              <a:rPr lang="ru-RU" dirty="0" err="1" smtClean="0"/>
              <a:t>країн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великі</a:t>
            </a:r>
            <a:r>
              <a:rPr lang="ru-RU" dirty="0" smtClean="0"/>
              <a:t> </a:t>
            </a:r>
            <a:r>
              <a:rPr lang="ru-RU" dirty="0" err="1" smtClean="0"/>
              <a:t>темпи</a:t>
            </a:r>
            <a:r>
              <a:rPr lang="ru-RU" dirty="0" smtClean="0"/>
              <a:t> </a:t>
            </a:r>
            <a:r>
              <a:rPr lang="ru-RU" dirty="0" err="1" smtClean="0"/>
              <a:t>економічного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. </a:t>
            </a:r>
            <a:r>
              <a:rPr lang="ru-RU" dirty="0" err="1" smtClean="0"/>
              <a:t>Натомість</a:t>
            </a:r>
            <a:r>
              <a:rPr lang="ru-RU" dirty="0" smtClean="0"/>
              <a:t> </a:t>
            </a:r>
            <a:r>
              <a:rPr lang="ru-RU" dirty="0" err="1" smtClean="0"/>
              <a:t>країни</a:t>
            </a:r>
            <a:r>
              <a:rPr lang="ru-RU" dirty="0" smtClean="0"/>
              <a:t> </a:t>
            </a:r>
            <a:r>
              <a:rPr lang="ru-RU" dirty="0" err="1" smtClean="0"/>
              <a:t>Полінезії</a:t>
            </a:r>
            <a:r>
              <a:rPr lang="ru-RU" dirty="0" smtClean="0"/>
              <a:t> лежать на </a:t>
            </a:r>
            <a:r>
              <a:rPr lang="ru-RU" dirty="0" err="1" smtClean="0"/>
              <a:t>малих</a:t>
            </a:r>
            <a:r>
              <a:rPr lang="ru-RU" dirty="0" smtClean="0"/>
              <a:t> за </a:t>
            </a:r>
            <a:r>
              <a:rPr lang="ru-RU" dirty="0" err="1" smtClean="0"/>
              <a:t>площею</a:t>
            </a:r>
            <a:r>
              <a:rPr lang="ru-RU" dirty="0" smtClean="0"/>
              <a:t> островах,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відокремлені</a:t>
            </a:r>
            <a:r>
              <a:rPr lang="ru-RU" dirty="0" smtClean="0"/>
              <a:t> </a:t>
            </a:r>
            <a:r>
              <a:rPr lang="ru-RU" dirty="0" err="1" smtClean="0"/>
              <a:t>значними</a:t>
            </a:r>
            <a:r>
              <a:rPr lang="ru-RU" dirty="0" smtClean="0"/>
              <a:t> </a:t>
            </a:r>
            <a:r>
              <a:rPr lang="ru-RU" dirty="0" err="1" smtClean="0"/>
              <a:t>водними</a:t>
            </a:r>
            <a:r>
              <a:rPr lang="ru-RU" dirty="0" smtClean="0"/>
              <a:t> просторами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економічних</a:t>
            </a:r>
            <a:r>
              <a:rPr lang="ru-RU" dirty="0" smtClean="0"/>
              <a:t> </a:t>
            </a:r>
            <a:r>
              <a:rPr lang="ru-RU" dirty="0" err="1" smtClean="0"/>
              <a:t>осередків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6098975" y="281940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BoldItalic"/>
                <a:cs typeface="Times New Roman" pitchFamily="18" charset="0"/>
              </a:rPr>
              <a:t>Меланезія («чорні острови») 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Regular"/>
                <a:cs typeface="Times New Roman" pitchFamily="18" charset="0"/>
              </a:rPr>
              <a:t>– західна й найбільша за площею суходолу частина Океанії. 85,6% Меланезії займає </a:t>
            </a:r>
            <a:r>
              <a:rPr kumimoji="0" lang="ru-RU" sz="1800" b="1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BoldItalic"/>
                <a:cs typeface="Times New Roman" pitchFamily="18" charset="0"/>
              </a:rPr>
              <a:t>Папуа-Нова Гвінея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Regular"/>
                <a:cs typeface="Times New Roman" pitchFamily="18" charset="0"/>
              </a:rPr>
              <a:t>. Усього в субрегіоні є 4 суверенні держави, а також залежні території Франції – </a:t>
            </a:r>
            <a:r>
              <a:rPr kumimoji="0" lang="ru-RU" sz="1800" b="1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BoldItalic"/>
                <a:cs typeface="Times New Roman" pitchFamily="18" charset="0"/>
              </a:rPr>
              <a:t>Нова Каледонія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Regular"/>
                <a:cs typeface="Times New Roman" pitchFamily="18" charset="0"/>
              </a:rPr>
              <a:t>.</a:t>
            </a:r>
            <a:endParaRPr kumimoji="0" lang="ru-RU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6098975" y="527161125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BoldItalic"/>
                <a:cs typeface="Times New Roman" pitchFamily="18" charset="0"/>
              </a:rPr>
              <a:t>Полінезія («багато островів»)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Regular"/>
                <a:cs typeface="Times New Roman" pitchFamily="18" charset="0"/>
              </a:rPr>
              <a:t> – східна й найбільша за акваторією частина Океанії, що складається з кількох сотень островів вулканічного та коралового походження. На них існує 3 суверенні держави (</a:t>
            </a:r>
            <a:r>
              <a:rPr kumimoji="0" lang="ru-RU" sz="1800" b="1" i="1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BoldItalic"/>
                <a:cs typeface="Times New Roman" pitchFamily="18" charset="0"/>
              </a:rPr>
              <a:t>Самоа, Тонга та Тувалу</a:t>
            </a: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rgbClr val="333333"/>
                </a:solidFill>
                <a:effectLst/>
                <a:latin typeface="GeorgiaPro-Regular"/>
                <a:cs typeface="Times New Roman" pitchFamily="18" charset="0"/>
              </a:rPr>
              <a:t>) та 8 залежних територій, що перебувають під контролем різних країн.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0"/>
            <a:ext cx="928694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err="1" smtClean="0">
                <a:solidFill>
                  <a:srgbClr val="FF0000"/>
                </a:solidFill>
              </a:rPr>
              <a:t>Полінезія</a:t>
            </a:r>
            <a:r>
              <a:rPr lang="ru-RU" sz="3200" b="1" i="1" dirty="0" smtClean="0">
                <a:solidFill>
                  <a:srgbClr val="FF0000"/>
                </a:solidFill>
              </a:rPr>
              <a:t> («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багато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островів</a:t>
            </a:r>
            <a:r>
              <a:rPr lang="ru-RU" sz="3200" b="1" i="1" dirty="0" smtClean="0">
                <a:solidFill>
                  <a:srgbClr val="FF0000"/>
                </a:solidFill>
              </a:rPr>
              <a:t>»)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/>
              <a:t>– </a:t>
            </a:r>
            <a:r>
              <a:rPr lang="ru-RU" sz="3200" dirty="0" err="1" smtClean="0"/>
              <a:t>східна</a:t>
            </a:r>
            <a:r>
              <a:rPr lang="ru-RU" sz="3200" dirty="0" smtClean="0"/>
              <a:t> </a:t>
            </a:r>
            <a:r>
              <a:rPr lang="ru-RU" sz="3200" dirty="0" err="1" smtClean="0"/>
              <a:t>й</a:t>
            </a:r>
            <a:r>
              <a:rPr lang="ru-RU" sz="3200" dirty="0" smtClean="0"/>
              <a:t> </a:t>
            </a:r>
            <a:r>
              <a:rPr lang="ru-RU" sz="3200" dirty="0" err="1" smtClean="0"/>
              <a:t>найбільша</a:t>
            </a:r>
            <a:r>
              <a:rPr lang="ru-RU" sz="3200" dirty="0" smtClean="0"/>
              <a:t> за </a:t>
            </a:r>
            <a:r>
              <a:rPr lang="ru-RU" sz="3200" dirty="0" err="1" smtClean="0"/>
              <a:t>акваторією</a:t>
            </a:r>
            <a:r>
              <a:rPr lang="ru-RU" sz="3200" dirty="0" smtClean="0"/>
              <a:t> </a:t>
            </a:r>
            <a:r>
              <a:rPr lang="ru-RU" sz="3200" dirty="0" err="1" smtClean="0"/>
              <a:t>частина</a:t>
            </a:r>
            <a:r>
              <a:rPr lang="ru-RU" sz="3200" dirty="0" smtClean="0"/>
              <a:t> </a:t>
            </a:r>
            <a:r>
              <a:rPr lang="ru-RU" sz="3200" dirty="0" err="1" smtClean="0"/>
              <a:t>Океанії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складається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з</a:t>
            </a:r>
            <a:r>
              <a:rPr lang="ru-RU" sz="3200" dirty="0" smtClean="0"/>
              <a:t> </a:t>
            </a:r>
            <a:r>
              <a:rPr lang="ru-RU" sz="3200" dirty="0" err="1" smtClean="0"/>
              <a:t>кількох</a:t>
            </a:r>
            <a:r>
              <a:rPr lang="ru-RU" sz="3200" dirty="0" smtClean="0"/>
              <a:t> </a:t>
            </a:r>
            <a:r>
              <a:rPr lang="ru-RU" sz="3200" dirty="0" err="1" smtClean="0"/>
              <a:t>сотень</a:t>
            </a:r>
            <a:r>
              <a:rPr lang="ru-RU" sz="3200" dirty="0" smtClean="0"/>
              <a:t> </a:t>
            </a:r>
            <a:r>
              <a:rPr lang="ru-RU" sz="3200" dirty="0" err="1" smtClean="0"/>
              <a:t>островів</a:t>
            </a:r>
            <a:r>
              <a:rPr lang="ru-RU" sz="3200" dirty="0" smtClean="0"/>
              <a:t> </a:t>
            </a:r>
            <a:r>
              <a:rPr lang="ru-RU" sz="3200" dirty="0" err="1" smtClean="0"/>
              <a:t>вулканічного</a:t>
            </a:r>
            <a:r>
              <a:rPr lang="ru-RU" sz="3200" dirty="0" smtClean="0"/>
              <a:t> та </a:t>
            </a:r>
            <a:r>
              <a:rPr lang="ru-RU" sz="3200" dirty="0" err="1" smtClean="0"/>
              <a:t>коралового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походження</a:t>
            </a:r>
            <a:r>
              <a:rPr lang="ru-RU" sz="3200" dirty="0" smtClean="0"/>
              <a:t>. На них </a:t>
            </a:r>
            <a:r>
              <a:rPr lang="ru-RU" sz="3200" dirty="0" err="1" smtClean="0"/>
              <a:t>існує</a:t>
            </a:r>
            <a:r>
              <a:rPr lang="ru-RU" sz="3200" dirty="0" smtClean="0"/>
              <a:t> 3 </a:t>
            </a:r>
            <a:r>
              <a:rPr lang="ru-RU" sz="3200" dirty="0" err="1" smtClean="0"/>
              <a:t>суверенні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держави</a:t>
            </a:r>
            <a:r>
              <a:rPr lang="ru-RU" sz="3200" dirty="0" smtClean="0"/>
              <a:t> (</a:t>
            </a:r>
            <a:r>
              <a:rPr lang="ru-RU" sz="3200" b="1" i="1" dirty="0" smtClean="0">
                <a:solidFill>
                  <a:srgbClr val="FF0000"/>
                </a:solidFill>
              </a:rPr>
              <a:t>Самоа, Тонга та Тувалу</a:t>
            </a:r>
            <a:r>
              <a:rPr lang="ru-RU" sz="3200" dirty="0" smtClean="0">
                <a:solidFill>
                  <a:srgbClr val="FF0000"/>
                </a:solidFill>
              </a:rPr>
              <a:t>) та 8 </a:t>
            </a:r>
            <a:r>
              <a:rPr lang="ru-RU" sz="3200" dirty="0" err="1" smtClean="0">
                <a:solidFill>
                  <a:srgbClr val="FF0000"/>
                </a:solidFill>
              </a:rPr>
              <a:t>залежних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територій</a:t>
            </a:r>
            <a:r>
              <a:rPr lang="ru-RU" sz="3200" dirty="0" smtClean="0">
                <a:solidFill>
                  <a:srgbClr val="FF0000"/>
                </a:solidFill>
              </a:rPr>
              <a:t>, </a:t>
            </a:r>
            <a:r>
              <a:rPr lang="ru-RU" sz="3200" dirty="0" err="1" smtClean="0">
                <a:solidFill>
                  <a:srgbClr val="FF0000"/>
                </a:solidFill>
              </a:rPr>
              <a:t>що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перебувають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під</a:t>
            </a:r>
            <a:r>
              <a:rPr lang="ru-RU" sz="3200" dirty="0" smtClean="0">
                <a:solidFill>
                  <a:srgbClr val="FF0000"/>
                </a:solidFill>
              </a:rPr>
              <a:t> контролем </a:t>
            </a:r>
            <a:r>
              <a:rPr lang="ru-RU" sz="3200" dirty="0" err="1" smtClean="0">
                <a:solidFill>
                  <a:srgbClr val="FF0000"/>
                </a:solidFill>
              </a:rPr>
              <a:t>різних</a:t>
            </a:r>
            <a:r>
              <a:rPr lang="ru-RU" sz="3200" dirty="0" smtClean="0">
                <a:solidFill>
                  <a:srgbClr val="FF0000"/>
                </a:solidFill>
              </a:rPr>
              <a:t> </a:t>
            </a:r>
            <a:r>
              <a:rPr lang="ru-RU" sz="3200" dirty="0" err="1" smtClean="0">
                <a:solidFill>
                  <a:srgbClr val="FF0000"/>
                </a:solidFill>
              </a:rPr>
              <a:t>країн</a:t>
            </a:r>
            <a:endParaRPr lang="en-US" sz="3200" dirty="0" smtClean="0">
              <a:solidFill>
                <a:srgbClr val="FF0000"/>
              </a:solidFill>
            </a:endParaRPr>
          </a:p>
          <a:p>
            <a:r>
              <a:rPr lang="ru-RU" sz="3200" dirty="0" err="1" smtClean="0"/>
              <a:t>Усі</a:t>
            </a:r>
            <a:r>
              <a:rPr lang="ru-RU" sz="3200" dirty="0" smtClean="0"/>
              <a:t> </a:t>
            </a:r>
            <a:r>
              <a:rPr lang="ru-RU" sz="3200" dirty="0" err="1" smtClean="0"/>
              <a:t>острівні</a:t>
            </a:r>
            <a:r>
              <a:rPr lang="ru-RU" sz="3200" dirty="0" smtClean="0"/>
              <a:t> </a:t>
            </a:r>
            <a:r>
              <a:rPr lang="ru-RU" sz="3200" dirty="0" err="1" smtClean="0"/>
              <a:t>суверенні</a:t>
            </a:r>
            <a:r>
              <a:rPr lang="ru-RU" sz="3200" dirty="0" smtClean="0"/>
              <a:t> </a:t>
            </a:r>
            <a:r>
              <a:rPr lang="ru-RU" sz="3200" dirty="0" err="1" smtClean="0"/>
              <a:t>держави</a:t>
            </a:r>
            <a:r>
              <a:rPr lang="ru-RU" sz="3200" dirty="0" smtClean="0"/>
              <a:t> </a:t>
            </a:r>
            <a:r>
              <a:rPr lang="ru-RU" sz="3200" dirty="0" err="1" smtClean="0"/>
              <a:t>Океанії</a:t>
            </a:r>
            <a:r>
              <a:rPr lang="ru-RU" sz="3200" dirty="0" smtClean="0"/>
              <a:t> </a:t>
            </a:r>
            <a:r>
              <a:rPr lang="ru-RU" sz="3200" i="1" dirty="0" err="1" smtClean="0"/>
              <a:t>є</a:t>
            </a:r>
            <a:r>
              <a:rPr lang="ru-RU" sz="3200" i="1" dirty="0" smtClean="0"/>
              <a:t> </a:t>
            </a:r>
            <a:r>
              <a:rPr lang="ru-RU" sz="3200" b="1" i="1" dirty="0" smtClean="0"/>
              <a:t>членами ООН</a:t>
            </a:r>
            <a:r>
              <a:rPr lang="ru-RU" sz="3200" dirty="0" smtClean="0"/>
              <a:t>. Членами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Співдружності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Націй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</a:rPr>
              <a:t>є</a:t>
            </a:r>
            <a:r>
              <a:rPr lang="ru-RU" sz="3200" b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smtClean="0">
                <a:solidFill>
                  <a:srgbClr val="FF0000"/>
                </a:solidFill>
              </a:rPr>
              <a:t>9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країн</a:t>
            </a:r>
            <a:r>
              <a:rPr lang="ru-RU" sz="3200" dirty="0" smtClean="0"/>
              <a:t>, 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перебували</a:t>
            </a:r>
            <a:r>
              <a:rPr lang="ru-RU" sz="3200" dirty="0" smtClean="0"/>
              <a:t> у </a:t>
            </a:r>
            <a:r>
              <a:rPr lang="ru-RU" sz="3200" dirty="0" err="1" smtClean="0"/>
              <a:t>складі</a:t>
            </a:r>
            <a:r>
              <a:rPr lang="ru-RU" sz="3200" dirty="0" smtClean="0"/>
              <a:t> </a:t>
            </a:r>
            <a:r>
              <a:rPr lang="ru-RU" sz="3200" dirty="0" err="1" smtClean="0"/>
              <a:t>колоніальної</a:t>
            </a:r>
            <a:r>
              <a:rPr lang="ru-RU" sz="3200" dirty="0" smtClean="0"/>
              <a:t> </a:t>
            </a:r>
            <a:r>
              <a:rPr lang="ru-RU" sz="3200" dirty="0" err="1" smtClean="0"/>
              <a:t>імперії</a:t>
            </a:r>
            <a:r>
              <a:rPr lang="ru-RU" sz="3200" dirty="0" smtClean="0"/>
              <a:t> </a:t>
            </a:r>
            <a:r>
              <a:rPr lang="ru-RU" sz="3200" dirty="0" err="1" smtClean="0"/>
              <a:t>Великої</a:t>
            </a:r>
            <a:r>
              <a:rPr lang="ru-RU" sz="3200" dirty="0" smtClean="0"/>
              <a:t> </a:t>
            </a:r>
            <a:r>
              <a:rPr lang="ru-RU" sz="3200" dirty="0" err="1" smtClean="0"/>
              <a:t>Британії</a:t>
            </a:r>
            <a:r>
              <a:rPr lang="ru-RU" sz="3200" dirty="0" smtClean="0"/>
              <a:t>: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Вануату</a:t>
            </a:r>
            <a:r>
              <a:rPr lang="ru-RU" sz="3200" b="1" i="1" dirty="0" smtClean="0">
                <a:solidFill>
                  <a:srgbClr val="FF0000"/>
                </a:solidFill>
              </a:rPr>
              <a:t>,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Кірибаті</a:t>
            </a:r>
            <a:r>
              <a:rPr lang="ru-RU" sz="3200" b="1" i="1" dirty="0" smtClean="0">
                <a:solidFill>
                  <a:srgbClr val="FF0000"/>
                </a:solidFill>
              </a:rPr>
              <a:t>, Науру,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Папуа-Нова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Гвінея</a:t>
            </a:r>
            <a:r>
              <a:rPr lang="ru-RU" sz="3200" b="1" i="1" dirty="0" smtClean="0">
                <a:solidFill>
                  <a:srgbClr val="FF0000"/>
                </a:solidFill>
              </a:rPr>
              <a:t>, Самоа,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Соломонові</a:t>
            </a:r>
            <a:r>
              <a:rPr lang="ru-RU" sz="3200" b="1" i="1" dirty="0" smtClean="0">
                <a:solidFill>
                  <a:srgbClr val="FF0000"/>
                </a:solidFill>
              </a:rPr>
              <a:t>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Острови</a:t>
            </a:r>
            <a:r>
              <a:rPr lang="ru-RU" sz="3200" b="1" i="1" dirty="0" smtClean="0">
                <a:solidFill>
                  <a:srgbClr val="FF0000"/>
                </a:solidFill>
              </a:rPr>
              <a:t>, Тонга, Тувалу,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Фіджі</a:t>
            </a:r>
            <a:r>
              <a:rPr lang="ru-RU" sz="3200" b="1" i="1" dirty="0" smtClean="0">
                <a:solidFill>
                  <a:srgbClr val="FF0000"/>
                </a:solidFill>
              </a:rPr>
              <a:t>.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929718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У </a:t>
            </a:r>
            <a:r>
              <a:rPr lang="ru-RU" sz="2800" dirty="0" err="1" smtClean="0"/>
              <a:t>Новій</a:t>
            </a:r>
            <a:r>
              <a:rPr lang="ru-RU" sz="2800" dirty="0" smtClean="0"/>
              <a:t> </a:t>
            </a:r>
            <a:r>
              <a:rPr lang="ru-RU" sz="2800" dirty="0" err="1" smtClean="0"/>
              <a:t>Зеландії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на </a:t>
            </a:r>
            <a:r>
              <a:rPr lang="ru-RU" sz="2800" dirty="0" err="1" smtClean="0"/>
              <a:t>Гавайських</a:t>
            </a:r>
            <a:r>
              <a:rPr lang="ru-RU" sz="2800" dirty="0" smtClean="0"/>
              <a:t> островах </a:t>
            </a:r>
            <a:r>
              <a:rPr lang="ru-RU" sz="2800" dirty="0" err="1" smtClean="0"/>
              <a:t>більшість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населення</a:t>
            </a:r>
            <a:r>
              <a:rPr lang="ru-RU" sz="2800" dirty="0" smtClean="0"/>
              <a:t> — </a:t>
            </a:r>
            <a:r>
              <a:rPr lang="ru-RU" sz="2800" dirty="0" err="1" smtClean="0"/>
              <a:t>європейці</a:t>
            </a:r>
            <a:r>
              <a:rPr lang="ru-RU" sz="2800" dirty="0" smtClean="0"/>
              <a:t>, </a:t>
            </a:r>
            <a:r>
              <a:rPr lang="ru-RU" sz="2800" dirty="0" err="1" smtClean="0"/>
              <a:t>частка</a:t>
            </a:r>
            <a:r>
              <a:rPr lang="ru-RU" sz="2800" dirty="0" smtClean="0"/>
              <a:t> </a:t>
            </a:r>
            <a:r>
              <a:rPr lang="ru-RU" sz="2800" dirty="0" err="1" smtClean="0"/>
              <a:t>яких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висока</a:t>
            </a:r>
            <a:r>
              <a:rPr lang="ru-RU" sz="2800" dirty="0" smtClean="0"/>
              <a:t> в </a:t>
            </a:r>
            <a:r>
              <a:rPr lang="ru-RU" sz="2800" dirty="0" err="1" smtClean="0">
                <a:solidFill>
                  <a:srgbClr val="FF0000"/>
                </a:solidFill>
              </a:rPr>
              <a:t>Новій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Каледонії</a:t>
            </a:r>
            <a:r>
              <a:rPr lang="ru-RU" sz="2800" dirty="0" smtClean="0">
                <a:solidFill>
                  <a:srgbClr val="FF0000"/>
                </a:solidFill>
              </a:rPr>
              <a:t> (34 %) та </a:t>
            </a:r>
            <a:r>
              <a:rPr lang="ru-RU" sz="2800" dirty="0" err="1" smtClean="0">
                <a:solidFill>
                  <a:srgbClr val="FF0000"/>
                </a:solidFill>
              </a:rPr>
              <a:t>Французькій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Полінезії</a:t>
            </a:r>
            <a:r>
              <a:rPr lang="ru-RU" sz="2800" dirty="0" smtClean="0">
                <a:solidFill>
                  <a:srgbClr val="FF0000"/>
                </a:solidFill>
              </a:rPr>
              <a:t> (12 %). На островах </a:t>
            </a:r>
            <a:r>
              <a:rPr lang="ru-RU" sz="2800" dirty="0" err="1" smtClean="0">
                <a:solidFill>
                  <a:srgbClr val="FF0000"/>
                </a:solidFill>
              </a:rPr>
              <a:t>Фіджі</a:t>
            </a:r>
            <a:r>
              <a:rPr lang="ru-RU" sz="2800" dirty="0" smtClean="0">
                <a:solidFill>
                  <a:srgbClr val="FF0000"/>
                </a:solidFill>
              </a:rPr>
              <a:t> 38,2 %</a:t>
            </a:r>
            <a:r>
              <a:rPr lang="ru-RU" sz="2800" dirty="0" smtClean="0"/>
              <a:t> </a:t>
            </a:r>
            <a:r>
              <a:rPr lang="ru-RU" sz="2800" dirty="0" err="1" smtClean="0"/>
              <a:t>населення</a:t>
            </a:r>
            <a:r>
              <a:rPr lang="ru-RU" sz="2800" dirty="0" smtClean="0"/>
              <a:t> представлено </a:t>
            </a:r>
            <a:r>
              <a:rPr lang="ru-RU" sz="2800" dirty="0" err="1" smtClean="0"/>
              <a:t>індо-фіджійцамі</a:t>
            </a:r>
            <a:r>
              <a:rPr lang="ru-RU" sz="2800" dirty="0" smtClean="0"/>
              <a:t>, </a:t>
            </a:r>
            <a:r>
              <a:rPr lang="ru-RU" sz="2800" dirty="0" err="1" smtClean="0"/>
              <a:t>нащадками</a:t>
            </a:r>
            <a:r>
              <a:rPr lang="ru-RU" sz="2800" dirty="0" smtClean="0"/>
              <a:t> </a:t>
            </a:r>
            <a:r>
              <a:rPr lang="ru-RU" sz="2800" dirty="0" err="1" smtClean="0"/>
              <a:t>індійських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контрактних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працівників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привезених</a:t>
            </a:r>
            <a:r>
              <a:rPr lang="ru-RU" sz="2800" dirty="0" smtClean="0"/>
              <a:t> на </a:t>
            </a:r>
            <a:r>
              <a:rPr lang="ru-RU" sz="2800" dirty="0" err="1" smtClean="0"/>
              <a:t>острови</a:t>
            </a:r>
            <a:r>
              <a:rPr lang="ru-RU" sz="2800" dirty="0" smtClean="0"/>
              <a:t> </a:t>
            </a:r>
            <a:r>
              <a:rPr lang="ru-RU" sz="2800" dirty="0" err="1" smtClean="0"/>
              <a:t>британцями</a:t>
            </a:r>
            <a:r>
              <a:rPr lang="ru-RU" sz="2800" dirty="0" smtClean="0"/>
              <a:t> в </a:t>
            </a:r>
            <a:r>
              <a:rPr lang="en-US" sz="2800" dirty="0" smtClean="0"/>
              <a:t>XIX </a:t>
            </a:r>
            <a:r>
              <a:rPr lang="ru-RU" sz="2800" dirty="0" err="1" smtClean="0"/>
              <a:t>столітті</a:t>
            </a:r>
            <a:r>
              <a:rPr lang="ru-RU" sz="2800" dirty="0" smtClean="0"/>
              <a:t>.</a:t>
            </a:r>
          </a:p>
          <a:p>
            <a:r>
              <a:rPr lang="ru-RU" sz="2800" dirty="0" err="1" smtClean="0"/>
              <a:t>Останнім</a:t>
            </a:r>
            <a:r>
              <a:rPr lang="ru-RU" sz="2800" dirty="0" smtClean="0"/>
              <a:t> часом у </a:t>
            </a:r>
            <a:r>
              <a:rPr lang="ru-RU" sz="2800" dirty="0" err="1" smtClean="0"/>
              <a:t>країнах</a:t>
            </a:r>
            <a:r>
              <a:rPr lang="ru-RU" sz="2800" dirty="0" smtClean="0"/>
              <a:t> </a:t>
            </a:r>
            <a:r>
              <a:rPr lang="ru-RU" sz="2800" dirty="0" err="1" smtClean="0"/>
              <a:t>Океанії</a:t>
            </a:r>
            <a:r>
              <a:rPr lang="ru-RU" sz="2800" dirty="0" smtClean="0"/>
              <a:t> </a:t>
            </a:r>
            <a:r>
              <a:rPr lang="ru-RU" sz="2800" dirty="0" err="1" smtClean="0"/>
              <a:t>зростає</a:t>
            </a:r>
            <a:r>
              <a:rPr lang="ru-RU" sz="2800" dirty="0" smtClean="0"/>
              <a:t> </a:t>
            </a:r>
            <a:r>
              <a:rPr lang="ru-RU" sz="2800" dirty="0" err="1" smtClean="0"/>
              <a:t>частка</a:t>
            </a:r>
            <a:r>
              <a:rPr lang="ru-RU" sz="2800" dirty="0" smtClean="0"/>
              <a:t> </a:t>
            </a:r>
            <a:r>
              <a:rPr lang="ru-RU" sz="2800" dirty="0" err="1" smtClean="0"/>
              <a:t>вихідців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Азії</a:t>
            </a:r>
            <a:r>
              <a:rPr lang="ru-RU" sz="2800" dirty="0" smtClean="0"/>
              <a:t> (</a:t>
            </a:r>
            <a:r>
              <a:rPr lang="ru-RU" sz="2800" dirty="0" err="1" smtClean="0"/>
              <a:t>переважно</a:t>
            </a:r>
            <a:r>
              <a:rPr lang="ru-RU" sz="2800" dirty="0" smtClean="0"/>
              <a:t> </a:t>
            </a:r>
            <a:r>
              <a:rPr lang="ru-RU" sz="2800" dirty="0" err="1" smtClean="0"/>
              <a:t>китайців</a:t>
            </a:r>
            <a:r>
              <a:rPr lang="ru-RU" sz="2800" dirty="0" smtClean="0"/>
              <a:t> </a:t>
            </a:r>
            <a:r>
              <a:rPr lang="ru-RU" sz="2800" dirty="0" err="1" smtClean="0"/>
              <a:t>і</a:t>
            </a:r>
            <a:r>
              <a:rPr lang="ru-RU" sz="2800" dirty="0" smtClean="0"/>
              <a:t> </a:t>
            </a:r>
            <a:r>
              <a:rPr lang="ru-RU" sz="2800" dirty="0" err="1" smtClean="0"/>
              <a:t>філіппінців</a:t>
            </a:r>
            <a:r>
              <a:rPr lang="ru-RU" sz="2800" dirty="0" smtClean="0"/>
              <a:t>). </a:t>
            </a:r>
            <a:r>
              <a:rPr lang="ru-RU" sz="2800" dirty="0" err="1" smtClean="0"/>
              <a:t>Наприклад</a:t>
            </a:r>
            <a:r>
              <a:rPr lang="ru-RU" sz="2800" dirty="0" smtClean="0"/>
              <a:t>, на </a:t>
            </a:r>
            <a:r>
              <a:rPr lang="ru-RU" sz="2800" dirty="0" err="1" smtClean="0"/>
              <a:t>Північних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Маріанських</a:t>
            </a:r>
            <a:r>
              <a:rPr lang="ru-RU" sz="2800" dirty="0" smtClean="0"/>
              <a:t> островах </a:t>
            </a:r>
            <a:r>
              <a:rPr lang="ru-RU" sz="2800" dirty="0" err="1" smtClean="0"/>
              <a:t>частка</a:t>
            </a:r>
            <a:r>
              <a:rPr lang="ru-RU" sz="2800" dirty="0" smtClean="0"/>
              <a:t> </a:t>
            </a:r>
            <a:r>
              <a:rPr lang="ru-RU" sz="2800" dirty="0" err="1" smtClean="0"/>
              <a:t>філіппінців</a:t>
            </a:r>
            <a:r>
              <a:rPr lang="ru-RU" sz="2800" dirty="0" smtClean="0"/>
              <a:t> становить 26,2 %, а </a:t>
            </a:r>
            <a:r>
              <a:rPr lang="ru-RU" sz="2800" dirty="0" err="1" smtClean="0"/>
              <a:t>китайців</a:t>
            </a:r>
            <a:r>
              <a:rPr lang="ru-RU" sz="2800" dirty="0" smtClean="0"/>
              <a:t> — 22,1 %.</a:t>
            </a:r>
          </a:p>
          <a:p>
            <a:r>
              <a:rPr lang="ru-RU" sz="2800" b="1" dirty="0" err="1" smtClean="0">
                <a:solidFill>
                  <a:srgbClr val="FF0000"/>
                </a:solidFill>
              </a:rPr>
              <a:t>Населення</a:t>
            </a:r>
            <a:r>
              <a:rPr lang="ru-RU" sz="2800" b="1" dirty="0" smtClean="0">
                <a:solidFill>
                  <a:srgbClr val="FF0000"/>
                </a:solidFill>
              </a:rPr>
              <a:t> в </a:t>
            </a:r>
            <a:r>
              <a:rPr lang="ru-RU" sz="2800" b="1" dirty="0" err="1" smtClean="0">
                <a:solidFill>
                  <a:srgbClr val="FF0000"/>
                </a:solidFill>
              </a:rPr>
              <a:t>Океанії</a:t>
            </a:r>
            <a:r>
              <a:rPr lang="ru-RU" sz="2800" b="1" dirty="0" smtClean="0">
                <a:solidFill>
                  <a:srgbClr val="FF0000"/>
                </a:solidFill>
              </a:rPr>
              <a:t> 19 </a:t>
            </a:r>
            <a:r>
              <a:rPr lang="ru-RU" sz="2800" b="1" dirty="0" err="1" smtClean="0">
                <a:solidFill>
                  <a:srgbClr val="FF0000"/>
                </a:solidFill>
              </a:rPr>
              <a:t>млн</a:t>
            </a:r>
            <a:r>
              <a:rPr lang="ru-RU" sz="2800" b="1" dirty="0" smtClean="0">
                <a:solidFill>
                  <a:srgbClr val="FF0000"/>
                </a:solidFill>
              </a:rPr>
              <a:t>, </a:t>
            </a:r>
            <a:r>
              <a:rPr lang="ru-RU" sz="2800" b="1" dirty="0" err="1" smtClean="0">
                <a:solidFill>
                  <a:srgbClr val="FF0000"/>
                </a:solidFill>
              </a:rPr>
              <a:t>приріст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населення</a:t>
            </a:r>
            <a:r>
              <a:rPr lang="ru-RU" sz="2800" b="1" dirty="0" smtClean="0">
                <a:solidFill>
                  <a:srgbClr val="FF0000"/>
                </a:solidFill>
              </a:rPr>
              <a:t> за 5 </a:t>
            </a:r>
            <a:r>
              <a:rPr lang="ru-RU" sz="2800" b="1" dirty="0" err="1" smtClean="0">
                <a:solidFill>
                  <a:srgbClr val="FF0000"/>
                </a:solidFill>
              </a:rPr>
              <a:t>років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</a:rPr>
              <a:t>склав</a:t>
            </a:r>
            <a:r>
              <a:rPr lang="ru-RU" sz="2800" b="1" dirty="0" smtClean="0">
                <a:solidFill>
                  <a:srgbClr val="FF0000"/>
                </a:solidFill>
              </a:rPr>
              <a:t> 1,5 %.</a:t>
            </a:r>
          </a:p>
          <a:p>
            <a:r>
              <a:rPr lang="ru-RU" sz="2800" i="1" dirty="0" err="1" smtClean="0">
                <a:solidFill>
                  <a:srgbClr val="FF0000"/>
                </a:solidFill>
              </a:rPr>
              <a:t>Жителі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Океанії</a:t>
            </a:r>
            <a:r>
              <a:rPr lang="ru-RU" sz="2800" i="1" dirty="0" smtClean="0">
                <a:solidFill>
                  <a:srgbClr val="FF0000"/>
                </a:solidFill>
              </a:rPr>
              <a:t> в основному </a:t>
            </a:r>
            <a:r>
              <a:rPr lang="ru-RU" sz="2800" i="1" dirty="0" err="1" smtClean="0">
                <a:solidFill>
                  <a:srgbClr val="FF0000"/>
                </a:solidFill>
              </a:rPr>
              <a:t>сповідують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християнство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дотримуючись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або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протестантської</a:t>
            </a:r>
            <a:r>
              <a:rPr lang="ru-RU" sz="2800" i="1" dirty="0" smtClean="0">
                <a:solidFill>
                  <a:srgbClr val="FF0000"/>
                </a:solidFill>
              </a:rPr>
              <a:t>, </a:t>
            </a:r>
            <a:r>
              <a:rPr lang="ru-RU" sz="2800" i="1" dirty="0" err="1" smtClean="0">
                <a:solidFill>
                  <a:srgbClr val="FF0000"/>
                </a:solidFill>
              </a:rPr>
              <a:t>або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 smtClean="0">
                <a:solidFill>
                  <a:srgbClr val="FF0000"/>
                </a:solidFill>
              </a:rPr>
              <a:t>католицької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/>
              <a:t>гілки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Мои документы\800px-3_Samoan_girls-19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49090" y="0"/>
            <a:ext cx="939309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875</Words>
  <Application>Microsoft Office PowerPoint</Application>
  <PresentationFormat>Экран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GeorgiaPro-BoldItalic</vt:lpstr>
      <vt:lpstr>GeorgiaPro-Regular</vt:lpstr>
      <vt:lpstr>Times New Roman</vt:lpstr>
      <vt:lpstr>Тема Office</vt:lpstr>
      <vt:lpstr>ОКЕАНІЯ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Женя</cp:lastModifiedBy>
  <cp:revision>16</cp:revision>
  <dcterms:modified xsi:type="dcterms:W3CDTF">2021-01-19T15:35:15Z</dcterms:modified>
</cp:coreProperties>
</file>