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Формування господарства країн АМЕРИКИ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Міжнародні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сполучення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здійснюють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переважно</a:t>
            </a:r>
            <a:r>
              <a:rPr lang="ru-RU" sz="2800" dirty="0" smtClean="0"/>
              <a:t> </a:t>
            </a:r>
            <a:r>
              <a:rPr lang="ru-RU" sz="2800" b="1" i="1" dirty="0" err="1" smtClean="0"/>
              <a:t>авіацій</a:t>
            </a:r>
            <a:r>
              <a:rPr lang="ru-RU" sz="2800" b="1" i="1" dirty="0" smtClean="0"/>
              <a:t>-</a:t>
            </a:r>
          </a:p>
          <a:p>
            <a:r>
              <a:rPr lang="ru-RU" sz="2800" b="1" i="1" dirty="0" smtClean="0"/>
              <a:t>ним та </a:t>
            </a:r>
            <a:r>
              <a:rPr lang="ru-RU" sz="2800" b="1" i="1" dirty="0" err="1" smtClean="0"/>
              <a:t>морським</a:t>
            </a:r>
            <a:r>
              <a:rPr lang="ru-RU" sz="2800" b="1" i="1" dirty="0" smtClean="0"/>
              <a:t> транспортом. З</a:t>
            </a:r>
            <a:r>
              <a:rPr lang="ru-RU" sz="2800" dirty="0" smtClean="0"/>
              <a:t>а </a:t>
            </a:r>
            <a:r>
              <a:rPr lang="ru-RU" sz="2800" dirty="0" err="1" smtClean="0"/>
              <a:t>кількістю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міжна</a:t>
            </a:r>
            <a:endParaRPr lang="ru-RU" sz="2800" dirty="0" smtClean="0"/>
          </a:p>
          <a:p>
            <a:r>
              <a:rPr lang="ru-RU" sz="2800" dirty="0" err="1" smtClean="0">
                <a:solidFill>
                  <a:srgbClr val="FF0000"/>
                </a:solidFill>
              </a:rPr>
              <a:t>родних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аеропортів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беззаперечне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лідерство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належить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i="1" dirty="0" smtClean="0">
                <a:solidFill>
                  <a:srgbClr val="FF0000"/>
                </a:solidFill>
              </a:rPr>
              <a:t>США (</a:t>
            </a:r>
            <a:r>
              <a:rPr lang="ru-RU" sz="2800" i="1" dirty="0" err="1" smtClean="0">
                <a:solidFill>
                  <a:srgbClr val="FF0000"/>
                </a:solidFill>
              </a:rPr>
              <a:t>понад</a:t>
            </a:r>
            <a:r>
              <a:rPr lang="ru-RU" sz="2800" i="1" dirty="0" smtClean="0">
                <a:solidFill>
                  <a:srgbClr val="FF0000"/>
                </a:solidFill>
              </a:rPr>
              <a:t> 100); </a:t>
            </a:r>
            <a:r>
              <a:rPr lang="ru-RU" sz="2800" i="1" dirty="0" smtClean="0"/>
              <a:t>по </a:t>
            </a:r>
            <a:r>
              <a:rPr lang="ru-RU" sz="2800" i="1" dirty="0" err="1" smtClean="0"/>
              <a:t>кілька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десятк</a:t>
            </a:r>
            <a:r>
              <a:rPr lang="ru-RU" sz="2800" dirty="0" err="1" smtClean="0"/>
              <a:t>ів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i="1" dirty="0" smtClean="0"/>
              <a:t>Мексика, </a:t>
            </a:r>
            <a:r>
              <a:rPr lang="ru-RU" sz="2800" i="1" dirty="0" err="1" smtClean="0"/>
              <a:t>Бразилія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і</a:t>
            </a:r>
            <a:r>
              <a:rPr lang="ru-RU" sz="2800" i="1" dirty="0" smtClean="0"/>
              <a:t> Канада. </a:t>
            </a:r>
            <a:r>
              <a:rPr lang="ru-RU" sz="2800" i="1" dirty="0" err="1" smtClean="0"/>
              <a:t>Головними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повітряними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хабам</a:t>
            </a:r>
            <a:r>
              <a:rPr lang="ru-RU" sz="2800" dirty="0" err="1" smtClean="0"/>
              <a:t>и</a:t>
            </a:r>
            <a:r>
              <a:rPr lang="ru-RU" sz="2800" dirty="0" smtClean="0"/>
              <a:t> у </a:t>
            </a:r>
            <a:r>
              <a:rPr lang="ru-RU" sz="2800" dirty="0" err="1" smtClean="0"/>
              <a:t>регіоні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i="1" dirty="0" err="1" smtClean="0"/>
              <a:t>Хартсфілд-Джексон</a:t>
            </a:r>
            <a:r>
              <a:rPr lang="ru-RU" sz="2800" i="1" dirty="0" smtClean="0"/>
              <a:t> (Атланта), Лос-Анджелес, </a:t>
            </a:r>
            <a:r>
              <a:rPr lang="ru-RU" sz="2800" i="1" dirty="0" err="1" smtClean="0"/>
              <a:t>О’Хара</a:t>
            </a:r>
            <a:r>
              <a:rPr lang="ru-RU" sz="2800" i="1" dirty="0" smtClean="0"/>
              <a:t> (Чикаго) </a:t>
            </a:r>
            <a:r>
              <a:rPr lang="ru-RU" sz="2800" i="1" dirty="0" err="1" smtClean="0"/>
              <a:t>й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Даллас-Форт-Уорт</a:t>
            </a:r>
            <a:r>
              <a:rPr lang="ru-RU" sz="2800" i="1" dirty="0" smtClean="0"/>
              <a:t> у С</a:t>
            </a:r>
            <a:r>
              <a:rPr lang="ru-RU" sz="2800" dirty="0" smtClean="0"/>
              <a:t>ША; </a:t>
            </a:r>
            <a:r>
              <a:rPr lang="ru-RU" sz="2800" i="1" dirty="0" smtClean="0"/>
              <a:t>Торонто–</a:t>
            </a:r>
            <a:r>
              <a:rPr lang="ru-RU" sz="2800" i="1" dirty="0" err="1" smtClean="0"/>
              <a:t>Пірсон</a:t>
            </a:r>
            <a:r>
              <a:rPr lang="ru-RU" sz="2800" i="1" dirty="0" smtClean="0"/>
              <a:t> (Торонто) т</a:t>
            </a:r>
            <a:r>
              <a:rPr lang="ru-RU" sz="2800" dirty="0" smtClean="0"/>
              <a:t>а </a:t>
            </a:r>
            <a:r>
              <a:rPr lang="ru-RU" sz="2800" i="1" dirty="0" smtClean="0"/>
              <a:t>Ванкувер у </a:t>
            </a:r>
            <a:r>
              <a:rPr lang="ru-RU" sz="2800" i="1" dirty="0" err="1" smtClean="0"/>
              <a:t>Канаді</a:t>
            </a:r>
            <a:r>
              <a:rPr lang="ru-RU" sz="2800" i="1" dirty="0" smtClean="0"/>
              <a:t>; Сан-Паулу у </a:t>
            </a:r>
            <a:r>
              <a:rPr lang="ru-RU" sz="2800" i="1" dirty="0" err="1" smtClean="0"/>
              <a:t>Бразилії</a:t>
            </a:r>
            <a:r>
              <a:rPr lang="ru-RU" sz="2800" i="1" dirty="0" smtClean="0"/>
              <a:t>; </a:t>
            </a:r>
            <a:r>
              <a:rPr lang="ru-RU" sz="2800" i="1" dirty="0" err="1" smtClean="0"/>
              <a:t>Мехіко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у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Мексиці</a:t>
            </a:r>
            <a:r>
              <a:rPr lang="ru-RU" sz="2800" i="1" dirty="0" smtClean="0"/>
              <a:t>. </a:t>
            </a:r>
            <a:r>
              <a:rPr lang="ru-RU" sz="2800" i="1" dirty="0" err="1" smtClean="0"/>
              <a:t>Н</a:t>
            </a:r>
            <a:r>
              <a:rPr lang="ru-RU" sz="2800" dirty="0" err="1" smtClean="0"/>
              <a:t>айбільшими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морськими</a:t>
            </a:r>
            <a:r>
              <a:rPr lang="ru-RU" sz="2800" dirty="0" smtClean="0"/>
              <a:t> портами Америки,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обслуговують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контейнерні</a:t>
            </a:r>
            <a:r>
              <a:rPr lang="ru-RU" sz="2800" dirty="0" smtClean="0"/>
              <a:t> пере</a:t>
            </a:r>
          </a:p>
          <a:p>
            <a:r>
              <a:rPr lang="ru-RU" sz="2800" dirty="0" err="1" smtClean="0"/>
              <a:t>везення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i="1" dirty="0" smtClean="0"/>
              <a:t>Лос-Анджелес, Нью-Йорк </a:t>
            </a:r>
            <a:r>
              <a:rPr lang="ru-RU" sz="2800" i="1" dirty="0" err="1" smtClean="0"/>
              <a:t>і</a:t>
            </a:r>
            <a:r>
              <a:rPr lang="ru-RU" sz="2800" i="1" dirty="0" smtClean="0"/>
              <a:t> Саванна у США; за </a:t>
            </a:r>
            <a:r>
              <a:rPr lang="ru-RU" sz="2800" i="1" dirty="0" err="1" smtClean="0"/>
              <a:t>заг</a:t>
            </a:r>
            <a:r>
              <a:rPr lang="ru-RU" sz="2800" dirty="0" err="1" smtClean="0"/>
              <a:t>альним</a:t>
            </a:r>
            <a:r>
              <a:rPr lang="ru-RU" sz="2800" dirty="0" smtClean="0"/>
              <a:t> тоннажем </a:t>
            </a:r>
            <a:r>
              <a:rPr lang="ru-RU" sz="2800" dirty="0" err="1" smtClean="0"/>
              <a:t>лідирують</a:t>
            </a:r>
            <a:r>
              <a:rPr lang="ru-RU" sz="2800" dirty="0" smtClean="0"/>
              <a:t> </a:t>
            </a:r>
            <a:r>
              <a:rPr lang="ru-RU" sz="2800" i="1" dirty="0" err="1" smtClean="0"/>
              <a:t>Південно-Луїзіанський</a:t>
            </a:r>
            <a:r>
              <a:rPr lang="ru-RU" sz="2800" i="1" dirty="0" smtClean="0"/>
              <a:t> порт, </a:t>
            </a:r>
            <a:r>
              <a:rPr lang="ru-RU" sz="2800" i="1" dirty="0" err="1" smtClean="0"/>
              <a:t>Х’юстон</a:t>
            </a:r>
            <a:r>
              <a:rPr lang="ru-RU" sz="2800" i="1" dirty="0" smtClean="0"/>
              <a:t> т</a:t>
            </a:r>
            <a:r>
              <a:rPr lang="ru-RU" sz="2800" dirty="0" smtClean="0"/>
              <a:t>а </a:t>
            </a:r>
            <a:r>
              <a:rPr lang="ru-RU" sz="2800" i="1" dirty="0" smtClean="0"/>
              <a:t>Нью-Йорк. </a:t>
            </a:r>
            <a:r>
              <a:rPr lang="ru-RU" sz="2800" i="1" dirty="0" err="1" smtClean="0"/>
              <a:t>Важливе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регіональне</a:t>
            </a:r>
            <a:endParaRPr lang="ru-RU" sz="2800" i="1" dirty="0" smtClean="0"/>
          </a:p>
          <a:p>
            <a:r>
              <a:rPr lang="ru-RU" sz="2800" dirty="0" err="1" smtClean="0"/>
              <a:t>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i="1" dirty="0" smtClean="0"/>
              <a:t>порти Ванкувер (</a:t>
            </a:r>
            <a:r>
              <a:rPr lang="ru-RU" sz="2800" i="1" dirty="0" err="1" smtClean="0"/>
              <a:t>Тихоокеанське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узбережжя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К</a:t>
            </a:r>
            <a:r>
              <a:rPr lang="ru-RU" sz="2800" dirty="0" err="1" smtClean="0"/>
              <a:t>анади</a:t>
            </a:r>
            <a:r>
              <a:rPr lang="ru-RU" sz="2800" dirty="0" smtClean="0"/>
              <a:t>), </a:t>
            </a:r>
            <a:r>
              <a:rPr lang="ru-RU" sz="2800" i="1" dirty="0" err="1" smtClean="0"/>
              <a:t>Сантус</a:t>
            </a:r>
            <a:r>
              <a:rPr lang="ru-RU" sz="2800" i="1" dirty="0" smtClean="0"/>
              <a:t> у </a:t>
            </a:r>
            <a:r>
              <a:rPr lang="ru-RU" sz="2800" i="1" dirty="0" err="1" smtClean="0"/>
              <a:t>Бразилії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Колоні</a:t>
            </a:r>
            <a:r>
              <a:rPr lang="ru-RU" sz="2800" i="1" dirty="0" smtClean="0"/>
              <a:t> н</a:t>
            </a:r>
            <a:r>
              <a:rPr lang="ru-RU" sz="2800" dirty="0" smtClean="0"/>
              <a:t>а </a:t>
            </a:r>
            <a:r>
              <a:rPr lang="ru-RU" sz="2800" dirty="0" err="1" smtClean="0"/>
              <a:t>вході</a:t>
            </a:r>
            <a:r>
              <a:rPr lang="ru-RU" sz="2800" dirty="0" smtClean="0"/>
              <a:t> у </a:t>
            </a:r>
            <a:r>
              <a:rPr lang="ru-RU" sz="2800" dirty="0" err="1" smtClean="0"/>
              <a:t>Панамський</a:t>
            </a:r>
            <a:r>
              <a:rPr lang="ru-RU" sz="2800" dirty="0" smtClean="0"/>
              <a:t> канал (Панама</a:t>
            </a:r>
          </a:p>
          <a:p>
            <a:r>
              <a:rPr lang="ru-RU" dirty="0" err="1" smtClean="0"/>
              <a:t>нама</a:t>
            </a:r>
            <a:r>
              <a:rPr lang="ru-RU" dirty="0" smtClean="0"/>
              <a:t>).</a:t>
            </a:r>
          </a:p>
          <a:p>
            <a:r>
              <a:rPr lang="ru-RU" b="1" dirty="0" smtClean="0"/>
              <a:t>ВТОРИННИЙ СЕКТОР. </a:t>
            </a:r>
            <a:r>
              <a:rPr lang="ru-RU" b="1" dirty="0" err="1" smtClean="0"/>
              <a:t>Розвиток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115328" cy="846158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FF0000"/>
                </a:solidFill>
              </a:rPr>
              <a:t>План уроку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186766" cy="3983047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1 ФОРМУВАННЯ ГОСОДАРСТВА РЕГІОНУ</a:t>
            </a:r>
          </a:p>
          <a:p>
            <a:pPr>
              <a:buNone/>
            </a:pPr>
            <a:r>
              <a:rPr lang="uk-UA" b="1" i="1" dirty="0" smtClean="0">
                <a:solidFill>
                  <a:srgbClr val="FF0000"/>
                </a:solidFill>
              </a:rPr>
              <a:t>2 ТРЕТИННИЙ СЕКТОР ЕКОНОМІКИ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0"/>
            <a:ext cx="8858280" cy="1258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AEF0"/>
                </a:solidFill>
                <a:effectLst/>
                <a:latin typeface="Calibri" pitchFamily="34" charset="0"/>
                <a:ea typeface="Times New Roman" pitchFamily="18" charset="0"/>
                <a:cs typeface="SchoolBookCBold"/>
              </a:rPr>
              <a:t>ФОРМУВАННЯ ГОСПОДАРСТВА РЕГІОНУ.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Америка 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регіон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світу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, су</a:t>
            </a:r>
            <a:r>
              <a:rPr lang="uk-UA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SchoolBookC"/>
              </a:rPr>
              <a:t>ч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асні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країни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народи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якого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сформувалися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після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відкриття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колонізації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її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європейцями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епоху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активного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заселення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освоєння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Америка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була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сировинною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базою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надходження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країни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Європи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сировини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SchoolBookC"/>
              </a:rPr>
              <a:t> 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продуктів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сільського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господарства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Після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завоювання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незалежності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SchoolBookC"/>
              </a:rPr>
              <a:t> 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країнах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Північної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Південної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Америки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сформувалося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SchoolBookC"/>
              </a:rPr>
              <a:t> </a:t>
            </a:r>
            <a:r>
              <a:rPr lang="ru-RU" sz="2800" dirty="0" err="1" smtClean="0">
                <a:latin typeface="Arial" pitchFamily="34" charset="0"/>
                <a:ea typeface="Times New Roman" pitchFamily="18" charset="0"/>
                <a:cs typeface="SchoolBookC"/>
              </a:rPr>
              <a:t>р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озвинене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госпо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SchoolBookC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дарство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.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лідерами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економічно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розвинені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країни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Англо-Америки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які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входять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до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SchoolBookC"/>
              </a:rPr>
              <a:t> </a:t>
            </a:r>
            <a:r>
              <a:rPr lang="ru-RU" sz="28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SchoolBookC"/>
              </a:rPr>
              <a:t>к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огорти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країн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«центру»,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країни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Латинської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Америки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мають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SchoolBookC"/>
              </a:rPr>
              <a:t> </a:t>
            </a:r>
            <a:r>
              <a:rPr lang="ru-RU" sz="2800" dirty="0" err="1" smtClean="0">
                <a:latin typeface="Arial" pitchFamily="34" charset="0"/>
                <a:ea typeface="Times New Roman" pitchFamily="18" charset="0"/>
                <a:cs typeface="SchoolBookC"/>
              </a:rPr>
              <a:t>е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кономічні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показники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характерні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для «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напівпериферії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»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або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«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периферії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SchoolBookC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Так,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колонії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Bold"/>
              </a:rPr>
              <a:t>Центральної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Bold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Bold"/>
              </a:rPr>
              <a:t>Південної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Bold"/>
              </a:rPr>
              <a:t> Америки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та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SchoolBookC"/>
              </a:rPr>
              <a:t> </a:t>
            </a:r>
            <a:r>
              <a:rPr lang="ru-RU" sz="2800" dirty="0" err="1" smtClean="0">
                <a:latin typeface="Arial" pitchFamily="34" charset="0"/>
                <a:ea typeface="Times New Roman" pitchFamily="18" charset="0"/>
                <a:cs typeface="SchoolBookC"/>
              </a:rPr>
              <a:t>К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Bold"/>
              </a:rPr>
              <a:t>арибського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Bold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Bold"/>
              </a:rPr>
              <a:t>басейну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Bold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утворені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вихідцями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південної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католицької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Європи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значно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довше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зберігала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феодальний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уклад,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SchoolBookC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SchoolBookC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SchoolBookC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SchoolBookC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SchoolBookC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своєму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економічно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-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розвитку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спиралися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монопольні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неофеодальні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моделі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плантаційного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господарства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Існувала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відносно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нечисленна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група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великих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землевласни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-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ків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домінуюча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група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безземельних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селян-креолів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привезених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Аф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-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SchoolBookC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SchoolBookC"/>
              </a:rPr>
              <a:t>рики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SchoolBookC"/>
              </a:rPr>
              <a:t>рабів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85828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Так </a:t>
            </a:r>
            <a:r>
              <a:rPr lang="ru-RU" sz="2800" dirty="0" err="1" smtClean="0">
                <a:solidFill>
                  <a:srgbClr val="FF0000"/>
                </a:solidFill>
              </a:rPr>
              <a:t>сформувався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поділ</a:t>
            </a:r>
            <a:r>
              <a:rPr lang="ru-RU" sz="2800" dirty="0" smtClean="0">
                <a:solidFill>
                  <a:srgbClr val="FF0000"/>
                </a:solidFill>
              </a:rPr>
              <a:t> Америки на </a:t>
            </a:r>
            <a:r>
              <a:rPr lang="ru-RU" sz="2800" dirty="0" err="1" smtClean="0">
                <a:solidFill>
                  <a:srgbClr val="FF0000"/>
                </a:solidFill>
              </a:rPr>
              <a:t>капіталістичну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індустріальн</a:t>
            </a:r>
            <a:r>
              <a:rPr lang="uk-UA" sz="2800" dirty="0" smtClean="0">
                <a:solidFill>
                  <a:srgbClr val="FF0000"/>
                </a:solidFill>
              </a:rPr>
              <a:t>у н</a:t>
            </a:r>
            <a:r>
              <a:rPr lang="ru-RU" sz="2800" dirty="0" smtClean="0">
                <a:solidFill>
                  <a:srgbClr val="FF0000"/>
                </a:solidFill>
              </a:rPr>
              <a:t>а </a:t>
            </a:r>
            <a:r>
              <a:rPr lang="ru-RU" sz="2800" dirty="0" err="1" smtClean="0">
                <a:solidFill>
                  <a:srgbClr val="FF0000"/>
                </a:solidFill>
              </a:rPr>
              <a:t>півночі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тп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неофеодальну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економічно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консервативну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аграрну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плантаційну</a:t>
            </a:r>
            <a:r>
              <a:rPr lang="ru-RU" sz="2800" dirty="0" smtClean="0">
                <a:solidFill>
                  <a:srgbClr val="FF0000"/>
                </a:solidFill>
              </a:rPr>
              <a:t> на </a:t>
            </a:r>
            <a:r>
              <a:rPr lang="ru-RU" sz="2800" dirty="0" err="1" smtClean="0">
                <a:solidFill>
                  <a:srgbClr val="FF0000"/>
                </a:solidFill>
              </a:rPr>
              <a:t>півдні</a:t>
            </a:r>
            <a:r>
              <a:rPr lang="ru-RU" sz="2800" dirty="0" smtClean="0"/>
              <a:t>. В </a:t>
            </a:r>
            <a:r>
              <a:rPr lang="ru-RU" sz="2800" dirty="0" err="1" smtClean="0"/>
              <a:t>умовах</a:t>
            </a:r>
            <a:r>
              <a:rPr lang="ru-RU" sz="2800" dirty="0" smtClean="0"/>
              <a:t> </a:t>
            </a:r>
            <a:r>
              <a:rPr lang="ru-RU" sz="2800" dirty="0" err="1" smtClean="0"/>
              <a:t>мінімального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втручання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держави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економіку</a:t>
            </a:r>
            <a:r>
              <a:rPr lang="ru-RU" sz="2800" dirty="0" smtClean="0"/>
              <a:t> у </a:t>
            </a:r>
            <a:r>
              <a:rPr lang="ru-RU" sz="2800" i="1" dirty="0" smtClean="0"/>
              <a:t>США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почали </a:t>
            </a:r>
            <a:r>
              <a:rPr lang="ru-RU" sz="2800" b="1" dirty="0" err="1" smtClean="0">
                <a:solidFill>
                  <a:srgbClr val="FF0000"/>
                </a:solidFill>
              </a:rPr>
              <a:t>розвиватися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великі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торгові</a:t>
            </a:r>
            <a:r>
              <a:rPr lang="ru-RU" sz="2800" b="1" dirty="0" smtClean="0">
                <a:solidFill>
                  <a:srgbClr val="FF0000"/>
                </a:solidFill>
              </a:rPr>
              <a:t>, а </a:t>
            </a:r>
            <a:r>
              <a:rPr lang="ru-RU" sz="2800" b="1" dirty="0" err="1" smtClean="0">
                <a:solidFill>
                  <a:srgbClr val="FF0000"/>
                </a:solidFill>
              </a:rPr>
              <a:t>згодом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проми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err="1" smtClean="0">
                <a:solidFill>
                  <a:srgbClr val="FF0000"/>
                </a:solidFill>
              </a:rPr>
              <a:t>слові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компанії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що</a:t>
            </a:r>
            <a:r>
              <a:rPr lang="ru-RU" sz="2800" b="1" dirty="0" smtClean="0">
                <a:solidFill>
                  <a:srgbClr val="FF0000"/>
                </a:solidFill>
              </a:rPr>
              <a:t> стали </a:t>
            </a:r>
            <a:r>
              <a:rPr lang="ru-RU" sz="2800" b="1" dirty="0" err="1" smtClean="0">
                <a:solidFill>
                  <a:srgbClr val="FF0000"/>
                </a:solidFill>
              </a:rPr>
              <a:t>основним</a:t>
            </a:r>
            <a:r>
              <a:rPr lang="ru-RU" sz="2800" b="1" dirty="0" smtClean="0">
                <a:solidFill>
                  <a:srgbClr val="FF0000"/>
                </a:solidFill>
              </a:rPr>
              <a:t> локомотивом </a:t>
            </a:r>
            <a:r>
              <a:rPr lang="ru-RU" sz="2800" b="1" dirty="0" err="1" smtClean="0">
                <a:solidFill>
                  <a:srgbClr val="FF0000"/>
                </a:solidFill>
              </a:rPr>
              <a:t>нагромадження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капіталу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створення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робочих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місць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лобістами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економічної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політики</a:t>
            </a:r>
            <a:r>
              <a:rPr lang="ru-RU" sz="2800" b="1" dirty="0" smtClean="0">
                <a:solidFill>
                  <a:srgbClr val="FF0000"/>
                </a:solidFill>
              </a:rPr>
              <a:t> уряду. </a:t>
            </a:r>
            <a:r>
              <a:rPr lang="ru-RU" sz="2800" dirty="0" err="1" smtClean="0"/>
              <a:t>Поступово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корпорації</a:t>
            </a:r>
            <a:r>
              <a:rPr lang="ru-RU" sz="2800" dirty="0" smtClean="0"/>
              <a:t> почали </a:t>
            </a:r>
            <a:r>
              <a:rPr lang="ru-RU" sz="2800" dirty="0" err="1" smtClean="0"/>
              <a:t>шукати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можливості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інвестувати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надлишок</a:t>
            </a:r>
            <a:r>
              <a:rPr lang="ru-RU" sz="2800" dirty="0" smtClean="0"/>
              <a:t> </a:t>
            </a:r>
            <a:r>
              <a:rPr lang="ru-RU" sz="2800" dirty="0" err="1" smtClean="0"/>
              <a:t>капіталу</a:t>
            </a:r>
            <a:r>
              <a:rPr lang="ru-RU" sz="2800" dirty="0" smtClean="0"/>
              <a:t> за межами </a:t>
            </a:r>
            <a:r>
              <a:rPr lang="ru-RU" sz="2800" dirty="0" err="1" smtClean="0"/>
              <a:t>країни</a:t>
            </a:r>
            <a:r>
              <a:rPr lang="ru-RU" sz="2800" dirty="0" smtClean="0"/>
              <a:t>. На початку ХХ ст. ТНК США стали основною </a:t>
            </a:r>
            <a:r>
              <a:rPr lang="ru-RU" sz="2800" dirty="0" err="1" smtClean="0"/>
              <a:t>рушійною</a:t>
            </a:r>
            <a:r>
              <a:rPr lang="ru-RU" sz="2800" dirty="0" smtClean="0"/>
              <a:t> силою </a:t>
            </a:r>
            <a:r>
              <a:rPr lang="ru-RU" sz="2800" dirty="0" err="1" smtClean="0"/>
              <a:t>формування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національних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економік</a:t>
            </a:r>
            <a:r>
              <a:rPr lang="ru-RU" sz="2800" dirty="0" smtClean="0"/>
              <a:t> та </a:t>
            </a:r>
            <a:r>
              <a:rPr lang="ru-RU" sz="2800" dirty="0" err="1" smtClean="0"/>
              <a:t>міжнародного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поділу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праці</a:t>
            </a:r>
            <a:r>
              <a:rPr lang="ru-RU" sz="2800" dirty="0" smtClean="0"/>
              <a:t> в </a:t>
            </a:r>
            <a:r>
              <a:rPr lang="ru-RU" sz="2800" dirty="0" err="1" smtClean="0"/>
              <a:t>Америці</a:t>
            </a:r>
            <a:r>
              <a:rPr lang="ru-RU" sz="2800" dirty="0" smtClean="0"/>
              <a:t>. 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err="1" smtClean="0"/>
              <a:t>Значний</a:t>
            </a:r>
            <a:r>
              <a:rPr lang="ru-RU" sz="2800" dirty="0" smtClean="0"/>
              <a:t> дисбаланс у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Північної</a:t>
            </a:r>
            <a:r>
              <a:rPr lang="ru-RU" sz="2800" dirty="0" smtClean="0"/>
              <a:t> та </a:t>
            </a:r>
            <a:r>
              <a:rPr lang="ru-RU" sz="2800" dirty="0" err="1" smtClean="0"/>
              <a:t>Латинської</a:t>
            </a:r>
            <a:r>
              <a:rPr lang="ru-RU" sz="2800" dirty="0" smtClean="0"/>
              <a:t> Америки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42965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FF0000"/>
                </a:solidFill>
              </a:rPr>
              <a:t>Соціально-економічний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розвиток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країн</a:t>
            </a:r>
            <a:r>
              <a:rPr lang="ru-RU" sz="2400" b="1" dirty="0" smtClean="0">
                <a:solidFill>
                  <a:srgbClr val="FF0000"/>
                </a:solidFill>
              </a:rPr>
              <a:t> Америки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(доходи за </a:t>
            </a:r>
            <a:r>
              <a:rPr lang="ru-RU" sz="2400" dirty="0" err="1" smtClean="0">
                <a:solidFill>
                  <a:srgbClr val="FF0000"/>
                </a:solidFill>
              </a:rPr>
              <a:t>рівнем</a:t>
            </a:r>
            <a:r>
              <a:rPr lang="ru-RU" sz="2400" dirty="0" smtClean="0">
                <a:solidFill>
                  <a:srgbClr val="FF0000"/>
                </a:solidFill>
              </a:rPr>
              <a:t> ВНП на 1 особу, </a:t>
            </a:r>
            <a:r>
              <a:rPr lang="ru-RU" sz="2400" i="1" dirty="0" smtClean="0">
                <a:solidFill>
                  <a:srgbClr val="FF0000"/>
                </a:solidFill>
              </a:rPr>
              <a:t>дол. США, 2016 р.)</a:t>
            </a:r>
          </a:p>
          <a:p>
            <a:r>
              <a:rPr lang="ru-RU" sz="2800" b="1" dirty="0" err="1" smtClean="0">
                <a:solidFill>
                  <a:srgbClr val="FF0000"/>
                </a:solidFill>
              </a:rPr>
              <a:t>Розвинені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b="1" dirty="0" smtClean="0">
                <a:solidFill>
                  <a:srgbClr val="FF0000"/>
                </a:solidFill>
              </a:rPr>
              <a:t> («Велика </a:t>
            </a:r>
            <a:r>
              <a:rPr lang="ru-RU" sz="2800" b="1" dirty="0" err="1" smtClean="0">
                <a:solidFill>
                  <a:srgbClr val="FF0000"/>
                </a:solidFill>
              </a:rPr>
              <a:t>сімка</a:t>
            </a:r>
            <a:r>
              <a:rPr lang="ru-RU" sz="2800" b="1" dirty="0" smtClean="0">
                <a:solidFill>
                  <a:srgbClr val="FF0000"/>
                </a:solidFill>
              </a:rPr>
              <a:t>»)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США 56 850 Канада 43 880</a:t>
            </a:r>
          </a:p>
          <a:p>
            <a:r>
              <a:rPr lang="ru-RU" sz="2800" b="1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що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розвиваються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Всокий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Багамські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Острови</a:t>
            </a:r>
            <a:r>
              <a:rPr lang="ru-RU" sz="2800" dirty="0" smtClean="0">
                <a:solidFill>
                  <a:srgbClr val="FF0000"/>
                </a:solidFill>
              </a:rPr>
              <a:t> 26 490 </a:t>
            </a:r>
            <a:r>
              <a:rPr lang="ru-RU" sz="2800" dirty="0" err="1" smtClean="0">
                <a:solidFill>
                  <a:srgbClr val="FF0000"/>
                </a:solidFill>
              </a:rPr>
              <a:t>Тринідад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</a:t>
            </a:r>
            <a:r>
              <a:rPr lang="ru-RU" sz="2800" dirty="0" smtClean="0">
                <a:solidFill>
                  <a:srgbClr val="FF0000"/>
                </a:solidFill>
              </a:rPr>
              <a:t> Тобаго 16 240 </a:t>
            </a:r>
            <a:r>
              <a:rPr lang="ru-RU" sz="2800" dirty="0" err="1" smtClean="0">
                <a:solidFill>
                  <a:srgbClr val="FF0000"/>
                </a:solidFill>
              </a:rPr>
              <a:t>Чилі</a:t>
            </a:r>
            <a:r>
              <a:rPr lang="ru-RU" sz="2800" dirty="0" smtClean="0">
                <a:solidFill>
                  <a:srgbClr val="FF0000"/>
                </a:solidFill>
              </a:rPr>
              <a:t> 13 540 </a:t>
            </a:r>
            <a:r>
              <a:rPr lang="ru-RU" sz="2800" dirty="0" err="1" smtClean="0">
                <a:solidFill>
                  <a:srgbClr val="FF0000"/>
                </a:solidFill>
              </a:rPr>
              <a:t>Пуерто-Рико</a:t>
            </a:r>
            <a:r>
              <a:rPr lang="ru-RU" sz="2800" dirty="0" smtClean="0">
                <a:solidFill>
                  <a:srgbClr val="FF0000"/>
                </a:solidFill>
              </a:rPr>
              <a:t> 19 430 Уругвай 15 230</a:t>
            </a:r>
          </a:p>
          <a:p>
            <a:r>
              <a:rPr lang="ru-RU" sz="2800" b="1" dirty="0" err="1" smtClean="0">
                <a:solidFill>
                  <a:srgbClr val="FF0000"/>
                </a:solidFill>
              </a:rPr>
              <a:t>Середньо-низький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Сальвадор 3920 </a:t>
            </a:r>
            <a:r>
              <a:rPr lang="ru-RU" sz="2800" dirty="0" err="1" smtClean="0">
                <a:solidFill>
                  <a:srgbClr val="FF0000"/>
                </a:solidFill>
              </a:rPr>
              <a:t>Болівія</a:t>
            </a:r>
            <a:r>
              <a:rPr lang="ru-RU" sz="2800" dirty="0" smtClean="0">
                <a:solidFill>
                  <a:srgbClr val="FF0000"/>
                </a:solidFill>
              </a:rPr>
              <a:t> 3070 </a:t>
            </a:r>
            <a:r>
              <a:rPr lang="ru-RU" sz="2800" dirty="0" err="1" smtClean="0">
                <a:solidFill>
                  <a:srgbClr val="FF0000"/>
                </a:solidFill>
              </a:rPr>
              <a:t>Нікарагуа</a:t>
            </a:r>
            <a:r>
              <a:rPr lang="ru-RU" sz="2800" dirty="0" smtClean="0">
                <a:solidFill>
                  <a:srgbClr val="FF0000"/>
                </a:solidFill>
              </a:rPr>
              <a:t> 2100 Гватемала 3790 Гондурас 2150</a:t>
            </a:r>
          </a:p>
          <a:p>
            <a:r>
              <a:rPr lang="ru-RU" sz="2800" b="1" dirty="0" err="1" smtClean="0">
                <a:solidFill>
                  <a:srgbClr val="FF0000"/>
                </a:solidFill>
              </a:rPr>
              <a:t>Низький</a:t>
            </a:r>
            <a:r>
              <a:rPr lang="ru-RU" sz="2800" b="1" dirty="0" smtClean="0">
                <a:solidFill>
                  <a:srgbClr val="FF0000"/>
                </a:solidFill>
              </a:rPr>
              <a:t>      </a:t>
            </a:r>
            <a:r>
              <a:rPr lang="ru-RU" sz="2800" b="1" dirty="0" err="1" smtClean="0">
                <a:solidFill>
                  <a:srgbClr val="FF0000"/>
                </a:solidFill>
              </a:rPr>
              <a:t>Г</a:t>
            </a:r>
            <a:r>
              <a:rPr lang="ru-RU" sz="2800" dirty="0" err="1" smtClean="0">
                <a:solidFill>
                  <a:srgbClr val="FF0000"/>
                </a:solidFill>
              </a:rPr>
              <a:t>аїті</a:t>
            </a:r>
            <a:r>
              <a:rPr lang="ru-RU" sz="2800" dirty="0" smtClean="0">
                <a:solidFill>
                  <a:srgbClr val="FF0000"/>
                </a:solidFill>
              </a:rPr>
              <a:t> 780</a:t>
            </a:r>
          </a:p>
          <a:p>
            <a:r>
              <a:rPr lang="ru-RU" sz="2800" b="1" dirty="0" err="1" smtClean="0">
                <a:solidFill>
                  <a:srgbClr val="FF0000"/>
                </a:solidFill>
              </a:rPr>
              <a:t>Середньо-високий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Панама 12 140 Куба2 6570 Аргентина 11 970 </a:t>
            </a:r>
            <a:r>
              <a:rPr lang="ru-RU" sz="2800" dirty="0" err="1" smtClean="0">
                <a:solidFill>
                  <a:srgbClr val="FF0000"/>
                </a:solidFill>
              </a:rPr>
              <a:t>Домініканська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Республіка</a:t>
            </a:r>
            <a:r>
              <a:rPr lang="ru-RU" sz="2800" dirty="0" smtClean="0">
                <a:solidFill>
                  <a:srgbClr val="FF0000"/>
                </a:solidFill>
              </a:rPr>
              <a:t> 6390 </a:t>
            </a:r>
            <a:r>
              <a:rPr lang="ru-RU" sz="2800" dirty="0" err="1" smtClean="0">
                <a:solidFill>
                  <a:srgbClr val="FF0000"/>
                </a:solidFill>
              </a:rPr>
              <a:t>Бразилія</a:t>
            </a:r>
            <a:r>
              <a:rPr lang="ru-RU" sz="2800" dirty="0" smtClean="0">
                <a:solidFill>
                  <a:srgbClr val="FF0000"/>
                </a:solidFill>
              </a:rPr>
              <a:t> 8840 Ямайка 4630 Суринам 6990 Парагвай 4060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572560" cy="19542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ТРЕТИННИЙ СЕКТОР. </a:t>
            </a:r>
            <a:r>
              <a:rPr lang="ru-RU" sz="2800" b="1" dirty="0" err="1" smtClean="0"/>
              <a:t>Розвиток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цього</a:t>
            </a:r>
            <a:r>
              <a:rPr lang="ru-RU" sz="2800" b="1" dirty="0" smtClean="0"/>
              <a:t> сектору </a:t>
            </a:r>
            <a:r>
              <a:rPr lang="ru-RU" sz="2800" b="1" dirty="0" err="1" smtClean="0"/>
              <a:t>є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найбільш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важливим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нап</a:t>
            </a:r>
            <a:r>
              <a:rPr lang="ru-RU" sz="2800" dirty="0" err="1" smtClean="0"/>
              <a:t>рямом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більшості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регіону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dirty="0" err="1" smtClean="0">
                <a:solidFill>
                  <a:srgbClr val="FF0000"/>
                </a:solidFill>
              </a:rPr>
              <a:t>Його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частка</a:t>
            </a:r>
            <a:r>
              <a:rPr lang="ru-RU" sz="2800" dirty="0" smtClean="0">
                <a:solidFill>
                  <a:srgbClr val="FF0000"/>
                </a:solidFill>
              </a:rPr>
              <a:t> в </a:t>
            </a:r>
            <a:r>
              <a:rPr lang="ru-RU" sz="2800" dirty="0" err="1" smtClean="0">
                <a:solidFill>
                  <a:srgbClr val="FF0000"/>
                </a:solidFill>
              </a:rPr>
              <a:t>структурі</a:t>
            </a:r>
            <a:r>
              <a:rPr lang="ru-RU" sz="2800" dirty="0" smtClean="0">
                <a:solidFill>
                  <a:srgbClr val="FF0000"/>
                </a:solidFill>
              </a:rPr>
              <a:t> ВВП — </a:t>
            </a:r>
            <a:r>
              <a:rPr lang="ru-RU" sz="2800" dirty="0" err="1" smtClean="0">
                <a:solidFill>
                  <a:srgbClr val="FF0000"/>
                </a:solidFill>
              </a:rPr>
              <a:t>близько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60 %, </a:t>
            </a:r>
            <a:r>
              <a:rPr lang="ru-RU" sz="2800" dirty="0" err="1" smtClean="0">
                <a:solidFill>
                  <a:srgbClr val="FF0000"/>
                </a:solidFill>
              </a:rPr>
              <a:t>але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його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спеціалізація</a:t>
            </a:r>
            <a:r>
              <a:rPr lang="ru-RU" sz="2800" dirty="0" smtClean="0">
                <a:solidFill>
                  <a:srgbClr val="FF0000"/>
                </a:solidFill>
              </a:rPr>
              <a:t> в </a:t>
            </a:r>
            <a:r>
              <a:rPr lang="ru-RU" sz="2800" dirty="0" err="1" smtClean="0">
                <a:solidFill>
                  <a:srgbClr val="FF0000"/>
                </a:solidFill>
              </a:rPr>
              <a:t>різних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країнах</a:t>
            </a:r>
            <a:r>
              <a:rPr lang="ru-RU" sz="2800" dirty="0" smtClean="0">
                <a:solidFill>
                  <a:srgbClr val="FF0000"/>
                </a:solidFill>
              </a:rPr>
              <a:t> Америки </a:t>
            </a:r>
            <a:r>
              <a:rPr lang="ru-RU" sz="2800" dirty="0" err="1" smtClean="0">
                <a:solidFill>
                  <a:srgbClr val="FF0000"/>
                </a:solidFill>
              </a:rPr>
              <a:t>різниться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dirty="0" smtClean="0"/>
              <a:t>Так, уже </a:t>
            </a:r>
            <a:r>
              <a:rPr lang="ru-RU" sz="2800" dirty="0" err="1" smtClean="0"/>
              <a:t>понад</a:t>
            </a:r>
            <a:r>
              <a:rPr lang="ru-RU" sz="2800" dirty="0" smtClean="0"/>
              <a:t> сто </a:t>
            </a:r>
            <a:r>
              <a:rPr lang="ru-RU" sz="2800" dirty="0" err="1" smtClean="0"/>
              <a:t>років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провідним</a:t>
            </a:r>
            <a:r>
              <a:rPr lang="ru-RU" sz="2800" dirty="0" smtClean="0"/>
              <a:t> </a:t>
            </a:r>
            <a:r>
              <a:rPr lang="ru-RU" sz="2800" dirty="0" err="1" smtClean="0"/>
              <a:t>регіо</a:t>
            </a:r>
            <a:endParaRPr lang="ru-RU" sz="2800" dirty="0" smtClean="0"/>
          </a:p>
          <a:p>
            <a:r>
              <a:rPr lang="ru-RU" sz="2800" dirty="0" err="1" smtClean="0"/>
              <a:t>Нальним</a:t>
            </a:r>
            <a:r>
              <a:rPr lang="ru-RU" sz="2800" dirty="0" smtClean="0"/>
              <a:t> </a:t>
            </a:r>
            <a:r>
              <a:rPr lang="uk-UA" sz="2800" dirty="0" smtClean="0"/>
              <a:t>і</a:t>
            </a:r>
            <a:r>
              <a:rPr lang="ru-RU" sz="2800" dirty="0" err="1" smtClean="0"/>
              <a:t>світовим</a:t>
            </a:r>
            <a:r>
              <a:rPr lang="ru-RU" sz="2800" dirty="0" smtClean="0"/>
              <a:t> центром </a:t>
            </a:r>
            <a:r>
              <a:rPr lang="ru-RU" sz="2800" dirty="0" err="1" smtClean="0"/>
              <a:t>інвестицій</a:t>
            </a:r>
            <a:r>
              <a:rPr lang="ru-RU" sz="2800" dirty="0" smtClean="0"/>
              <a:t>, </a:t>
            </a:r>
            <a:r>
              <a:rPr lang="ru-RU" sz="2800" b="1" dirty="0" err="1" smtClean="0"/>
              <a:t>фінансових</a:t>
            </a:r>
            <a:endParaRPr lang="ru-RU" sz="2800" b="1" dirty="0" smtClean="0"/>
          </a:p>
          <a:p>
            <a:r>
              <a:rPr lang="ru-RU" sz="2800" dirty="0" smtClean="0"/>
              <a:t>та </a:t>
            </a:r>
            <a:r>
              <a:rPr lang="ru-RU" sz="2800" b="1" dirty="0" err="1" smtClean="0"/>
              <a:t>ділових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послуг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є</a:t>
            </a:r>
            <a:r>
              <a:rPr lang="ru-RU" sz="2800" dirty="0" smtClean="0"/>
              <a:t> </a:t>
            </a:r>
            <a:r>
              <a:rPr lang="ru-RU" sz="2800" i="1" dirty="0" smtClean="0"/>
              <a:t>США; </a:t>
            </a:r>
            <a:r>
              <a:rPr lang="ru-RU" sz="2800" i="1" dirty="0" err="1" smtClean="0"/>
              <a:t>їх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компанії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забезпечува</a:t>
            </a:r>
            <a:r>
              <a:rPr lang="ru-RU" sz="2800" i="1" dirty="0" smtClean="0"/>
              <a:t>-</a:t>
            </a:r>
          </a:p>
          <a:p>
            <a:r>
              <a:rPr lang="ru-RU" sz="2800" dirty="0" smtClean="0"/>
              <a:t>ли </a:t>
            </a:r>
            <a:r>
              <a:rPr lang="ru-RU" sz="2800" dirty="0" err="1" smtClean="0"/>
              <a:t>трансрегіональні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транспортні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сполучення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розвива</a:t>
            </a:r>
            <a:endParaRPr lang="ru-RU" sz="2800" dirty="0" smtClean="0"/>
          </a:p>
          <a:p>
            <a:r>
              <a:rPr lang="ru-RU" sz="2800" dirty="0" smtClean="0"/>
              <a:t>Ли </a:t>
            </a:r>
            <a:r>
              <a:rPr lang="ru-RU" sz="2800" dirty="0" err="1" smtClean="0"/>
              <a:t>енергетичну</a:t>
            </a:r>
            <a:r>
              <a:rPr lang="ru-RU" sz="2800" dirty="0" smtClean="0"/>
              <a:t> та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т</a:t>
            </a:r>
            <a:r>
              <a:rPr lang="ru-RU" sz="2800" dirty="0" err="1" smtClean="0"/>
              <a:t>елекомунікаційну</a:t>
            </a:r>
            <a:r>
              <a:rPr lang="ru-RU" sz="2800" dirty="0" smtClean="0"/>
              <a:t> </a:t>
            </a:r>
            <a:r>
              <a:rPr lang="ru-RU" sz="2800" dirty="0" err="1" smtClean="0"/>
              <a:t>інфраструктуру</a:t>
            </a:r>
            <a:r>
              <a:rPr lang="ru-RU" sz="2800" dirty="0" smtClean="0"/>
              <a:t>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У рейтингу </a:t>
            </a:r>
            <a:r>
              <a:rPr lang="ru-RU" sz="2800" dirty="0" err="1" smtClean="0">
                <a:solidFill>
                  <a:srgbClr val="FF0000"/>
                </a:solidFill>
              </a:rPr>
              <a:t>найбільших</a:t>
            </a:r>
            <a:r>
              <a:rPr lang="ru-RU" sz="2800" dirty="0" smtClean="0">
                <a:solidFill>
                  <a:srgbClr val="FF0000"/>
                </a:solidFill>
              </a:rPr>
              <a:t> ТНК </a:t>
            </a:r>
            <a:r>
              <a:rPr lang="ru-RU" sz="2800" dirty="0" err="1" smtClean="0">
                <a:solidFill>
                  <a:srgbClr val="FF0000"/>
                </a:solidFill>
              </a:rPr>
              <a:t>світу</a:t>
            </a:r>
            <a:r>
              <a:rPr lang="ru-RU" sz="2800" dirty="0" smtClean="0">
                <a:solidFill>
                  <a:srgbClr val="FF0000"/>
                </a:solidFill>
              </a:rPr>
              <a:t> у </a:t>
            </a:r>
            <a:r>
              <a:rPr lang="ru-RU" sz="2800" dirty="0" err="1" smtClean="0">
                <a:solidFill>
                  <a:srgbClr val="FF0000"/>
                </a:solidFill>
              </a:rPr>
              <a:t>першій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десятці</a:t>
            </a:r>
            <a:r>
              <a:rPr lang="ru-RU" sz="2800" dirty="0" smtClean="0">
                <a:solidFill>
                  <a:srgbClr val="FF0000"/>
                </a:solidFill>
              </a:rPr>
              <a:t> — </a:t>
            </a:r>
            <a:r>
              <a:rPr lang="ru-RU" sz="2800" dirty="0" err="1" smtClean="0">
                <a:solidFill>
                  <a:srgbClr val="FF0000"/>
                </a:solidFill>
              </a:rPr>
              <a:t>чотири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зі</a:t>
            </a:r>
            <a:r>
              <a:rPr lang="ru-RU" sz="2800" dirty="0" smtClean="0">
                <a:solidFill>
                  <a:srgbClr val="FF0000"/>
                </a:solidFill>
              </a:rPr>
              <a:t> США; </a:t>
            </a:r>
            <a:r>
              <a:rPr lang="en-US" sz="2800" dirty="0" err="1" smtClean="0">
                <a:solidFill>
                  <a:srgbClr val="FF0000"/>
                </a:solidFill>
              </a:rPr>
              <a:t>W</a:t>
            </a:r>
            <a:r>
              <a:rPr lang="en-US" sz="2800" i="1" dirty="0" err="1" smtClean="0">
                <a:solidFill>
                  <a:srgbClr val="FF0000"/>
                </a:solidFill>
              </a:rPr>
              <a:t>almart</a:t>
            </a:r>
            <a:r>
              <a:rPr lang="en-US" sz="2800" i="1" dirty="0" smtClean="0">
                <a:solidFill>
                  <a:srgbClr val="FF0000"/>
                </a:solidFill>
              </a:rPr>
              <a:t>, Berkshire Hathaway, Apple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та </a:t>
            </a:r>
            <a:r>
              <a:rPr lang="en-US" sz="2800" i="1" dirty="0" smtClean="0">
                <a:solidFill>
                  <a:srgbClr val="FF0000"/>
                </a:solidFill>
              </a:rPr>
              <a:t>Exxon Mobile (2017 </a:t>
            </a:r>
            <a:r>
              <a:rPr lang="ru-RU" sz="2800" i="1" dirty="0" smtClean="0"/>
              <a:t>р.). </a:t>
            </a:r>
            <a:r>
              <a:rPr lang="ru-RU" sz="2800" dirty="0" smtClean="0"/>
              <a:t> </a:t>
            </a:r>
            <a:r>
              <a:rPr lang="ru-RU" sz="2800" i="1" dirty="0" smtClean="0"/>
              <a:t>Канада </a:t>
            </a:r>
            <a:r>
              <a:rPr lang="ru-RU" sz="2800" i="1" dirty="0" err="1" smtClean="0"/>
              <a:t>відіграє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значно</a:t>
            </a:r>
            <a:endParaRPr lang="ru-RU" sz="2800" i="1" dirty="0" smtClean="0"/>
          </a:p>
          <a:p>
            <a:r>
              <a:rPr lang="ru-RU" sz="2800" dirty="0" err="1" smtClean="0"/>
              <a:t>Скромнішу</a:t>
            </a:r>
            <a:r>
              <a:rPr lang="ru-RU" sz="2800" dirty="0" smtClean="0"/>
              <a:t> роль на </a:t>
            </a:r>
            <a:r>
              <a:rPr lang="ru-RU" sz="2800" dirty="0" err="1" smtClean="0"/>
              <a:t>міжнародному</a:t>
            </a:r>
            <a:r>
              <a:rPr lang="ru-RU" sz="2800" dirty="0" smtClean="0"/>
              <a:t> ринку </a:t>
            </a:r>
            <a:r>
              <a:rPr lang="ru-RU" sz="2800" dirty="0" err="1" smtClean="0"/>
              <a:t>капіталу</a:t>
            </a:r>
            <a:r>
              <a:rPr lang="ru-RU" sz="2800" dirty="0" smtClean="0"/>
              <a:t>.</a:t>
            </a:r>
          </a:p>
          <a:p>
            <a:r>
              <a:rPr lang="ru-RU" sz="2800" dirty="0" err="1" smtClean="0"/>
              <a:t>Водночас</a:t>
            </a:r>
            <a:r>
              <a:rPr lang="ru-RU" sz="2800" dirty="0" smtClean="0"/>
              <a:t> вона </a:t>
            </a:r>
            <a:r>
              <a:rPr lang="ru-RU" sz="2800" dirty="0" err="1" smtClean="0"/>
              <a:t>відома</a:t>
            </a:r>
            <a:r>
              <a:rPr lang="ru-RU" sz="2800" dirty="0" smtClean="0"/>
              <a:t> </a:t>
            </a:r>
            <a:r>
              <a:rPr lang="ru-RU" sz="2800" dirty="0" err="1" smtClean="0"/>
              <a:t>високим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рівнем</a:t>
            </a:r>
            <a:r>
              <a:rPr lang="ru-RU" sz="2800" dirty="0" smtClean="0"/>
              <a:t> </a:t>
            </a:r>
            <a:r>
              <a:rPr lang="ru-RU" sz="2800" dirty="0" err="1" smtClean="0"/>
              <a:t>надання</a:t>
            </a:r>
            <a:endParaRPr lang="ru-RU" sz="2800" dirty="0" smtClean="0"/>
          </a:p>
          <a:p>
            <a:r>
              <a:rPr lang="ru-RU" sz="2800" dirty="0" err="1" smtClean="0"/>
              <a:t>Ділових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послуг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комфортними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умовами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вдення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бізнесу</a:t>
            </a:r>
            <a:r>
              <a:rPr lang="ru-RU" sz="2800" dirty="0" smtClean="0"/>
              <a:t>.</a:t>
            </a:r>
          </a:p>
          <a:p>
            <a:r>
              <a:rPr lang="ru-RU" sz="2800" dirty="0" err="1" smtClean="0"/>
              <a:t>Швидкими</a:t>
            </a:r>
            <a:r>
              <a:rPr lang="ru-RU" sz="2800" dirty="0" smtClean="0"/>
              <a:t> темпами </a:t>
            </a:r>
            <a:r>
              <a:rPr lang="ru-RU" sz="2800" dirty="0" err="1" smtClean="0"/>
              <a:t>розвива</a:t>
            </a:r>
            <a:r>
              <a:rPr lang="ru-RU" sz="2800" dirty="0" smtClean="0"/>
              <a:t>-</a:t>
            </a:r>
          </a:p>
          <a:p>
            <a:r>
              <a:rPr lang="ru-RU" dirty="0" err="1" smtClean="0"/>
              <a:t>ються</a:t>
            </a:r>
            <a:r>
              <a:rPr lang="ru-RU" dirty="0" smtClean="0"/>
              <a:t> </a:t>
            </a:r>
            <a:r>
              <a:rPr lang="ru-RU" b="1" dirty="0" smtClean="0"/>
              <a:t>сфера </a:t>
            </a:r>
            <a:r>
              <a:rPr lang="ru-RU" b="1" dirty="0" err="1" smtClean="0"/>
              <a:t>гостинності</a:t>
            </a:r>
            <a:endParaRPr lang="ru-RU" b="1" dirty="0" smtClean="0"/>
          </a:p>
          <a:p>
            <a:r>
              <a:rPr lang="ru-RU" dirty="0" smtClean="0"/>
              <a:t>та </a:t>
            </a:r>
            <a:r>
              <a:rPr lang="ru-RU" b="1" dirty="0" smtClean="0"/>
              <a:t>ту-</a:t>
            </a:r>
          </a:p>
          <a:p>
            <a:r>
              <a:rPr lang="ru-RU" b="1" dirty="0" err="1" smtClean="0"/>
              <a:t>ризм</a:t>
            </a:r>
            <a:r>
              <a:rPr lang="ru-RU" b="1" dirty="0" smtClean="0"/>
              <a:t>. </a:t>
            </a:r>
            <a:r>
              <a:rPr lang="ru-RU" b="1" dirty="0" err="1" smtClean="0"/>
              <a:t>Відомими</a:t>
            </a:r>
            <a:r>
              <a:rPr lang="ru-RU" b="1" dirty="0" smtClean="0"/>
              <a:t> </a:t>
            </a:r>
            <a:r>
              <a:rPr lang="ru-RU" b="1" dirty="0" err="1" smtClean="0"/>
              <a:t>туристичними</a:t>
            </a:r>
            <a:endParaRPr lang="ru-RU" b="1" dirty="0" smtClean="0"/>
          </a:p>
          <a:p>
            <a:r>
              <a:rPr lang="ru-RU" dirty="0" smtClean="0"/>
              <a:t>на-</a:t>
            </a:r>
          </a:p>
          <a:p>
            <a:r>
              <a:rPr lang="ru-RU" i="1" dirty="0" err="1" smtClean="0"/>
              <a:t>Таблиця</a:t>
            </a:r>
            <a:r>
              <a:rPr lang="ru-RU" i="1" dirty="0" smtClean="0"/>
              <a:t> 35</a:t>
            </a:r>
          </a:p>
          <a:p>
            <a:r>
              <a:rPr lang="ru-RU" b="1" dirty="0" err="1" smtClean="0"/>
              <a:t>Країни-лідери</a:t>
            </a:r>
            <a:r>
              <a:rPr lang="ru-RU" b="1" dirty="0" smtClean="0"/>
              <a:t> Америки за </a:t>
            </a:r>
            <a:r>
              <a:rPr lang="ru-RU" b="1" dirty="0" err="1" smtClean="0"/>
              <a:t>обсягом</a:t>
            </a:r>
            <a:endParaRPr lang="ru-RU" b="1" dirty="0" smtClean="0"/>
          </a:p>
          <a:p>
            <a:r>
              <a:rPr lang="ru-RU" b="1" dirty="0" err="1" smtClean="0"/>
              <a:t>туристичних</a:t>
            </a:r>
            <a:r>
              <a:rPr lang="ru-RU" b="1" dirty="0" smtClean="0"/>
              <a:t> </a:t>
            </a:r>
            <a:r>
              <a:rPr lang="ru-RU" b="1" dirty="0" err="1" smtClean="0"/>
              <a:t>відвідувань</a:t>
            </a:r>
            <a:r>
              <a:rPr lang="ru-RU" b="1" dirty="0" smtClean="0"/>
              <a:t>, 2016 р.</a:t>
            </a:r>
          </a:p>
          <a:p>
            <a:r>
              <a:rPr lang="ru-RU" b="1" dirty="0" err="1" smtClean="0"/>
              <a:t>Місце</a:t>
            </a:r>
            <a:r>
              <a:rPr lang="ru-RU" b="1" dirty="0" smtClean="0"/>
              <a:t> </a:t>
            </a:r>
            <a:r>
              <a:rPr lang="ru-RU" b="1" dirty="0" err="1" smtClean="0"/>
              <a:t>Країна</a:t>
            </a:r>
            <a:endParaRPr lang="ru-RU" b="1" dirty="0" smtClean="0"/>
          </a:p>
          <a:p>
            <a:r>
              <a:rPr lang="ru-RU" b="1" dirty="0" err="1" smtClean="0"/>
              <a:t>Кількість</a:t>
            </a:r>
            <a:endParaRPr lang="ru-RU" b="1" dirty="0" smtClean="0"/>
          </a:p>
          <a:p>
            <a:r>
              <a:rPr lang="ru-RU" b="1" dirty="0" err="1" smtClean="0"/>
              <a:t>відвідувань</a:t>
            </a:r>
            <a:r>
              <a:rPr lang="ru-RU" b="1" dirty="0" smtClean="0"/>
              <a:t>,</a:t>
            </a:r>
          </a:p>
          <a:p>
            <a:r>
              <a:rPr lang="ru-RU" i="1" dirty="0" err="1" smtClean="0"/>
              <a:t>млн</a:t>
            </a:r>
            <a:r>
              <a:rPr lang="ru-RU" i="1" dirty="0" smtClean="0"/>
              <a:t> </a:t>
            </a:r>
            <a:r>
              <a:rPr lang="ru-RU" i="1" dirty="0" err="1" smtClean="0"/>
              <a:t>осіб</a:t>
            </a:r>
            <a:endParaRPr lang="ru-RU" i="1" dirty="0" smtClean="0"/>
          </a:p>
          <a:p>
            <a:r>
              <a:rPr lang="ru-RU" dirty="0" smtClean="0"/>
              <a:t>1 США 76</a:t>
            </a:r>
          </a:p>
          <a:p>
            <a:r>
              <a:rPr lang="ru-RU" dirty="0" smtClean="0"/>
              <a:t>2 Мексика 35</a:t>
            </a:r>
          </a:p>
          <a:p>
            <a:r>
              <a:rPr lang="ru-RU" dirty="0" smtClean="0"/>
              <a:t>3 Канада 20</a:t>
            </a:r>
          </a:p>
          <a:p>
            <a:r>
              <a:rPr lang="ru-RU" dirty="0" smtClean="0"/>
              <a:t>4 </a:t>
            </a:r>
            <a:r>
              <a:rPr lang="ru-RU" dirty="0" err="1" smtClean="0"/>
              <a:t>Бразилія</a:t>
            </a:r>
            <a:r>
              <a:rPr lang="ru-RU" dirty="0" smtClean="0"/>
              <a:t> 7</a:t>
            </a:r>
          </a:p>
          <a:p>
            <a:r>
              <a:rPr lang="ru-RU" dirty="0" smtClean="0"/>
              <a:t>5</a:t>
            </a:r>
          </a:p>
          <a:p>
            <a:r>
              <a:rPr lang="ru-RU" dirty="0" err="1" smtClean="0"/>
              <a:t>Домініканська</a:t>
            </a:r>
            <a:endParaRPr lang="ru-RU" dirty="0" smtClean="0"/>
          </a:p>
          <a:p>
            <a:r>
              <a:rPr lang="ru-RU" dirty="0" err="1" smtClean="0"/>
              <a:t>Республіка</a:t>
            </a:r>
            <a:endParaRPr lang="ru-RU" dirty="0" smtClean="0"/>
          </a:p>
          <a:p>
            <a:r>
              <a:rPr lang="ru-RU" dirty="0" smtClean="0"/>
              <a:t>6</a:t>
            </a:r>
          </a:p>
          <a:p>
            <a:r>
              <a:rPr lang="ru-RU" dirty="0" err="1" smtClean="0"/>
              <a:t>прямами</a:t>
            </a:r>
            <a:r>
              <a:rPr lang="ru-RU" dirty="0" smtClean="0"/>
              <a:t> в </a:t>
            </a:r>
            <a:r>
              <a:rPr lang="ru-RU" dirty="0" err="1" smtClean="0"/>
              <a:t>субрегіоні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низка </a:t>
            </a:r>
            <a:r>
              <a:rPr lang="ru-RU" dirty="0" err="1" smtClean="0"/>
              <a:t>країн</a:t>
            </a:r>
            <a:r>
              <a:rPr lang="ru-RU" dirty="0" smtClean="0"/>
              <a:t> (табл. 35). </a:t>
            </a:r>
            <a:r>
              <a:rPr lang="ru-RU" dirty="0" err="1" smtClean="0"/>
              <a:t>Основні</a:t>
            </a:r>
            <a:endParaRPr lang="ru-RU" dirty="0" smtClean="0"/>
          </a:p>
          <a:p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туристичні</a:t>
            </a:r>
            <a:endParaRPr lang="ru-RU" dirty="0" smtClean="0"/>
          </a:p>
          <a:p>
            <a:r>
              <a:rPr lang="ru-RU" dirty="0" err="1" smtClean="0"/>
              <a:t>ресурси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 err="1" smtClean="0"/>
              <a:t>пляжі</a:t>
            </a:r>
            <a:r>
              <a:rPr lang="ru-RU" dirty="0" smtClean="0"/>
              <a:t> </a:t>
            </a:r>
            <a:r>
              <a:rPr lang="ru-RU" dirty="0" err="1" smtClean="0"/>
              <a:t>океанічних</a:t>
            </a:r>
            <a:r>
              <a:rPr lang="ru-RU" dirty="0" smtClean="0"/>
              <a:t> </a:t>
            </a:r>
            <a:r>
              <a:rPr lang="ru-RU" dirty="0" err="1" smtClean="0"/>
              <a:t>узбереж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i="1" dirty="0" smtClean="0"/>
              <a:t>Мексика, </a:t>
            </a:r>
            <a:r>
              <a:rPr lang="ru-RU" i="1" dirty="0" err="1" smtClean="0"/>
              <a:t>Бразилія</a:t>
            </a:r>
            <a:r>
              <a:rPr lang="ru-RU" i="1" dirty="0" smtClean="0"/>
              <a:t>), </a:t>
            </a:r>
            <a:r>
              <a:rPr lang="ru-RU" i="1" dirty="0" err="1" smtClean="0"/>
              <a:t>особлива</a:t>
            </a:r>
            <a:endParaRPr lang="ru-RU" i="1" dirty="0" smtClean="0"/>
          </a:p>
          <a:p>
            <a:r>
              <a:rPr lang="ru-RU" dirty="0" smtClean="0"/>
              <a:t>природа та </a:t>
            </a:r>
            <a:r>
              <a:rPr lang="ru-RU" dirty="0" err="1" smtClean="0"/>
              <a:t>курорти</a:t>
            </a:r>
            <a:r>
              <a:rPr lang="ru-RU" dirty="0" smtClean="0"/>
              <a:t> </a:t>
            </a:r>
            <a:r>
              <a:rPr lang="ru-RU" dirty="0" err="1" smtClean="0"/>
              <a:t>островів</a:t>
            </a:r>
            <a:r>
              <a:rPr lang="ru-RU" dirty="0" smtClean="0"/>
              <a:t> </a:t>
            </a:r>
            <a:r>
              <a:rPr lang="ru-RU" dirty="0" err="1" smtClean="0"/>
              <a:t>Карибського</a:t>
            </a:r>
            <a:endParaRPr lang="ru-RU" dirty="0" smtClean="0"/>
          </a:p>
          <a:p>
            <a:r>
              <a:rPr lang="ru-RU" dirty="0" err="1" smtClean="0"/>
              <a:t>басейну</a:t>
            </a:r>
            <a:r>
              <a:rPr lang="ru-RU" dirty="0" smtClean="0"/>
              <a:t> (</a:t>
            </a:r>
            <a:r>
              <a:rPr lang="ru-RU" i="1" dirty="0" err="1" smtClean="0"/>
              <a:t>Домініканська</a:t>
            </a:r>
            <a:endParaRPr lang="ru-RU" i="1" dirty="0" smtClean="0"/>
          </a:p>
          <a:p>
            <a:r>
              <a:rPr lang="ru-RU" i="1" dirty="0" smtClean="0"/>
              <a:t>Ре-</a:t>
            </a:r>
          </a:p>
          <a:p>
            <a:r>
              <a:rPr lang="ru-RU" i="1" dirty="0" err="1" smtClean="0"/>
              <a:t>спубліка</a:t>
            </a:r>
            <a:r>
              <a:rPr lang="ru-RU" i="1" dirty="0" smtClean="0"/>
              <a:t>, Куба,</a:t>
            </a:r>
          </a:p>
          <a:p>
            <a:r>
              <a:rPr lang="ru-RU" i="1" dirty="0" err="1" smtClean="0"/>
              <a:t>Багамські</a:t>
            </a:r>
            <a:r>
              <a:rPr lang="ru-RU" i="1" dirty="0" smtClean="0"/>
              <a:t> </a:t>
            </a:r>
            <a:r>
              <a:rPr lang="ru-RU" i="1" dirty="0" err="1" smtClean="0"/>
              <a:t>Острови</a:t>
            </a:r>
            <a:r>
              <a:rPr lang="ru-RU" i="1" dirty="0" smtClean="0"/>
              <a:t>), </a:t>
            </a:r>
            <a:r>
              <a:rPr lang="ru-RU" i="1" dirty="0" err="1" smtClean="0"/>
              <a:t>історико</a:t>
            </a:r>
            <a:r>
              <a:rPr lang="ru-RU" i="1" dirty="0" smtClean="0"/>
              <a:t>-</a:t>
            </a:r>
          </a:p>
          <a:p>
            <a:r>
              <a:rPr lang="ru-RU" dirty="0" smtClean="0"/>
              <a:t>культурна </a:t>
            </a:r>
            <a:r>
              <a:rPr lang="ru-RU" dirty="0" err="1" smtClean="0"/>
              <a:t>спадщина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корінних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 (</a:t>
            </a:r>
            <a:r>
              <a:rPr lang="ru-RU" i="1" dirty="0" smtClean="0"/>
              <a:t>Мексика, </a:t>
            </a:r>
            <a:r>
              <a:rPr lang="ru-RU" i="1" dirty="0" err="1" smtClean="0"/>
              <a:t>Чилі</a:t>
            </a:r>
            <a:r>
              <a:rPr lang="ru-RU" i="1" dirty="0" smtClean="0"/>
              <a:t>, Перу). </a:t>
            </a:r>
            <a:r>
              <a:rPr lang="ru-RU" i="1" dirty="0" err="1" smtClean="0"/>
              <a:t>Пригодницьким</a:t>
            </a:r>
            <a:endParaRPr lang="ru-RU" i="1" dirty="0" smtClean="0"/>
          </a:p>
          <a:p>
            <a:r>
              <a:rPr lang="ru-RU" dirty="0" smtClean="0"/>
              <a:t>видом туризму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подорожі</a:t>
            </a:r>
            <a:r>
              <a:rPr lang="ru-RU" dirty="0" smtClean="0"/>
              <a:t> у </a:t>
            </a:r>
            <a:r>
              <a:rPr lang="ru-RU" dirty="0" err="1" smtClean="0"/>
              <a:t>глибинні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Амазонії</a:t>
            </a:r>
            <a:r>
              <a:rPr lang="ru-RU" dirty="0" smtClean="0"/>
              <a:t>, </a:t>
            </a:r>
            <a:r>
              <a:rPr lang="ru-RU" dirty="0" err="1" smtClean="0"/>
              <a:t>високогір’я</a:t>
            </a:r>
            <a:endParaRPr lang="ru-RU" dirty="0" smtClean="0"/>
          </a:p>
          <a:p>
            <a:r>
              <a:rPr lang="ru-RU" dirty="0" smtClean="0"/>
              <a:t>Анд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Всесвітню</a:t>
            </a:r>
            <a:endParaRPr lang="ru-RU" dirty="0" smtClean="0"/>
          </a:p>
          <a:p>
            <a:r>
              <a:rPr lang="ru-RU" dirty="0" err="1" smtClean="0"/>
              <a:t>популярність</a:t>
            </a:r>
            <a:endParaRPr lang="ru-RU" dirty="0" smtClean="0"/>
          </a:p>
          <a:p>
            <a:r>
              <a:rPr lang="ru-RU" dirty="0" err="1" smtClean="0"/>
              <a:t>здобули</a:t>
            </a:r>
            <a:r>
              <a:rPr lang="ru-RU" dirty="0" smtClean="0"/>
              <a:t> </a:t>
            </a:r>
            <a:r>
              <a:rPr lang="ru-RU" dirty="0" err="1" smtClean="0"/>
              <a:t>танцювальні</a:t>
            </a:r>
            <a:endParaRPr lang="ru-RU" dirty="0" smtClean="0"/>
          </a:p>
          <a:p>
            <a:r>
              <a:rPr lang="ru-RU" dirty="0" err="1" smtClean="0"/>
              <a:t>традиції</a:t>
            </a:r>
            <a:r>
              <a:rPr lang="ru-RU" dirty="0" smtClean="0"/>
              <a:t> </a:t>
            </a:r>
            <a:r>
              <a:rPr lang="ru-RU" dirty="0" err="1" smtClean="0"/>
              <a:t>кра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їн</a:t>
            </a:r>
            <a:r>
              <a:rPr lang="ru-RU" dirty="0" smtClean="0"/>
              <a:t> </a:t>
            </a:r>
            <a:r>
              <a:rPr lang="ru-RU" dirty="0" err="1" smtClean="0"/>
              <a:t>Латинської</a:t>
            </a:r>
            <a:endParaRPr lang="ru-RU" dirty="0" smtClean="0"/>
          </a:p>
          <a:p>
            <a:r>
              <a:rPr lang="ru-RU" dirty="0" smtClean="0"/>
              <a:t>Америки. </a:t>
            </a:r>
            <a:r>
              <a:rPr lang="ru-RU" dirty="0" err="1" smtClean="0"/>
              <a:t>Об’єктами</a:t>
            </a:r>
            <a:endParaRPr lang="ru-RU" dirty="0" smtClean="0"/>
          </a:p>
          <a:p>
            <a:r>
              <a:rPr lang="ru-RU" dirty="0" err="1" smtClean="0"/>
              <a:t>справжнього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endParaRPr lang="ru-RU" dirty="0" smtClean="0"/>
          </a:p>
          <a:p>
            <a:r>
              <a:rPr lang="ru-RU" dirty="0" smtClean="0"/>
              <a:t>палом-</a:t>
            </a:r>
          </a:p>
          <a:p>
            <a:r>
              <a:rPr lang="ru-RU" dirty="0" err="1" smtClean="0"/>
              <a:t>ництва</a:t>
            </a:r>
            <a:r>
              <a:rPr lang="ru-RU" dirty="0" smtClean="0"/>
              <a:t> стали </a:t>
            </a:r>
            <a:r>
              <a:rPr lang="ru-RU" dirty="0" err="1" smtClean="0"/>
              <a:t>карнавали</a:t>
            </a:r>
            <a:endParaRPr lang="ru-RU" dirty="0" smtClean="0"/>
          </a:p>
          <a:p>
            <a:r>
              <a:rPr lang="ru-RU" dirty="0" err="1" smtClean="0"/>
              <a:t>самби</a:t>
            </a:r>
            <a:r>
              <a:rPr lang="ru-RU" dirty="0" smtClean="0"/>
              <a:t> у </a:t>
            </a:r>
            <a:r>
              <a:rPr lang="ru-RU" i="1" dirty="0" err="1" smtClean="0"/>
              <a:t>Ріо-де-Жанейро</a:t>
            </a:r>
            <a:endParaRPr lang="ru-RU" i="1" dirty="0" smtClean="0"/>
          </a:p>
          <a:p>
            <a:r>
              <a:rPr lang="ru-RU" dirty="0" smtClean="0"/>
              <a:t>(</a:t>
            </a:r>
            <a:r>
              <a:rPr lang="ru-RU" i="1" dirty="0" err="1" smtClean="0"/>
              <a:t>Бразилія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-1"/>
            <a:ext cx="8429684" cy="12988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Швидкими</a:t>
            </a:r>
            <a:r>
              <a:rPr lang="ru-RU" sz="2800" dirty="0" smtClean="0"/>
              <a:t> темпами </a:t>
            </a:r>
            <a:r>
              <a:rPr lang="ru-RU" sz="2800" dirty="0" err="1" smtClean="0"/>
              <a:t>розвива</a:t>
            </a:r>
            <a:r>
              <a:rPr lang="en-US" sz="2800" dirty="0" smtClean="0"/>
              <a:t>.</a:t>
            </a:r>
            <a:r>
              <a:rPr lang="ru-RU" sz="2800" dirty="0" err="1" smtClean="0"/>
              <a:t>ться</a:t>
            </a:r>
            <a:r>
              <a:rPr lang="ru-RU" sz="2800" dirty="0" smtClean="0"/>
              <a:t> </a:t>
            </a:r>
            <a:r>
              <a:rPr lang="ru-RU" sz="2800" b="1" dirty="0" smtClean="0"/>
              <a:t>сфера </a:t>
            </a:r>
            <a:r>
              <a:rPr lang="ru-RU" sz="2800" b="1" dirty="0" err="1" smtClean="0"/>
              <a:t>гостинності</a:t>
            </a:r>
            <a:endParaRPr lang="ru-RU" sz="2800" b="1" dirty="0" smtClean="0"/>
          </a:p>
          <a:p>
            <a:r>
              <a:rPr lang="ru-RU" sz="2800" dirty="0" smtClean="0"/>
              <a:t>та </a:t>
            </a:r>
            <a:r>
              <a:rPr lang="ru-RU" sz="2800" b="1" dirty="0" smtClean="0"/>
              <a:t>ту</a:t>
            </a:r>
            <a:r>
              <a:rPr lang="uk-UA" sz="2800" b="1" dirty="0" smtClean="0"/>
              <a:t>р</a:t>
            </a:r>
            <a:r>
              <a:rPr lang="ru-RU" sz="2800" b="1" dirty="0" err="1" smtClean="0"/>
              <a:t>изм</a:t>
            </a:r>
            <a:r>
              <a:rPr lang="ru-RU" sz="2800" b="1" dirty="0" smtClean="0"/>
              <a:t>. </a:t>
            </a:r>
            <a:endParaRPr lang="ru-RU" sz="2800" i="1" dirty="0" smtClean="0"/>
          </a:p>
          <a:p>
            <a:r>
              <a:rPr lang="ru-RU" sz="2800" b="1" dirty="0" err="1" smtClean="0"/>
              <a:t>Країни-лідери</a:t>
            </a:r>
            <a:r>
              <a:rPr lang="ru-RU" sz="2800" b="1" dirty="0" smtClean="0"/>
              <a:t> Америки за </a:t>
            </a:r>
            <a:r>
              <a:rPr lang="ru-RU" sz="2800" b="1" dirty="0" err="1" smtClean="0"/>
              <a:t>обсягом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туристичних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відвідувань</a:t>
            </a:r>
            <a:r>
              <a:rPr lang="ru-RU" sz="2800" b="1" dirty="0" smtClean="0"/>
              <a:t>, 2016 р.</a:t>
            </a:r>
            <a:endParaRPr lang="ru-RU" sz="2800" i="1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1 США 76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2 Мексика 35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3 Канада 20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4 </a:t>
            </a:r>
            <a:r>
              <a:rPr lang="ru-RU" sz="2800" dirty="0" err="1" smtClean="0">
                <a:solidFill>
                  <a:srgbClr val="FF0000"/>
                </a:solidFill>
              </a:rPr>
              <a:t>Бразилія</a:t>
            </a:r>
            <a:r>
              <a:rPr lang="ru-RU" sz="2800" dirty="0" smtClean="0">
                <a:solidFill>
                  <a:srgbClr val="FF0000"/>
                </a:solidFill>
              </a:rPr>
              <a:t> 7</a:t>
            </a:r>
          </a:p>
          <a:p>
            <a:r>
              <a:rPr lang="ru-RU" sz="2800" dirty="0" smtClean="0"/>
              <a:t>5 </a:t>
            </a:r>
            <a:r>
              <a:rPr lang="ru-RU" sz="2800" dirty="0" err="1" smtClean="0"/>
              <a:t>Домініканська</a:t>
            </a:r>
            <a:r>
              <a:rPr lang="ru-RU" sz="2800" dirty="0" smtClean="0"/>
              <a:t> </a:t>
            </a:r>
            <a:r>
              <a:rPr lang="ru-RU" sz="2800" dirty="0" err="1" smtClean="0"/>
              <a:t>Республіка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Основні</a:t>
            </a:r>
            <a:r>
              <a:rPr lang="ru-RU" sz="2800" dirty="0" smtClean="0"/>
              <a:t> </a:t>
            </a:r>
            <a:r>
              <a:rPr lang="en-US" sz="2800" dirty="0" smtClean="0"/>
              <a:t>]</a:t>
            </a:r>
            <a:r>
              <a:rPr lang="ru-RU" sz="2800" dirty="0" err="1" smtClean="0"/>
              <a:t>х</a:t>
            </a:r>
            <a:r>
              <a:rPr lang="ru-RU" sz="2800" dirty="0" smtClean="0"/>
              <a:t> </a:t>
            </a:r>
            <a:r>
              <a:rPr lang="ru-RU" sz="2800" dirty="0" err="1" smtClean="0"/>
              <a:t>туристичні</a:t>
            </a:r>
            <a:r>
              <a:rPr lang="en-US" sz="2800" dirty="0" smtClean="0"/>
              <a:t> </a:t>
            </a:r>
            <a:r>
              <a:rPr lang="uk-UA" sz="2800" dirty="0" smtClean="0"/>
              <a:t>р</a:t>
            </a:r>
            <a:r>
              <a:rPr lang="ru-RU" sz="2800" dirty="0" err="1" smtClean="0"/>
              <a:t>есурси</a:t>
            </a:r>
            <a:r>
              <a:rPr lang="ru-RU" sz="2800" dirty="0" smtClean="0"/>
              <a:t> -</a:t>
            </a:r>
            <a:r>
              <a:rPr lang="ru-RU" sz="2800" dirty="0" err="1" smtClean="0"/>
              <a:t>пляжі</a:t>
            </a:r>
            <a:r>
              <a:rPr lang="ru-RU" sz="2800" dirty="0" smtClean="0"/>
              <a:t> </a:t>
            </a:r>
            <a:r>
              <a:rPr lang="ru-RU" sz="2800" dirty="0" err="1" smtClean="0"/>
              <a:t>океанічних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узбереж</a:t>
            </a:r>
            <a:r>
              <a:rPr lang="ru-RU" sz="2800" dirty="0" smtClean="0"/>
              <a:t> (</a:t>
            </a:r>
            <a:r>
              <a:rPr lang="ru-RU" sz="2800" i="1" dirty="0" smtClean="0"/>
              <a:t>Мексика, </a:t>
            </a:r>
            <a:r>
              <a:rPr lang="ru-RU" sz="2800" i="1" dirty="0" err="1" smtClean="0"/>
              <a:t>Бразилія</a:t>
            </a:r>
            <a:r>
              <a:rPr lang="ru-RU" sz="2800" i="1" dirty="0" smtClean="0"/>
              <a:t>), </a:t>
            </a:r>
            <a:r>
              <a:rPr lang="ru-RU" sz="2800" i="1" dirty="0" err="1" smtClean="0"/>
              <a:t>особлива</a:t>
            </a:r>
            <a:r>
              <a:rPr lang="ru-RU" sz="2800" i="1" dirty="0" smtClean="0"/>
              <a:t> п</a:t>
            </a:r>
            <a:r>
              <a:rPr lang="ru-RU" sz="2800" dirty="0" smtClean="0"/>
              <a:t>рирода та </a:t>
            </a:r>
            <a:r>
              <a:rPr lang="ru-RU" sz="2800" dirty="0" err="1" smtClean="0"/>
              <a:t>курорти</a:t>
            </a:r>
            <a:r>
              <a:rPr lang="ru-RU" sz="2800" dirty="0" smtClean="0"/>
              <a:t> </a:t>
            </a:r>
            <a:r>
              <a:rPr lang="ru-RU" sz="2800" dirty="0" err="1" smtClean="0"/>
              <a:t>островів</a:t>
            </a:r>
            <a:r>
              <a:rPr lang="ru-RU" sz="2800" dirty="0" smtClean="0"/>
              <a:t> </a:t>
            </a:r>
            <a:r>
              <a:rPr lang="ru-RU" sz="2800" dirty="0" err="1" smtClean="0"/>
              <a:t>Карибського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басейну</a:t>
            </a:r>
            <a:r>
              <a:rPr lang="ru-RU" sz="2800" dirty="0" smtClean="0"/>
              <a:t> (</a:t>
            </a:r>
            <a:r>
              <a:rPr lang="ru-RU" sz="2800" i="1" dirty="0" err="1" smtClean="0"/>
              <a:t>Домініканська</a:t>
            </a:r>
            <a:endParaRPr lang="ru-RU" sz="2800" i="1" dirty="0" smtClean="0"/>
          </a:p>
          <a:p>
            <a:r>
              <a:rPr lang="ru-RU" sz="2800" i="1" dirty="0" err="1" smtClean="0"/>
              <a:t>Республіка</a:t>
            </a:r>
            <a:r>
              <a:rPr lang="ru-RU" sz="2800" i="1" dirty="0" smtClean="0"/>
              <a:t>, Куба, </a:t>
            </a:r>
            <a:r>
              <a:rPr lang="ru-RU" sz="2800" i="1" dirty="0" err="1" smtClean="0"/>
              <a:t>Багамські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Острови</a:t>
            </a:r>
            <a:r>
              <a:rPr lang="ru-RU" sz="2800" i="1" dirty="0" smtClean="0"/>
              <a:t>), </a:t>
            </a:r>
          </a:p>
          <a:p>
            <a:endParaRPr lang="uk-UA" sz="2800" i="1" dirty="0" smtClean="0"/>
          </a:p>
          <a:p>
            <a:endParaRPr lang="uk-UA" sz="2800" i="1" dirty="0" smtClean="0"/>
          </a:p>
          <a:p>
            <a:endParaRPr lang="uk-UA" sz="2800" i="1" dirty="0" smtClean="0"/>
          </a:p>
          <a:p>
            <a:endParaRPr lang="uk-UA" sz="2800" i="1" dirty="0" smtClean="0"/>
          </a:p>
          <a:p>
            <a:endParaRPr lang="uk-UA" sz="2800" i="1" dirty="0" smtClean="0"/>
          </a:p>
          <a:p>
            <a:endParaRPr lang="ru-RU" sz="2800" i="1" dirty="0" smtClean="0"/>
          </a:p>
          <a:p>
            <a:r>
              <a:rPr lang="ru-RU" dirty="0" smtClean="0"/>
              <a:t>культурна </a:t>
            </a:r>
            <a:r>
              <a:rPr lang="ru-RU" dirty="0" err="1" smtClean="0"/>
              <a:t>спадщина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зокрема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корінних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 (</a:t>
            </a:r>
            <a:r>
              <a:rPr lang="ru-RU" i="1" dirty="0" smtClean="0"/>
              <a:t>Мексика, </a:t>
            </a:r>
            <a:r>
              <a:rPr lang="ru-RU" i="1" dirty="0" err="1" smtClean="0"/>
              <a:t>Чилі</a:t>
            </a:r>
            <a:r>
              <a:rPr lang="ru-RU" i="1" dirty="0" smtClean="0"/>
              <a:t>, Перу). </a:t>
            </a:r>
            <a:r>
              <a:rPr lang="ru-RU" i="1" dirty="0" err="1" smtClean="0"/>
              <a:t>Пригодницьким</a:t>
            </a:r>
            <a:endParaRPr lang="ru-RU" i="1" dirty="0" smtClean="0"/>
          </a:p>
          <a:p>
            <a:r>
              <a:rPr lang="ru-RU" dirty="0" smtClean="0"/>
              <a:t>видом туризму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подорожі</a:t>
            </a:r>
            <a:r>
              <a:rPr lang="ru-RU" dirty="0" smtClean="0"/>
              <a:t> у </a:t>
            </a:r>
            <a:r>
              <a:rPr lang="ru-RU" dirty="0" err="1" smtClean="0"/>
              <a:t>глибинні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 </a:t>
            </a:r>
            <a:r>
              <a:rPr lang="ru-RU" dirty="0" err="1" smtClean="0"/>
              <a:t>Амазонії</a:t>
            </a:r>
            <a:r>
              <a:rPr lang="ru-RU" dirty="0" smtClean="0"/>
              <a:t>, </a:t>
            </a:r>
            <a:r>
              <a:rPr lang="ru-RU" dirty="0" err="1" smtClean="0"/>
              <a:t>високогір’я</a:t>
            </a:r>
            <a:endParaRPr lang="ru-RU" dirty="0" smtClean="0"/>
          </a:p>
          <a:p>
            <a:r>
              <a:rPr lang="ru-RU" dirty="0" smtClean="0"/>
              <a:t>Анд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Всесвітню</a:t>
            </a:r>
            <a:endParaRPr lang="ru-RU" dirty="0" smtClean="0"/>
          </a:p>
          <a:p>
            <a:r>
              <a:rPr lang="ru-RU" dirty="0" err="1" smtClean="0"/>
              <a:t>популярність</a:t>
            </a:r>
            <a:endParaRPr lang="ru-RU" dirty="0" smtClean="0"/>
          </a:p>
          <a:p>
            <a:r>
              <a:rPr lang="ru-RU" dirty="0" err="1" smtClean="0"/>
              <a:t>здобули</a:t>
            </a:r>
            <a:r>
              <a:rPr lang="ru-RU" dirty="0" smtClean="0"/>
              <a:t> </a:t>
            </a:r>
            <a:r>
              <a:rPr lang="ru-RU" dirty="0" err="1" smtClean="0"/>
              <a:t>танцювальні</a:t>
            </a:r>
            <a:endParaRPr lang="ru-RU" dirty="0" smtClean="0"/>
          </a:p>
          <a:p>
            <a:r>
              <a:rPr lang="ru-RU" dirty="0" err="1" smtClean="0"/>
              <a:t>традиції</a:t>
            </a:r>
            <a:r>
              <a:rPr lang="ru-RU" dirty="0" smtClean="0"/>
              <a:t> </a:t>
            </a:r>
            <a:r>
              <a:rPr lang="ru-RU" dirty="0" err="1" smtClean="0"/>
              <a:t>кра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їн</a:t>
            </a:r>
            <a:r>
              <a:rPr lang="ru-RU" dirty="0" smtClean="0"/>
              <a:t> </a:t>
            </a:r>
            <a:r>
              <a:rPr lang="ru-RU" dirty="0" err="1" smtClean="0"/>
              <a:t>Латинської</a:t>
            </a:r>
            <a:endParaRPr lang="ru-RU" dirty="0" smtClean="0"/>
          </a:p>
          <a:p>
            <a:r>
              <a:rPr lang="ru-RU" dirty="0" smtClean="0"/>
              <a:t>Америки. </a:t>
            </a:r>
            <a:r>
              <a:rPr lang="ru-RU" dirty="0" err="1" smtClean="0"/>
              <a:t>Об’єктами</a:t>
            </a:r>
            <a:endParaRPr lang="ru-RU" dirty="0" smtClean="0"/>
          </a:p>
          <a:p>
            <a:r>
              <a:rPr lang="ru-RU" dirty="0" err="1" smtClean="0"/>
              <a:t>справжнього</a:t>
            </a:r>
            <a:r>
              <a:rPr lang="ru-RU" dirty="0" smtClean="0"/>
              <a:t> </a:t>
            </a:r>
            <a:r>
              <a:rPr lang="ru-RU" dirty="0" err="1" smtClean="0"/>
              <a:t>туристичного</a:t>
            </a:r>
            <a:endParaRPr lang="ru-RU" dirty="0" smtClean="0"/>
          </a:p>
          <a:p>
            <a:r>
              <a:rPr lang="ru-RU" dirty="0" smtClean="0"/>
              <a:t>палом-</a:t>
            </a:r>
          </a:p>
          <a:p>
            <a:r>
              <a:rPr lang="ru-RU" dirty="0" err="1" smtClean="0"/>
              <a:t>ництва</a:t>
            </a:r>
            <a:r>
              <a:rPr lang="ru-RU" dirty="0" smtClean="0"/>
              <a:t> стали </a:t>
            </a:r>
            <a:r>
              <a:rPr lang="ru-RU" dirty="0" err="1" smtClean="0"/>
              <a:t>карнавали</a:t>
            </a:r>
            <a:endParaRPr lang="ru-RU" dirty="0" smtClean="0"/>
          </a:p>
          <a:p>
            <a:r>
              <a:rPr lang="ru-RU" dirty="0" err="1" smtClean="0"/>
              <a:t>самби</a:t>
            </a:r>
            <a:r>
              <a:rPr lang="ru-RU" dirty="0" smtClean="0"/>
              <a:t> у </a:t>
            </a:r>
            <a:r>
              <a:rPr lang="ru-RU" i="1" dirty="0" err="1" smtClean="0"/>
              <a:t>Ріо-де-Жанейро</a:t>
            </a:r>
            <a:endParaRPr lang="ru-RU" i="1" dirty="0" smtClean="0"/>
          </a:p>
          <a:p>
            <a:r>
              <a:rPr lang="ru-RU" dirty="0" smtClean="0"/>
              <a:t>(</a:t>
            </a:r>
            <a:r>
              <a:rPr lang="ru-RU" i="1" dirty="0" err="1" smtClean="0"/>
              <a:t>Бразилія</a:t>
            </a:r>
            <a:r>
              <a:rPr lang="ru-RU" i="1" dirty="0" smtClean="0"/>
              <a:t>), </a:t>
            </a:r>
            <a:r>
              <a:rPr lang="ru-RU" i="1" dirty="0" err="1" smtClean="0"/>
              <a:t>сальси</a:t>
            </a:r>
            <a:r>
              <a:rPr lang="ru-RU" i="1" dirty="0" smtClean="0"/>
              <a:t> у</a:t>
            </a:r>
          </a:p>
          <a:p>
            <a:r>
              <a:rPr lang="ru-RU" i="1" dirty="0" smtClean="0"/>
              <a:t>Сантьяго-де-Куба</a:t>
            </a:r>
          </a:p>
          <a:p>
            <a:r>
              <a:rPr lang="ru-RU" dirty="0" smtClean="0"/>
              <a:t>(</a:t>
            </a:r>
            <a:r>
              <a:rPr lang="ru-RU" i="1" dirty="0" smtClean="0"/>
              <a:t>Куба), </a:t>
            </a:r>
            <a:r>
              <a:rPr lang="ru-RU" i="1" dirty="0" err="1" smtClean="0"/>
              <a:t>фестивалі</a:t>
            </a:r>
            <a:r>
              <a:rPr lang="ru-RU" i="1" dirty="0" smtClean="0"/>
              <a:t> танго у </a:t>
            </a:r>
            <a:r>
              <a:rPr lang="ru-RU" i="1" dirty="0" err="1" smtClean="0"/>
              <a:t>Буенос</a:t>
            </a:r>
            <a:r>
              <a:rPr lang="ru-RU" i="1" dirty="0" smtClean="0"/>
              <a:t>-</a:t>
            </a:r>
          </a:p>
          <a:p>
            <a:r>
              <a:rPr lang="ru-RU" i="1" dirty="0" err="1" smtClean="0"/>
              <a:t>Айресі</a:t>
            </a:r>
            <a:r>
              <a:rPr lang="ru-RU" i="1" dirty="0" smtClean="0"/>
              <a:t> (Аргентина).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8847"/>
            <a:ext cx="88582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Країни</a:t>
            </a:r>
            <a:r>
              <a:rPr lang="ru-RU" sz="2800" dirty="0" smtClean="0"/>
              <a:t> </a:t>
            </a:r>
            <a:r>
              <a:rPr lang="ru-RU" sz="2800" dirty="0" err="1" smtClean="0"/>
              <a:t>Латинської</a:t>
            </a:r>
            <a:r>
              <a:rPr lang="ru-RU" sz="2800" dirty="0" smtClean="0"/>
              <a:t> Америки </a:t>
            </a:r>
            <a:r>
              <a:rPr lang="ru-RU" sz="2800" dirty="0" err="1" smtClean="0"/>
              <a:t>долучаються</a:t>
            </a:r>
            <a:r>
              <a:rPr lang="ru-RU" sz="2800" dirty="0" smtClean="0"/>
              <a:t> до світового ринку </a:t>
            </a:r>
            <a:r>
              <a:rPr lang="ru-RU" sz="2800" dirty="0" err="1" smtClean="0"/>
              <a:t>капіталу</a:t>
            </a:r>
            <a:r>
              <a:rPr lang="ru-RU" sz="2800" dirty="0" smtClean="0"/>
              <a:t>. </a:t>
            </a:r>
            <a:r>
              <a:rPr lang="ru-RU" sz="2800" dirty="0" err="1" smtClean="0"/>
              <a:t>Найбільшими</a:t>
            </a:r>
            <a:r>
              <a:rPr lang="ru-RU" sz="2800" dirty="0" smtClean="0"/>
              <a:t> ТНК там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нафтогазові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гіганти</a:t>
            </a:r>
            <a:r>
              <a:rPr lang="ru-RU" sz="2800" dirty="0" smtClean="0"/>
              <a:t> </a:t>
            </a:r>
            <a:r>
              <a:rPr lang="en-US" sz="2800" i="1" dirty="0" err="1" smtClean="0">
                <a:solidFill>
                  <a:srgbClr val="FF0000"/>
                </a:solidFill>
              </a:rPr>
              <a:t>Petrobras</a:t>
            </a:r>
            <a:r>
              <a:rPr lang="en-US" sz="2800" i="1" dirty="0" smtClean="0">
                <a:solidFill>
                  <a:srgbClr val="FF0000"/>
                </a:solidFill>
              </a:rPr>
              <a:t> (</a:t>
            </a:r>
            <a:r>
              <a:rPr lang="ru-RU" sz="2800" i="1" dirty="0" err="1" smtClean="0">
                <a:solidFill>
                  <a:srgbClr val="FF0000"/>
                </a:solidFill>
              </a:rPr>
              <a:t>Бразилія</a:t>
            </a:r>
            <a:r>
              <a:rPr lang="ru-RU" sz="2800" i="1" dirty="0" smtClean="0">
                <a:solidFill>
                  <a:srgbClr val="FF0000"/>
                </a:solidFill>
              </a:rPr>
              <a:t>),</a:t>
            </a:r>
            <a:r>
              <a:rPr lang="ru-RU" sz="2800" i="1" dirty="0" err="1" smtClean="0">
                <a:solidFill>
                  <a:srgbClr val="FF0000"/>
                </a:solidFill>
              </a:rPr>
              <a:t>Рemex</a:t>
            </a:r>
            <a:r>
              <a:rPr lang="ru-RU" sz="2800" i="1" dirty="0" smtClean="0">
                <a:solidFill>
                  <a:srgbClr val="FF0000"/>
                </a:solidFill>
              </a:rPr>
              <a:t> (Мексика), PDVSA (</a:t>
            </a:r>
            <a:r>
              <a:rPr lang="ru-RU" sz="2800" i="1" dirty="0" err="1" smtClean="0">
                <a:solidFill>
                  <a:srgbClr val="FF0000"/>
                </a:solidFill>
              </a:rPr>
              <a:t>Венесуела</a:t>
            </a:r>
            <a:r>
              <a:rPr lang="ru-RU" sz="2800" i="1" dirty="0" smtClean="0">
                <a:solidFill>
                  <a:srgbClr val="FF0000"/>
                </a:solidFill>
              </a:rPr>
              <a:t>). За </a:t>
            </a:r>
            <a:r>
              <a:rPr lang="ru-RU" sz="2800" i="1" dirty="0" err="1" smtClean="0">
                <a:solidFill>
                  <a:srgbClr val="FF0000"/>
                </a:solidFill>
              </a:rPr>
              <a:t>обсягом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виручки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ці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компанії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/>
              <a:t>випереджа</a:t>
            </a:r>
            <a:endParaRPr lang="ru-RU" sz="2800" i="1" dirty="0" smtClean="0"/>
          </a:p>
          <a:p>
            <a:r>
              <a:rPr lang="ru-RU" sz="2800" dirty="0" err="1" smtClean="0"/>
              <a:t>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канадські</a:t>
            </a:r>
            <a:r>
              <a:rPr lang="ru-RU" sz="2800" dirty="0" smtClean="0"/>
              <a:t> ТНК. Для </a:t>
            </a:r>
            <a:r>
              <a:rPr lang="ru-RU" sz="2800" dirty="0" err="1" smtClean="0"/>
              <a:t>окремих</a:t>
            </a:r>
            <a:r>
              <a:rPr lang="ru-RU" sz="2800" dirty="0" smtClean="0"/>
              <a:t> невеликих </a:t>
            </a:r>
            <a:r>
              <a:rPr lang="ru-RU" sz="2800" dirty="0" err="1" smtClean="0"/>
              <a:t>країн</a:t>
            </a:r>
            <a:r>
              <a:rPr lang="ru-RU" sz="2800" dirty="0" smtClean="0"/>
              <a:t> </a:t>
            </a:r>
            <a:r>
              <a:rPr lang="ru-RU" sz="2800" dirty="0" err="1" smtClean="0"/>
              <a:t>Центральної</a:t>
            </a:r>
            <a:r>
              <a:rPr lang="ru-RU" sz="2800" dirty="0" smtClean="0"/>
              <a:t> Америки та </a:t>
            </a:r>
            <a:r>
              <a:rPr lang="ru-RU" sz="2800" dirty="0" err="1" smtClean="0"/>
              <a:t>Карибського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басейну</a:t>
            </a:r>
            <a:r>
              <a:rPr lang="ru-RU" sz="2800" dirty="0" smtClean="0"/>
              <a:t> основою </a:t>
            </a:r>
            <a:r>
              <a:rPr lang="ru-RU" sz="2800" dirty="0" err="1" smtClean="0"/>
              <a:t>економіки</a:t>
            </a:r>
            <a:r>
              <a:rPr lang="ru-RU" sz="2800" dirty="0" smtClean="0"/>
              <a:t> </a:t>
            </a:r>
            <a:r>
              <a:rPr lang="ru-RU" sz="2800" dirty="0" err="1" smtClean="0"/>
              <a:t>виступає</a:t>
            </a:r>
            <a:r>
              <a:rPr lang="ru-RU" sz="2800" dirty="0" smtClean="0"/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офшорна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банківська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діяльність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  <a:r>
              <a:rPr lang="ru-RU" sz="2800" b="1" dirty="0" err="1" smtClean="0">
                <a:solidFill>
                  <a:srgbClr val="FF0000"/>
                </a:solidFill>
              </a:rPr>
              <a:t>Зокрема</a:t>
            </a:r>
            <a:r>
              <a:rPr lang="ru-RU" sz="2800" b="1" dirty="0" smtClean="0">
                <a:solidFill>
                  <a:srgbClr val="FF0000"/>
                </a:solidFill>
              </a:rPr>
              <a:t>, до так </a:t>
            </a:r>
            <a:r>
              <a:rPr lang="ru-RU" sz="2800" b="1" dirty="0" err="1" smtClean="0">
                <a:solidFill>
                  <a:srgbClr val="FF0000"/>
                </a:solidFill>
              </a:rPr>
              <a:t>званих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податкових</a:t>
            </a:r>
            <a:r>
              <a:rPr lang="ru-RU" sz="2800" b="1" dirty="0" smtClean="0">
                <a:solidFill>
                  <a:srgbClr val="FF0000"/>
                </a:solidFill>
              </a:rPr>
              <a:t> гаваней належать</a:t>
            </a:r>
          </a:p>
          <a:p>
            <a:r>
              <a:rPr lang="ru-RU" sz="2800" i="1" dirty="0" err="1" smtClean="0">
                <a:solidFill>
                  <a:srgbClr val="FF0000"/>
                </a:solidFill>
              </a:rPr>
              <a:t>Кайманові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Острови</a:t>
            </a:r>
            <a:r>
              <a:rPr lang="ru-RU" sz="2800" i="1" dirty="0" smtClean="0">
                <a:solidFill>
                  <a:srgbClr val="FF0000"/>
                </a:solidFill>
              </a:rPr>
              <a:t>, Панама, </a:t>
            </a:r>
            <a:r>
              <a:rPr lang="ru-RU" sz="2800" i="1" dirty="0" err="1" smtClean="0">
                <a:solidFill>
                  <a:srgbClr val="FF0000"/>
                </a:solidFill>
              </a:rPr>
              <a:t>Багамські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Острови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Британські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Віргінські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острови</a:t>
            </a:r>
            <a:r>
              <a:rPr lang="ru-RU" sz="2800" i="1" dirty="0" smtClean="0"/>
              <a:t>, Коста-Рика та </a:t>
            </a:r>
            <a:r>
              <a:rPr lang="ru-RU" sz="2800" i="1" dirty="0" err="1" smtClean="0"/>
              <a:t>ін</a:t>
            </a:r>
            <a:r>
              <a:rPr lang="ru-RU" sz="2800" i="1" dirty="0" smtClean="0"/>
              <a:t>.</a:t>
            </a:r>
          </a:p>
          <a:p>
            <a:r>
              <a:rPr lang="ru-RU" sz="2800" dirty="0" smtClean="0"/>
              <a:t>Мережа </a:t>
            </a:r>
            <a:r>
              <a:rPr lang="ru-RU" sz="2800" dirty="0" err="1" smtClean="0"/>
              <a:t>світових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міст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центрами </a:t>
            </a:r>
            <a:r>
              <a:rPr lang="ru-RU" sz="2800" dirty="0" err="1" smtClean="0"/>
              <a:t>надання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міжна</a:t>
            </a:r>
            <a:endParaRPr lang="ru-RU" sz="2800" dirty="0" smtClean="0"/>
          </a:p>
          <a:p>
            <a:r>
              <a:rPr lang="ru-RU" sz="2800" dirty="0" err="1" smtClean="0"/>
              <a:t>родних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ділових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послуг</a:t>
            </a:r>
            <a:r>
              <a:rPr lang="ru-RU" sz="2800" dirty="0" smtClean="0"/>
              <a:t>  </a:t>
            </a:r>
            <a:r>
              <a:rPr lang="ru-RU" sz="2800" dirty="0" err="1" smtClean="0"/>
              <a:t>охоплює</a:t>
            </a:r>
            <a:r>
              <a:rPr lang="ru-RU" sz="2800" dirty="0" smtClean="0"/>
              <a:t> як </a:t>
            </a:r>
            <a:r>
              <a:rPr lang="ru-RU" sz="2800" dirty="0" err="1" smtClean="0"/>
              <a:t>північ</a:t>
            </a:r>
            <a:r>
              <a:rPr lang="ru-RU" sz="2800" dirty="0" smtClean="0"/>
              <a:t>, так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південь</a:t>
            </a:r>
            <a:r>
              <a:rPr lang="ru-RU" sz="2800" dirty="0" smtClean="0"/>
              <a:t> Америки – </a:t>
            </a:r>
            <a:r>
              <a:rPr lang="ru-RU" sz="2800" i="1" dirty="0" smtClean="0"/>
              <a:t>Нью-Йорк, Сан-Паулу, Чикаго, </a:t>
            </a:r>
            <a:r>
              <a:rPr lang="ru-RU" sz="2800" i="1" dirty="0" err="1" smtClean="0"/>
              <a:t>Мехіко</a:t>
            </a:r>
            <a:r>
              <a:rPr lang="ru-RU" sz="2800" i="1" dirty="0" smtClean="0"/>
              <a:t>, Торонто, Лос-Анджелес, Вашингтон, </a:t>
            </a:r>
            <a:r>
              <a:rPr lang="ru-RU" sz="2800" i="1" dirty="0" err="1" smtClean="0"/>
              <a:t>Буенос-Айрес</a:t>
            </a:r>
            <a:r>
              <a:rPr lang="ru-RU" sz="2800" i="1" dirty="0" smtClean="0"/>
              <a:t>, Сан-Франциско.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35846"/>
            <a:ext cx="864399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Важливою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складовою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третинного</a:t>
            </a:r>
            <a:r>
              <a:rPr lang="ru-RU" sz="2800" dirty="0" smtClean="0">
                <a:solidFill>
                  <a:srgbClr val="FF0000"/>
                </a:solidFill>
              </a:rPr>
              <a:t> сектору </a:t>
            </a:r>
            <a:r>
              <a:rPr lang="ru-RU" sz="2800" dirty="0" err="1" smtClean="0">
                <a:solidFill>
                  <a:srgbClr val="FF0000"/>
                </a:solidFill>
              </a:rPr>
              <a:t>є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транспорт. За </a:t>
            </a:r>
            <a:r>
              <a:rPr lang="ru-RU" sz="2800" b="1" dirty="0" err="1" smtClean="0">
                <a:solidFill>
                  <a:srgbClr val="FF0000"/>
                </a:solidFill>
              </a:rPr>
              <a:t>його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розвитк</a:t>
            </a:r>
            <a:r>
              <a:rPr lang="ru-RU" sz="2800" dirty="0" err="1" smtClean="0">
                <a:solidFill>
                  <a:srgbClr val="FF0000"/>
                </a:solidFill>
              </a:rPr>
              <a:t>ом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</a:rPr>
              <a:t>США </a:t>
            </a:r>
            <a:r>
              <a:rPr lang="ru-RU" sz="2800" i="1" dirty="0" err="1" smtClean="0">
                <a:solidFill>
                  <a:srgbClr val="FF0000"/>
                </a:solidFill>
              </a:rPr>
              <a:t>і</a:t>
            </a:r>
            <a:r>
              <a:rPr lang="ru-RU" sz="2800" i="1" dirty="0" smtClean="0">
                <a:solidFill>
                  <a:srgbClr val="FF0000"/>
                </a:solidFill>
              </a:rPr>
              <a:t> Канада </a:t>
            </a:r>
            <a:r>
              <a:rPr lang="ru-RU" sz="2800" i="1" dirty="0" err="1" smtClean="0">
                <a:solidFill>
                  <a:srgbClr val="FF0000"/>
                </a:solidFill>
              </a:rPr>
              <a:t>суттєво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випереджа</a:t>
            </a:r>
            <a:endParaRPr lang="ru-RU" sz="2800" i="1" dirty="0" smtClean="0">
              <a:solidFill>
                <a:srgbClr val="FF0000"/>
              </a:solidFill>
            </a:endParaRPr>
          </a:p>
          <a:p>
            <a:r>
              <a:rPr lang="ru-RU" sz="2800" i="1" dirty="0" err="1" smtClean="0">
                <a:solidFill>
                  <a:srgbClr val="FF0000"/>
                </a:solidFill>
              </a:rPr>
              <a:t>ють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Латинської</a:t>
            </a:r>
            <a:r>
              <a:rPr lang="ru-RU" sz="2800" i="1" dirty="0" smtClean="0">
                <a:solidFill>
                  <a:srgbClr val="FF0000"/>
                </a:solidFill>
              </a:rPr>
              <a:t> Америки</a:t>
            </a:r>
            <a:r>
              <a:rPr lang="ru-RU" sz="2800" i="1" dirty="0" smtClean="0"/>
              <a:t>. </a:t>
            </a:r>
            <a:r>
              <a:rPr lang="ru-RU" sz="2800" i="1" dirty="0" err="1" smtClean="0"/>
              <a:t>Щ</a:t>
            </a:r>
            <a:r>
              <a:rPr lang="ru-RU" sz="2800" dirty="0" err="1" smtClean="0"/>
              <a:t>ільність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наземного транспорту </a:t>
            </a:r>
            <a:r>
              <a:rPr lang="ru-RU" sz="2800" dirty="0" err="1" smtClean="0"/>
              <a:t>співвідноситься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густотою роз-</a:t>
            </a:r>
          </a:p>
          <a:p>
            <a:r>
              <a:rPr lang="ru-RU" sz="2800" dirty="0" err="1" smtClean="0"/>
              <a:t>селення</a:t>
            </a:r>
            <a:r>
              <a:rPr lang="ru-RU" sz="2800" dirty="0" smtClean="0"/>
              <a:t>. </a:t>
            </a:r>
            <a:r>
              <a:rPr lang="ru-RU" sz="2800" dirty="0" err="1" smtClean="0"/>
              <a:t>Трансрегіональне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 </a:t>
            </a:r>
            <a:r>
              <a:rPr lang="ru-RU" sz="2800" dirty="0" err="1" smtClean="0">
                <a:solidFill>
                  <a:srgbClr val="FF0000"/>
                </a:solidFill>
              </a:rPr>
              <a:t>Трансама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зонське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й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Панамериканське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шосе</a:t>
            </a:r>
            <a:r>
              <a:rPr lang="ru-RU" sz="2800" i="1" dirty="0" smtClean="0">
                <a:solidFill>
                  <a:srgbClr val="FF0000"/>
                </a:solidFill>
              </a:rPr>
              <a:t> – система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автомо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r>
              <a:rPr lang="ru-RU" sz="2800" b="1" i="1" dirty="0" err="1" smtClean="0">
                <a:solidFill>
                  <a:srgbClr val="FF0000"/>
                </a:solidFill>
              </a:rPr>
              <a:t>більних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шляхів</a:t>
            </a:r>
            <a:r>
              <a:rPr lang="ru-RU" sz="2800" b="1" i="1" dirty="0" smtClean="0">
                <a:solidFill>
                  <a:srgbClr val="FF0000"/>
                </a:solidFill>
              </a:rPr>
              <a:t>,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що</a:t>
            </a:r>
            <a:r>
              <a:rPr lang="ru-RU" sz="2800" b="1" i="1" dirty="0" smtClean="0">
                <a:solidFill>
                  <a:srgbClr val="FF0000"/>
                </a:solidFill>
              </a:rPr>
              <a:t> у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меридіональному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н</a:t>
            </a:r>
            <a:r>
              <a:rPr lang="ru-RU" sz="2800" dirty="0" err="1" smtClean="0">
                <a:solidFill>
                  <a:srgbClr val="FF0000"/>
                </a:solidFill>
              </a:rPr>
              <a:t>апрямі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пронизують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обидва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Американські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континенти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вздовж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Тихоокеанського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узбережжя</a:t>
            </a:r>
            <a:r>
              <a:rPr lang="ru-RU" sz="2800" dirty="0" smtClean="0">
                <a:solidFill>
                  <a:srgbClr val="FF0000"/>
                </a:solidFill>
              </a:rPr>
              <a:t>. Мережа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заліз</a:t>
            </a:r>
            <a:r>
              <a:rPr lang="ru-RU" sz="2800" b="1" i="1" dirty="0" err="1" smtClean="0"/>
              <a:t>ниць</a:t>
            </a:r>
            <a:r>
              <a:rPr lang="ru-RU" sz="2800" b="1" i="1" dirty="0" smtClean="0"/>
              <a:t> так само </a:t>
            </a:r>
            <a:r>
              <a:rPr lang="ru-RU" sz="2800" b="1" i="1" dirty="0" err="1" smtClean="0"/>
              <a:t>суттєво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щільніша</a:t>
            </a:r>
            <a:r>
              <a:rPr lang="ru-RU" sz="2800" b="1" i="1" dirty="0" smtClean="0"/>
              <a:t> у </a:t>
            </a:r>
            <a:r>
              <a:rPr lang="ru-RU" sz="2800" b="1" i="1" dirty="0" err="1" smtClean="0"/>
              <a:t>Півн</a:t>
            </a:r>
            <a:r>
              <a:rPr lang="ru-RU" sz="2800" dirty="0" err="1" smtClean="0"/>
              <a:t>ічній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Америці</a:t>
            </a:r>
            <a:r>
              <a:rPr lang="ru-RU" sz="2800" dirty="0" smtClean="0"/>
              <a:t>. У </a:t>
            </a:r>
            <a:r>
              <a:rPr lang="ru-RU" sz="2800" dirty="0" err="1" smtClean="0"/>
              <a:t>країнах</a:t>
            </a:r>
            <a:r>
              <a:rPr lang="ru-RU" sz="2800" dirty="0" smtClean="0"/>
              <a:t> </a:t>
            </a:r>
            <a:r>
              <a:rPr lang="ru-RU" sz="2800" dirty="0" err="1" smtClean="0"/>
              <a:t>Латинської</a:t>
            </a:r>
            <a:r>
              <a:rPr lang="ru-RU" sz="2800" dirty="0" smtClean="0"/>
              <a:t> Америки вони </a:t>
            </a:r>
            <a:r>
              <a:rPr lang="ru-RU" sz="2800" dirty="0" err="1" smtClean="0"/>
              <a:t>сполучають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переважно</a:t>
            </a:r>
            <a:r>
              <a:rPr lang="ru-RU" sz="2800" dirty="0" smtClean="0"/>
              <a:t> </a:t>
            </a:r>
            <a:r>
              <a:rPr lang="ru-RU" sz="2800" dirty="0" err="1" smtClean="0"/>
              <a:t>столичні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міста</a:t>
            </a:r>
            <a:r>
              <a:rPr lang="ru-RU" sz="2800" dirty="0" smtClean="0"/>
              <a:t> (</a:t>
            </a:r>
            <a:r>
              <a:rPr lang="ru-RU" sz="2800" dirty="0" err="1" smtClean="0"/>
              <a:t>або</a:t>
            </a:r>
            <a:r>
              <a:rPr lang="ru-RU" sz="2800" dirty="0" smtClean="0"/>
              <a:t> порти)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розташова</a:t>
            </a:r>
            <a:endParaRPr lang="ru-RU" sz="2800" dirty="0" smtClean="0"/>
          </a:p>
          <a:p>
            <a:r>
              <a:rPr lang="ru-RU" sz="2800" dirty="0" smtClean="0"/>
              <a:t>ними в </a:t>
            </a:r>
            <a:r>
              <a:rPr lang="ru-RU" sz="2800" dirty="0" err="1" smtClean="0"/>
              <a:t>глибині</a:t>
            </a:r>
            <a:r>
              <a:rPr lang="ru-RU" sz="2800" dirty="0" smtClean="0"/>
              <a:t> континенту районами </a:t>
            </a:r>
            <a:r>
              <a:rPr lang="ru-RU" sz="2800" dirty="0" err="1" smtClean="0"/>
              <a:t>розробленя</a:t>
            </a:r>
            <a:endParaRPr lang="ru-RU" sz="2800" dirty="0" smtClean="0"/>
          </a:p>
          <a:p>
            <a:r>
              <a:rPr lang="ru-RU" sz="2800" dirty="0" err="1" smtClean="0"/>
              <a:t>корисних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копалин</a:t>
            </a:r>
            <a:r>
              <a:rPr lang="ru-RU" sz="2800" dirty="0" smtClean="0"/>
              <a:t> та </a:t>
            </a:r>
            <a:r>
              <a:rPr lang="ru-RU" sz="2800" dirty="0" err="1" smtClean="0"/>
              <a:t>заготівлі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деревини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1086</Words>
  <PresentationFormat>Экран (4:3)</PresentationFormat>
  <Paragraphs>142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Формування господарства країн АМЕРИКИ</vt:lpstr>
      <vt:lpstr>План уроку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</cp:revision>
  <dcterms:modified xsi:type="dcterms:W3CDTF">2019-09-13T05:31:32Z</dcterms:modified>
</cp:coreProperties>
</file>