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81" r:id="rId4"/>
    <p:sldId id="282" r:id="rId5"/>
    <p:sldId id="265" r:id="rId6"/>
    <p:sldId id="267" r:id="rId7"/>
    <p:sldId id="283" r:id="rId8"/>
    <p:sldId id="276" r:id="rId9"/>
    <p:sldId id="284" r:id="rId10"/>
    <p:sldId id="296" r:id="rId11"/>
    <p:sldId id="297" r:id="rId12"/>
    <p:sldId id="298" r:id="rId13"/>
    <p:sldId id="285" r:id="rId14"/>
    <p:sldId id="290" r:id="rId15"/>
    <p:sldId id="289" r:id="rId16"/>
    <p:sldId id="286" r:id="rId17"/>
    <p:sldId id="293" r:id="rId18"/>
    <p:sldId id="295" r:id="rId19"/>
    <p:sldId id="291" r:id="rId20"/>
    <p:sldId id="292" r:id="rId21"/>
    <p:sldId id="287" r:id="rId22"/>
    <p:sldId id="28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45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5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1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7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7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9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0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9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5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5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НАСЕЛЕННЯ  АФРИКИ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387424"/>
            <a:ext cx="8263830" cy="2078113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КАЇР НАЙБІЛЬШЕ МІСТО АФРИКИ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836712"/>
            <a:ext cx="9372348" cy="6266607"/>
          </a:xfrm>
        </p:spPr>
      </p:pic>
    </p:spTree>
    <p:extLst>
      <p:ext uri="{BB962C8B-B14F-4D97-AF65-F5344CB8AC3E}">
        <p14:creationId xmlns:p14="http://schemas.microsoft.com/office/powerpoint/2010/main" val="13992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171399"/>
            <a:ext cx="8263830" cy="1296144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                 Лагос Нігерія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22" y="700793"/>
            <a:ext cx="9317800" cy="6132806"/>
          </a:xfrm>
        </p:spPr>
      </p:pic>
    </p:spTree>
    <p:extLst>
      <p:ext uri="{BB962C8B-B14F-4D97-AF65-F5344CB8AC3E}">
        <p14:creationId xmlns:p14="http://schemas.microsoft.com/office/powerpoint/2010/main" val="15436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183073"/>
            <a:ext cx="7884368" cy="2811873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КІНШАСА столиця ДР КОНГО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862239" cy="6381328"/>
          </a:xfrm>
        </p:spPr>
      </p:pic>
    </p:spTree>
    <p:extLst>
      <p:ext uri="{BB962C8B-B14F-4D97-AF65-F5344CB8AC3E}">
        <p14:creationId xmlns:p14="http://schemas.microsoft.com/office/powerpoint/2010/main" val="12413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8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ЕТНІЧНИЙ СКЛАД</a:t>
            </a:r>
            <a:r>
              <a:rPr lang="ru-RU" sz="2400" dirty="0" smtClean="0"/>
              <a:t>. </a:t>
            </a:r>
            <a:r>
              <a:rPr lang="ru-RU" sz="2400" dirty="0" err="1"/>
              <a:t>Етнічний</a:t>
            </a:r>
            <a:r>
              <a:rPr lang="ru-RU" sz="2400" dirty="0"/>
              <a:t> склад </a:t>
            </a:r>
            <a:r>
              <a:rPr lang="ru-RU" sz="2400" dirty="0" err="1"/>
              <a:t>населення</a:t>
            </a:r>
            <a:r>
              <a:rPr lang="ru-RU" sz="2400" dirty="0"/>
              <a:t> Африки </a:t>
            </a:r>
            <a:r>
              <a:rPr lang="ru-RU" sz="2400" dirty="0" err="1"/>
              <a:t>надзвичайно</a:t>
            </a:r>
            <a:r>
              <a:rPr lang="ru-RU" sz="2400" dirty="0"/>
              <a:t> </a:t>
            </a:r>
            <a:r>
              <a:rPr lang="ru-RU" sz="2400" dirty="0" err="1"/>
              <a:t>строкатий</a:t>
            </a:r>
            <a:r>
              <a:rPr lang="ru-RU" sz="2400" dirty="0"/>
              <a:t>. </a:t>
            </a:r>
            <a:r>
              <a:rPr lang="ru-RU" sz="2400" dirty="0" err="1"/>
              <a:t>Етнографи</a:t>
            </a:r>
            <a:r>
              <a:rPr lang="ru-RU" sz="2400" dirty="0"/>
              <a:t> </a:t>
            </a:r>
            <a:r>
              <a:rPr lang="ru-RU" sz="2400" dirty="0" err="1"/>
              <a:t>налічують</a:t>
            </a:r>
            <a:r>
              <a:rPr lang="ru-RU" sz="2400" dirty="0"/>
              <a:t> у </a:t>
            </a:r>
            <a:r>
              <a:rPr lang="ru-RU" sz="2400" dirty="0" err="1"/>
              <a:t>регіоні</a:t>
            </a:r>
            <a:r>
              <a:rPr lang="ru-RU" sz="2400" dirty="0"/>
              <a:t> до 3 тис.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етнічних</a:t>
            </a:r>
            <a:r>
              <a:rPr lang="ru-RU" sz="2400" dirty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. </a:t>
            </a:r>
            <a:r>
              <a:rPr lang="ru-RU" sz="2400" dirty="0" err="1"/>
              <a:t>Окремі</a:t>
            </a:r>
            <a:r>
              <a:rPr lang="ru-RU" sz="2400" dirty="0"/>
              <a:t> з них, </a:t>
            </a:r>
            <a:r>
              <a:rPr lang="ru-RU" sz="2400" dirty="0" err="1"/>
              <a:t>насамперед</a:t>
            </a:r>
            <a:r>
              <a:rPr lang="ru-RU" sz="2400" dirty="0"/>
              <a:t> у </a:t>
            </a:r>
            <a:r>
              <a:rPr lang="ru-RU" sz="2400" dirty="0" err="1"/>
              <a:t>Північній</a:t>
            </a:r>
            <a:r>
              <a:rPr lang="ru-RU" sz="2400" dirty="0"/>
              <a:t> </a:t>
            </a:r>
            <a:r>
              <a:rPr lang="ru-RU" sz="2400" dirty="0" err="1"/>
              <a:t>Африці</a:t>
            </a:r>
            <a:r>
              <a:rPr lang="ru-RU" sz="2400" dirty="0"/>
              <a:t>, </a:t>
            </a:r>
            <a:r>
              <a:rPr lang="ru-RU" sz="2400" dirty="0" err="1"/>
              <a:t>сформувалися</a:t>
            </a:r>
            <a:r>
              <a:rPr lang="ru-RU" sz="2400" dirty="0"/>
              <a:t> у </a:t>
            </a:r>
            <a:r>
              <a:rPr lang="ru-RU" sz="2400" dirty="0" err="1"/>
              <a:t>великі</a:t>
            </a:r>
            <a:r>
              <a:rPr lang="ru-RU" sz="2400" dirty="0"/>
              <a:t> </a:t>
            </a:r>
            <a:r>
              <a:rPr lang="ru-RU" sz="2400" dirty="0" err="1"/>
              <a:t>нації</a:t>
            </a:r>
            <a:r>
              <a:rPr lang="ru-RU" sz="2400" dirty="0"/>
              <a:t>, але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перебувають</a:t>
            </a:r>
            <a:r>
              <a:rPr lang="ru-RU" sz="2400" dirty="0"/>
              <a:t> на </a:t>
            </a:r>
            <a:r>
              <a:rPr lang="ru-RU" sz="2400" dirty="0" err="1"/>
              <a:t>рівні</a:t>
            </a:r>
            <a:r>
              <a:rPr lang="ru-RU" sz="2400" dirty="0"/>
              <a:t> племен і народностей. В </a:t>
            </a:r>
            <a:r>
              <a:rPr lang="ru-RU" sz="2400" dirty="0" err="1"/>
              <a:t>одній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Нігерії</a:t>
            </a:r>
            <a:r>
              <a:rPr lang="ru-RU" sz="2400" dirty="0"/>
              <a:t>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як 370 </a:t>
            </a:r>
            <a:r>
              <a:rPr lang="ru-RU" sz="2400" dirty="0" smtClean="0"/>
              <a:t>племен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Населення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Африки </a:t>
            </a:r>
            <a:r>
              <a:rPr lang="ru-RU" sz="2400" dirty="0" err="1">
                <a:solidFill>
                  <a:srgbClr val="FF0000"/>
                </a:solidFill>
              </a:rPr>
              <a:t>належить</a:t>
            </a:r>
            <a:r>
              <a:rPr lang="ru-RU" sz="2400" dirty="0">
                <a:solidFill>
                  <a:srgbClr val="FF0000"/>
                </a:solidFill>
              </a:rPr>
              <a:t> до </a:t>
            </a:r>
            <a:r>
              <a:rPr lang="ru-RU" sz="2400" dirty="0" err="1">
                <a:solidFill>
                  <a:srgbClr val="FF0000"/>
                </a:solidFill>
              </a:rPr>
              <a:t>усіх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основних</a:t>
            </a:r>
            <a:r>
              <a:rPr lang="ru-RU" sz="2400" dirty="0">
                <a:solidFill>
                  <a:srgbClr val="FF0000"/>
                </a:solidFill>
              </a:rPr>
              <a:t> рас. </a:t>
            </a:r>
            <a:r>
              <a:rPr lang="ru-RU" sz="2400" dirty="0" err="1">
                <a:solidFill>
                  <a:srgbClr val="FF0000"/>
                </a:solidFill>
              </a:rPr>
              <a:t>Північна</a:t>
            </a:r>
            <a:r>
              <a:rPr lang="ru-RU" sz="2400" dirty="0">
                <a:solidFill>
                  <a:srgbClr val="FF0000"/>
                </a:solidFill>
              </a:rPr>
              <a:t> Африка населена народами </a:t>
            </a:r>
            <a:r>
              <a:rPr lang="ru-RU" sz="2400" dirty="0" err="1">
                <a:solidFill>
                  <a:srgbClr val="FF0000"/>
                </a:solidFill>
              </a:rPr>
              <a:t>європеоїдної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раси</a:t>
            </a:r>
            <a:r>
              <a:rPr lang="ru-RU" sz="2400" dirty="0">
                <a:solidFill>
                  <a:srgbClr val="FF0000"/>
                </a:solidFill>
              </a:rPr>
              <a:t> (25 % у </a:t>
            </a:r>
            <a:r>
              <a:rPr lang="ru-RU" sz="2400" dirty="0" err="1">
                <a:solidFill>
                  <a:srgbClr val="FF0000"/>
                </a:solidFill>
              </a:rPr>
              <a:t>загальній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кількості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мешканців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субрегіону</a:t>
            </a:r>
            <a:r>
              <a:rPr lang="ru-RU" sz="2400" dirty="0"/>
              <a:t>).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алжирської</a:t>
            </a:r>
            <a:r>
              <a:rPr lang="ru-RU" sz="2400" dirty="0"/>
              <a:t>, </a:t>
            </a:r>
            <a:r>
              <a:rPr lang="ru-RU" sz="2400" dirty="0" err="1"/>
              <a:t>марокканської</a:t>
            </a:r>
            <a:r>
              <a:rPr lang="ru-RU" sz="2400" dirty="0"/>
              <a:t>, </a:t>
            </a:r>
            <a:r>
              <a:rPr lang="ru-RU" sz="2400" dirty="0" err="1"/>
              <a:t>туніської</a:t>
            </a:r>
            <a:r>
              <a:rPr lang="ru-RU" sz="2400" dirty="0"/>
              <a:t>, </a:t>
            </a:r>
            <a:r>
              <a:rPr lang="ru-RU" sz="2400" dirty="0" err="1"/>
              <a:t>єгипетської</a:t>
            </a:r>
            <a:r>
              <a:rPr lang="ru-RU" sz="2400" dirty="0"/>
              <a:t>, </a:t>
            </a:r>
            <a:r>
              <a:rPr lang="ru-RU" sz="2400" dirty="0" err="1"/>
              <a:t>суданської</a:t>
            </a:r>
            <a:r>
              <a:rPr lang="ru-RU" sz="2400" dirty="0"/>
              <a:t> </a:t>
            </a:r>
            <a:r>
              <a:rPr lang="ru-RU" sz="2400" dirty="0" err="1"/>
              <a:t>націй</a:t>
            </a:r>
            <a:r>
              <a:rPr lang="ru-RU" sz="2400" dirty="0"/>
              <a:t> – результат </a:t>
            </a:r>
            <a:r>
              <a:rPr lang="ru-RU" sz="2400" dirty="0" err="1"/>
              <a:t>взаємодії</a:t>
            </a:r>
            <a:r>
              <a:rPr lang="ru-RU" sz="2400" dirty="0"/>
              <a:t> </a:t>
            </a:r>
            <a:r>
              <a:rPr lang="ru-RU" sz="2400" dirty="0" err="1"/>
              <a:t>давніх</a:t>
            </a:r>
            <a:r>
              <a:rPr lang="ru-RU" sz="2400" dirty="0"/>
              <a:t> </a:t>
            </a:r>
            <a:r>
              <a:rPr lang="ru-RU" sz="2400" dirty="0" err="1"/>
              <a:t>місцевих</a:t>
            </a:r>
            <a:r>
              <a:rPr lang="ru-RU" sz="2400" dirty="0"/>
              <a:t> </a:t>
            </a:r>
            <a:r>
              <a:rPr lang="ru-RU" sz="2400" dirty="0" err="1"/>
              <a:t>етносів</a:t>
            </a:r>
            <a:r>
              <a:rPr lang="ru-RU" sz="2400" dirty="0"/>
              <a:t> з </a:t>
            </a:r>
            <a:r>
              <a:rPr lang="ru-RU" sz="2400" dirty="0" err="1"/>
              <a:t>європейським</a:t>
            </a:r>
            <a:r>
              <a:rPr lang="ru-RU" sz="2400" dirty="0"/>
              <a:t> і </a:t>
            </a:r>
            <a:r>
              <a:rPr lang="ru-RU" sz="2400" dirty="0" err="1"/>
              <a:t>арабським</a:t>
            </a:r>
            <a:r>
              <a:rPr lang="ru-RU" sz="2400" dirty="0"/>
              <a:t> </a:t>
            </a:r>
            <a:r>
              <a:rPr lang="ru-RU" sz="2400" dirty="0" err="1"/>
              <a:t>світом</a:t>
            </a:r>
            <a:r>
              <a:rPr lang="ru-RU" sz="2400" dirty="0"/>
              <a:t>. </a:t>
            </a:r>
            <a:r>
              <a:rPr lang="ru-RU" sz="2400" dirty="0" err="1">
                <a:solidFill>
                  <a:srgbClr val="FF0000"/>
                </a:solidFill>
              </a:rPr>
              <a:t>Західну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частину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субрегіону</a:t>
            </a:r>
            <a:r>
              <a:rPr lang="ru-RU" sz="2400" dirty="0">
                <a:solidFill>
                  <a:srgbClr val="FF0000"/>
                </a:solidFill>
              </a:rPr>
              <a:t> з </a:t>
            </a:r>
            <a:r>
              <a:rPr lang="ru-RU" sz="2400" dirty="0" err="1" smtClean="0">
                <a:solidFill>
                  <a:srgbClr val="FF0000"/>
                </a:solidFill>
              </a:rPr>
              <a:t>давніх-давен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населяють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бербери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тоді</a:t>
            </a:r>
            <a:r>
              <a:rPr lang="ru-RU" sz="2400" dirty="0">
                <a:solidFill>
                  <a:srgbClr val="FF0000"/>
                </a:solidFill>
              </a:rPr>
              <a:t> як у </a:t>
            </a:r>
            <a:r>
              <a:rPr lang="ru-RU" sz="2400" dirty="0" err="1">
                <a:solidFill>
                  <a:srgbClr val="FF0000"/>
                </a:solidFill>
              </a:rPr>
              <a:t>східну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ще</a:t>
            </a:r>
            <a:r>
              <a:rPr lang="ru-RU" sz="2400" dirty="0">
                <a:solidFill>
                  <a:srgbClr val="FF0000"/>
                </a:solidFill>
              </a:rPr>
              <a:t> до н. е. </a:t>
            </a:r>
            <a:r>
              <a:rPr lang="ru-RU" sz="2400" dirty="0" err="1">
                <a:solidFill>
                  <a:srgbClr val="FF0000"/>
                </a:solidFill>
              </a:rPr>
              <a:t>прийшли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араби</a:t>
            </a:r>
            <a:r>
              <a:rPr lang="ru-RU" sz="2400" dirty="0">
                <a:solidFill>
                  <a:srgbClr val="FF0000"/>
                </a:solidFill>
              </a:rPr>
              <a:t> з </a:t>
            </a:r>
            <a:r>
              <a:rPr lang="ru-RU" sz="2400" dirty="0" err="1">
                <a:solidFill>
                  <a:srgbClr val="FF0000"/>
                </a:solidFill>
              </a:rPr>
              <a:t>Південно-Західної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Азії</a:t>
            </a:r>
            <a:r>
              <a:rPr lang="ru-RU" sz="2400" dirty="0">
                <a:solidFill>
                  <a:srgbClr val="FF0000"/>
                </a:solidFill>
              </a:rPr>
              <a:t> та </a:t>
            </a:r>
            <a:r>
              <a:rPr lang="ru-RU" sz="2400" dirty="0" err="1">
                <a:solidFill>
                  <a:srgbClr val="FF0000"/>
                </a:solidFill>
              </a:rPr>
              <a:t>поширили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мусульманську</a:t>
            </a:r>
            <a:r>
              <a:rPr lang="ru-RU" sz="2400" dirty="0">
                <a:solidFill>
                  <a:srgbClr val="FF0000"/>
                </a:solidFill>
              </a:rPr>
              <a:t> культуру</a:t>
            </a:r>
            <a:r>
              <a:rPr lang="ru-RU" sz="2400" dirty="0"/>
              <a:t>.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smtClean="0"/>
              <a:t>народи </a:t>
            </a:r>
            <a:r>
              <a:rPr lang="ru-RU" sz="2400" dirty="0" err="1"/>
              <a:t>сформували</a:t>
            </a:r>
            <a:r>
              <a:rPr lang="ru-RU" sz="2400" dirty="0"/>
              <a:t> </a:t>
            </a:r>
            <a:r>
              <a:rPr lang="ru-RU" sz="2400" dirty="0" err="1"/>
              <a:t>єдине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і </a:t>
            </a:r>
            <a:r>
              <a:rPr lang="ru-RU" sz="2400" dirty="0" err="1"/>
              <a:t>злилися</a:t>
            </a:r>
            <a:r>
              <a:rPr lang="ru-RU" sz="2400" dirty="0"/>
              <a:t> в </a:t>
            </a:r>
            <a:r>
              <a:rPr lang="ru-RU" sz="2400" dirty="0" err="1"/>
              <a:t>арабське</a:t>
            </a:r>
            <a:r>
              <a:rPr lang="ru-RU" sz="2400" dirty="0"/>
              <a:t> </a:t>
            </a:r>
            <a:r>
              <a:rPr lang="ru-RU" sz="2400" dirty="0" err="1"/>
              <a:t>суспільство</a:t>
            </a:r>
            <a:r>
              <a:rPr lang="ru-RU" sz="2400" dirty="0"/>
              <a:t>. </a:t>
            </a:r>
            <a:r>
              <a:rPr lang="ru-RU" sz="2400" dirty="0" err="1"/>
              <a:t>Відтоді</a:t>
            </a:r>
            <a:r>
              <a:rPr lang="ru-RU" sz="2400" dirty="0"/>
              <a:t> </a:t>
            </a:r>
            <a:r>
              <a:rPr lang="ru-RU" sz="2400" dirty="0" err="1"/>
              <a:t>арабізація</a:t>
            </a:r>
            <a:r>
              <a:rPr lang="ru-RU" sz="2400" dirty="0"/>
              <a:t> та </a:t>
            </a:r>
            <a:r>
              <a:rPr lang="ru-RU" sz="2400" dirty="0" err="1"/>
              <a:t>ісламізація</a:t>
            </a:r>
            <a:r>
              <a:rPr lang="ru-RU" sz="2400" dirty="0"/>
              <a:t> </a:t>
            </a:r>
            <a:r>
              <a:rPr lang="ru-RU" sz="2400" dirty="0" err="1"/>
              <a:t>визначили</a:t>
            </a:r>
            <a:r>
              <a:rPr lang="ru-RU" sz="2400" dirty="0"/>
              <a:t> </a:t>
            </a:r>
            <a:r>
              <a:rPr lang="ru-RU" sz="2400" dirty="0" err="1"/>
              <a:t>культурні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 smtClean="0"/>
              <a:t>субрегіону</a:t>
            </a:r>
            <a:r>
              <a:rPr lang="ru-RU" sz="2400" dirty="0"/>
              <a:t>. </a:t>
            </a:r>
            <a:r>
              <a:rPr lang="ru-RU" sz="2400" dirty="0">
                <a:solidFill>
                  <a:srgbClr val="FF0000"/>
                </a:solidFill>
              </a:rPr>
              <a:t>Сахара </a:t>
            </a:r>
            <a:r>
              <a:rPr lang="ru-RU" sz="2400" dirty="0" err="1">
                <a:solidFill>
                  <a:srgbClr val="FF0000"/>
                </a:solidFill>
              </a:rPr>
              <a:t>слугує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географічним</a:t>
            </a:r>
            <a:r>
              <a:rPr lang="ru-RU" sz="2400" dirty="0">
                <a:solidFill>
                  <a:srgbClr val="FF0000"/>
                </a:solidFill>
              </a:rPr>
              <a:t> кордоном </a:t>
            </a:r>
            <a:r>
              <a:rPr lang="ru-RU" sz="2400" dirty="0" err="1">
                <a:solidFill>
                  <a:srgbClr val="FF0000"/>
                </a:solidFill>
              </a:rPr>
              <a:t>між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арабською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Північною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Африкою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й </a:t>
            </a:r>
            <a:r>
              <a:rPr lang="ru-RU" sz="2400" dirty="0" err="1" smtClean="0">
                <a:solidFill>
                  <a:srgbClr val="FF0000"/>
                </a:solidFill>
              </a:rPr>
              <a:t>регіонами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далі</a:t>
            </a:r>
            <a:r>
              <a:rPr lang="ru-RU" sz="2400" dirty="0" smtClean="0">
                <a:solidFill>
                  <a:srgbClr val="FF0000"/>
                </a:solidFill>
              </a:rPr>
              <a:t> на </a:t>
            </a:r>
            <a:r>
              <a:rPr lang="ru-RU" sz="2400" dirty="0" err="1" smtClean="0">
                <a:solidFill>
                  <a:srgbClr val="FF0000"/>
                </a:solidFill>
              </a:rPr>
              <a:t>південь</a:t>
            </a:r>
            <a:r>
              <a:rPr lang="ru-RU" sz="2400" dirty="0" smtClean="0">
                <a:solidFill>
                  <a:srgbClr val="FF0000"/>
                </a:solidFill>
              </a:rPr>
              <a:t> де </a:t>
            </a:r>
            <a:r>
              <a:rPr lang="ru-RU" sz="2400" dirty="0" err="1" smtClean="0">
                <a:solidFill>
                  <a:srgbClr val="FF0000"/>
                </a:solidFill>
              </a:rPr>
              <a:t>проживає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негроїдне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населення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0"/>
            <a:ext cx="898849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962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Ó </a:t>
            </a:r>
            <a:r>
              <a:rPr lang="ru-RU" sz="2400" dirty="0" err="1"/>
              <a:t>Східній</a:t>
            </a:r>
            <a:r>
              <a:rPr lang="ru-RU" sz="2400" dirty="0"/>
              <a:t> </a:t>
            </a:r>
            <a:r>
              <a:rPr lang="ru-RU" sz="2400" dirty="0" err="1"/>
              <a:t>Африці</a:t>
            </a:r>
            <a:r>
              <a:rPr lang="ru-RU" sz="2400" dirty="0"/>
              <a:t> в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саморозвитку</a:t>
            </a:r>
            <a:r>
              <a:rPr lang="ru-RU" sz="2400" dirty="0"/>
              <a:t> </a:t>
            </a:r>
            <a:r>
              <a:rPr lang="ru-RU" sz="2400" dirty="0" err="1"/>
              <a:t>місцевих</a:t>
            </a:r>
            <a:r>
              <a:rPr lang="ru-RU" sz="2400" dirty="0"/>
              <a:t> </a:t>
            </a:r>
            <a:r>
              <a:rPr lang="ru-RU" sz="2400" dirty="0" err="1"/>
              <a:t>народів</a:t>
            </a:r>
            <a:r>
              <a:rPr lang="ru-RU" sz="2400" dirty="0"/>
              <a:t> та </a:t>
            </a:r>
            <a:r>
              <a:rPr lang="ru-RU" sz="2400" dirty="0" err="1"/>
              <a:t>їхньої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 з арабами й народами </a:t>
            </a:r>
            <a:r>
              <a:rPr lang="ru-RU" sz="2400" dirty="0" err="1"/>
              <a:t>зони</a:t>
            </a:r>
            <a:r>
              <a:rPr lang="ru-RU" sz="2400" dirty="0"/>
              <a:t> </a:t>
            </a:r>
            <a:r>
              <a:rPr lang="ru-RU" sz="2400" dirty="0" err="1"/>
              <a:t>Сахелю</a:t>
            </a:r>
            <a:r>
              <a:rPr lang="ru-RU" sz="2400" dirty="0"/>
              <a:t> </a:t>
            </a:r>
            <a:r>
              <a:rPr lang="ru-RU" sz="2400" dirty="0" err="1"/>
              <a:t>сформувалися</a:t>
            </a:r>
            <a:r>
              <a:rPr lang="ru-RU" sz="2400" dirty="0"/>
              <a:t> </a:t>
            </a:r>
            <a:r>
              <a:rPr lang="ru-RU" sz="2400" dirty="0" err="1"/>
              <a:t>ефіопська</a:t>
            </a:r>
            <a:r>
              <a:rPr lang="ru-RU" sz="2400" dirty="0"/>
              <a:t> та </a:t>
            </a:r>
            <a:r>
              <a:rPr lang="ru-RU" sz="2400" dirty="0" err="1"/>
              <a:t>сомалійська</a:t>
            </a:r>
            <a:r>
              <a:rPr lang="ru-RU" sz="2400" dirty="0"/>
              <a:t> </a:t>
            </a:r>
            <a:r>
              <a:rPr lang="ru-RU" sz="2400" dirty="0" err="1"/>
              <a:t>нації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перехідні</a:t>
            </a:r>
            <a:r>
              <a:rPr lang="ru-RU" sz="2400" dirty="0"/>
              <a:t> </a:t>
            </a:r>
            <a:r>
              <a:rPr lang="ru-RU" sz="2400" dirty="0" err="1"/>
              <a:t>риси</a:t>
            </a:r>
            <a:r>
              <a:rPr lang="ru-RU" sz="2400" dirty="0"/>
              <a:t> </a:t>
            </a:r>
            <a:r>
              <a:rPr lang="ru-RU" sz="2400" dirty="0" err="1"/>
              <a:t>європеоїдної</a:t>
            </a:r>
            <a:r>
              <a:rPr lang="ru-RU" sz="2400" dirty="0"/>
              <a:t> та </a:t>
            </a:r>
            <a:r>
              <a:rPr lang="ru-RU" sz="2400" dirty="0" err="1"/>
              <a:t>негроїдної</a:t>
            </a:r>
            <a:r>
              <a:rPr lang="ru-RU" sz="2400" dirty="0"/>
              <a:t> рас. </a:t>
            </a:r>
            <a:r>
              <a:rPr lang="ru-RU" sz="2400" dirty="0">
                <a:solidFill>
                  <a:srgbClr val="FF0000"/>
                </a:solidFill>
              </a:rPr>
              <a:t>На </a:t>
            </a:r>
            <a:r>
              <a:rPr lang="ru-RU" sz="2400" dirty="0" err="1">
                <a:solidFill>
                  <a:srgbClr val="FF0000"/>
                </a:solidFill>
              </a:rPr>
              <a:t>південь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від</a:t>
            </a:r>
            <a:r>
              <a:rPr lang="ru-RU" sz="2400" dirty="0">
                <a:solidFill>
                  <a:srgbClr val="FF0000"/>
                </a:solidFill>
              </a:rPr>
              <a:t> Сахари </a:t>
            </a:r>
            <a:r>
              <a:rPr lang="ru-RU" sz="2400" dirty="0" err="1">
                <a:solidFill>
                  <a:srgbClr val="FF0000"/>
                </a:solidFill>
              </a:rPr>
              <a:t>налічують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понад</a:t>
            </a:r>
            <a:r>
              <a:rPr lang="ru-RU" sz="2400" dirty="0">
                <a:solidFill>
                  <a:srgbClr val="FF0000"/>
                </a:solidFill>
              </a:rPr>
              <a:t> 800 </a:t>
            </a:r>
            <a:r>
              <a:rPr lang="ru-RU" sz="2400" dirty="0" err="1">
                <a:solidFill>
                  <a:srgbClr val="FF0000"/>
                </a:solidFill>
              </a:rPr>
              <a:t>етносів</a:t>
            </a:r>
            <a:r>
              <a:rPr lang="ru-RU" sz="2400" dirty="0">
                <a:solidFill>
                  <a:srgbClr val="FF0000"/>
                </a:solidFill>
              </a:rPr>
              <a:t>, але </a:t>
            </a:r>
            <a:r>
              <a:rPr lang="ru-RU" sz="2400" dirty="0" err="1">
                <a:solidFill>
                  <a:srgbClr val="FF0000"/>
                </a:solidFill>
              </a:rPr>
              <a:t>переважають</a:t>
            </a:r>
            <a:r>
              <a:rPr lang="ru-RU" sz="2400" dirty="0">
                <a:solidFill>
                  <a:srgbClr val="FF0000"/>
                </a:solidFill>
              </a:rPr>
              <a:t> там народи </a:t>
            </a:r>
            <a:r>
              <a:rPr lang="ru-RU" sz="2400" dirty="0" err="1">
                <a:solidFill>
                  <a:srgbClr val="FF0000"/>
                </a:solidFill>
              </a:rPr>
              <a:t>негроїдної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раси</a:t>
            </a:r>
            <a:r>
              <a:rPr lang="ru-RU" sz="2400" dirty="0">
                <a:solidFill>
                  <a:srgbClr val="FF0000"/>
                </a:solidFill>
              </a:rPr>
              <a:t> (50 % </a:t>
            </a:r>
            <a:r>
              <a:rPr lang="ru-RU" sz="2400" dirty="0" err="1">
                <a:solidFill>
                  <a:srgbClr val="FF0000"/>
                </a:solidFill>
              </a:rPr>
              <a:t>від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загальної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кількості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населення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субрегіону</a:t>
            </a:r>
            <a:r>
              <a:rPr lang="ru-RU" sz="2400" dirty="0"/>
              <a:t>). </a:t>
            </a:r>
            <a:r>
              <a:rPr lang="uk-UA" sz="2400" dirty="0"/>
              <a:t>К</a:t>
            </a:r>
            <a:r>
              <a:rPr lang="ru-RU" sz="2400" dirty="0" err="1" smtClean="0"/>
              <a:t>орінні</a:t>
            </a:r>
            <a:r>
              <a:rPr lang="ru-RU" sz="2400" dirty="0" smtClean="0"/>
              <a:t> </a:t>
            </a:r>
            <a:r>
              <a:rPr lang="ru-RU" sz="2400" dirty="0"/>
              <a:t>народи є </a:t>
            </a:r>
            <a:r>
              <a:rPr lang="ru-RU" sz="2400" dirty="0" err="1"/>
              <a:t>нечисленними</a:t>
            </a:r>
            <a:r>
              <a:rPr lang="ru-RU" sz="2400" dirty="0"/>
              <a:t>: </a:t>
            </a:r>
            <a:r>
              <a:rPr lang="ru-RU" sz="2400" dirty="0" err="1">
                <a:solidFill>
                  <a:srgbClr val="FF0000"/>
                </a:solidFill>
              </a:rPr>
              <a:t>пігмеї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живуть</a:t>
            </a:r>
            <a:r>
              <a:rPr lang="ru-RU" sz="2400" dirty="0"/>
              <a:t> в </a:t>
            </a:r>
            <a:r>
              <a:rPr lang="ru-RU" sz="2400" dirty="0" err="1"/>
              <a:t>екваторіальних</a:t>
            </a:r>
            <a:r>
              <a:rPr lang="ru-RU" sz="2400" dirty="0"/>
              <a:t> </a:t>
            </a:r>
            <a:r>
              <a:rPr lang="ru-RU" sz="2400" dirty="0" err="1"/>
              <a:t>лісах</a:t>
            </a:r>
            <a:r>
              <a:rPr lang="ru-RU" sz="2400" dirty="0"/>
              <a:t> </a:t>
            </a:r>
            <a:r>
              <a:rPr lang="ru-RU" sz="2400" dirty="0" err="1"/>
              <a:t>Центральної</a:t>
            </a:r>
            <a:r>
              <a:rPr lang="ru-RU" sz="2400" dirty="0"/>
              <a:t> Африки, та </a:t>
            </a:r>
            <a:r>
              <a:rPr lang="ru-RU" sz="2400" dirty="0" err="1"/>
              <a:t>бушмени</a:t>
            </a:r>
            <a:r>
              <a:rPr lang="ru-RU" sz="2400" dirty="0"/>
              <a:t> і </a:t>
            </a:r>
            <a:r>
              <a:rPr lang="ru-RU" sz="2400" dirty="0" err="1"/>
              <a:t>готтентоти</a:t>
            </a:r>
            <a:r>
              <a:rPr lang="ru-RU" sz="2400" dirty="0"/>
              <a:t> – </a:t>
            </a:r>
            <a:r>
              <a:rPr lang="ru-RU" sz="2400" dirty="0" err="1"/>
              <a:t>жителі</a:t>
            </a:r>
            <a:r>
              <a:rPr lang="ru-RU" sz="2400" dirty="0"/>
              <a:t> </a:t>
            </a:r>
            <a:r>
              <a:rPr lang="ru-RU" sz="2400" dirty="0" err="1"/>
              <a:t>південної</a:t>
            </a:r>
            <a:r>
              <a:rPr lang="ru-RU" sz="2400" dirty="0"/>
              <a:t> Африки. </a:t>
            </a:r>
            <a:r>
              <a:rPr lang="ru-RU" sz="2400" dirty="0" err="1"/>
              <a:t>Населення</a:t>
            </a:r>
            <a:r>
              <a:rPr lang="ru-RU" sz="2400" dirty="0"/>
              <a:t> Мадагаскару – </a:t>
            </a:r>
            <a:r>
              <a:rPr lang="ru-RU" sz="2400" dirty="0" err="1"/>
              <a:t>мальгаші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представники</a:t>
            </a:r>
            <a:r>
              <a:rPr lang="ru-RU" sz="2400" dirty="0"/>
              <a:t> </a:t>
            </a:r>
            <a:r>
              <a:rPr lang="ru-RU" sz="2400" dirty="0" err="1"/>
              <a:t>переважно</a:t>
            </a:r>
            <a:r>
              <a:rPr lang="ru-RU" sz="2400" dirty="0"/>
              <a:t> </a:t>
            </a:r>
            <a:r>
              <a:rPr lang="ru-RU" sz="2400" dirty="0" err="1"/>
              <a:t>монголоїдної</a:t>
            </a:r>
            <a:r>
              <a:rPr lang="ru-RU" sz="2400" dirty="0"/>
              <a:t> </a:t>
            </a:r>
            <a:r>
              <a:rPr lang="ru-RU" sz="2400" dirty="0" err="1"/>
              <a:t>раси</a:t>
            </a:r>
            <a:r>
              <a:rPr lang="ru-RU" sz="2400" dirty="0"/>
              <a:t>. </a:t>
            </a:r>
            <a:r>
              <a:rPr lang="ru-RU" sz="2400" dirty="0" err="1"/>
              <a:t>Білі</a:t>
            </a:r>
            <a:r>
              <a:rPr lang="ru-RU" sz="2400" dirty="0"/>
              <a:t> </a:t>
            </a:r>
            <a:r>
              <a:rPr lang="ru-RU" sz="2400" dirty="0" err="1"/>
              <a:t>африканці</a:t>
            </a:r>
            <a:r>
              <a:rPr lang="ru-RU" sz="2400" dirty="0"/>
              <a:t> – </a:t>
            </a:r>
            <a:r>
              <a:rPr lang="ru-RU" sz="2400" dirty="0" err="1"/>
              <a:t>нащадки</a:t>
            </a:r>
            <a:r>
              <a:rPr lang="ru-RU" sz="2400" dirty="0"/>
              <a:t> </a:t>
            </a:r>
            <a:r>
              <a:rPr lang="ru-RU" sz="2400" dirty="0" err="1"/>
              <a:t>колоністів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належать</a:t>
            </a:r>
            <a:r>
              <a:rPr lang="ru-RU" sz="2400" dirty="0"/>
              <a:t> до </a:t>
            </a:r>
            <a:r>
              <a:rPr lang="ru-RU" sz="2400" dirty="0" err="1"/>
              <a:t>європеоїдної</a:t>
            </a:r>
            <a:r>
              <a:rPr lang="ru-RU" sz="2400" dirty="0"/>
              <a:t> </a:t>
            </a:r>
            <a:r>
              <a:rPr lang="ru-RU" sz="2400" dirty="0" err="1"/>
              <a:t>раси</a:t>
            </a:r>
            <a:r>
              <a:rPr lang="ru-RU" sz="2400" dirty="0"/>
              <a:t>, </a:t>
            </a:r>
            <a:r>
              <a:rPr lang="ru-RU" sz="2400" dirty="0" err="1"/>
              <a:t>залишаються</a:t>
            </a:r>
            <a:r>
              <a:rPr lang="ru-RU" sz="2400" dirty="0"/>
              <a:t> </a:t>
            </a:r>
            <a:r>
              <a:rPr lang="ru-RU" sz="2400" dirty="0" err="1"/>
              <a:t>важливою</a:t>
            </a:r>
            <a:r>
              <a:rPr lang="ru-RU" sz="2400" dirty="0"/>
              <a:t> </a:t>
            </a:r>
            <a:r>
              <a:rPr lang="ru-RU" sz="2400" dirty="0" err="1"/>
              <a:t>меншістю</a:t>
            </a:r>
            <a:r>
              <a:rPr lang="ru-RU" sz="2400" dirty="0"/>
              <a:t> в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африканських</a:t>
            </a:r>
            <a:r>
              <a:rPr lang="ru-RU" sz="2400" dirty="0"/>
              <a:t> державах. </a:t>
            </a:r>
            <a:r>
              <a:rPr lang="ru-RU" sz="2400" dirty="0" err="1"/>
              <a:t>Найбільша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частка</a:t>
            </a:r>
            <a:r>
              <a:rPr lang="ru-RU" sz="2400" dirty="0"/>
              <a:t> – в ПАР. </a:t>
            </a:r>
            <a:r>
              <a:rPr lang="ru-RU" sz="2400" dirty="0" err="1"/>
              <a:t>Голландська</a:t>
            </a:r>
            <a:r>
              <a:rPr lang="ru-RU" sz="2400" dirty="0"/>
              <a:t> і </a:t>
            </a:r>
            <a:r>
              <a:rPr lang="ru-RU" sz="2400" dirty="0" err="1"/>
              <a:t>британська</a:t>
            </a:r>
            <a:r>
              <a:rPr lang="ru-RU" sz="2400" dirty="0"/>
              <a:t> </a:t>
            </a:r>
            <a:r>
              <a:rPr lang="ru-RU" sz="2400" dirty="0" err="1"/>
              <a:t>діаспори</a:t>
            </a:r>
            <a:r>
              <a:rPr lang="ru-RU" sz="2400" dirty="0"/>
              <a:t> </a:t>
            </a:r>
            <a:r>
              <a:rPr lang="ru-RU" sz="2400" dirty="0" err="1"/>
              <a:t>нині</a:t>
            </a:r>
            <a:r>
              <a:rPr lang="ru-RU" sz="2400" dirty="0"/>
              <a:t> є </a:t>
            </a:r>
            <a:r>
              <a:rPr lang="ru-RU" sz="2400" dirty="0" err="1"/>
              <a:t>найбільшими</a:t>
            </a:r>
            <a:r>
              <a:rPr lang="ru-RU" sz="2400" dirty="0"/>
              <a:t> </a:t>
            </a:r>
            <a:r>
              <a:rPr lang="ru-RU" sz="2400" dirty="0" err="1"/>
              <a:t>групами</a:t>
            </a:r>
            <a:r>
              <a:rPr lang="ru-RU" sz="2400" dirty="0"/>
              <a:t> </a:t>
            </a:r>
            <a:r>
              <a:rPr lang="ru-RU" sz="2400" dirty="0" err="1"/>
              <a:t>європейського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 в </a:t>
            </a:r>
            <a:r>
              <a:rPr lang="ru-RU" sz="2400" dirty="0" err="1"/>
              <a:t>Африці</a:t>
            </a:r>
            <a:r>
              <a:rPr lang="ru-RU" sz="2400" dirty="0"/>
              <a:t>. </a:t>
            </a:r>
            <a:r>
              <a:rPr lang="ru-RU" sz="2400" dirty="0" err="1"/>
              <a:t>Європейська</a:t>
            </a:r>
            <a:r>
              <a:rPr lang="ru-RU" sz="2400" dirty="0"/>
              <a:t> </a:t>
            </a:r>
            <a:r>
              <a:rPr lang="ru-RU" sz="2400" dirty="0" err="1"/>
              <a:t>колонізація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привела на континент </a:t>
            </a:r>
            <a:r>
              <a:rPr lang="ru-RU" sz="2400" dirty="0" err="1"/>
              <a:t>значні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азійців</a:t>
            </a:r>
            <a:r>
              <a:rPr lang="ru-RU" sz="2400" dirty="0"/>
              <a:t>, особливо з </a:t>
            </a:r>
            <a:r>
              <a:rPr lang="ru-RU" sz="2400" dirty="0" err="1"/>
              <a:t>Індії</a:t>
            </a:r>
            <a:r>
              <a:rPr lang="ru-RU" sz="2400" dirty="0"/>
              <a:t> – так само </a:t>
            </a:r>
            <a:r>
              <a:rPr lang="ru-RU" sz="2400" dirty="0" err="1"/>
              <a:t>британської</a:t>
            </a:r>
            <a:r>
              <a:rPr lang="ru-RU" sz="2400" dirty="0"/>
              <a:t> </a:t>
            </a:r>
            <a:r>
              <a:rPr lang="ru-RU" sz="2400" dirty="0" err="1"/>
              <a:t>колонії</a:t>
            </a:r>
            <a:r>
              <a:rPr lang="ru-RU" sz="2400" dirty="0"/>
              <a:t> (в ПАР, </a:t>
            </a:r>
            <a:r>
              <a:rPr lang="ru-RU" sz="2400" dirty="0" err="1"/>
              <a:t>Кенії</a:t>
            </a:r>
            <a:r>
              <a:rPr lang="ru-RU" sz="2400" dirty="0"/>
              <a:t>, </a:t>
            </a:r>
            <a:r>
              <a:rPr lang="ru-RU" sz="2400" dirty="0" err="1"/>
              <a:t>Танзанії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.). </a:t>
            </a:r>
            <a:r>
              <a:rPr lang="ru-RU" sz="2400" dirty="0" err="1"/>
              <a:t>Невеликі</a:t>
            </a:r>
            <a:r>
              <a:rPr lang="ru-RU" sz="2400" dirty="0"/>
              <a:t>, але </a:t>
            </a:r>
            <a:r>
              <a:rPr lang="ru-RU" sz="2400" dirty="0" err="1"/>
              <a:t>економічно</a:t>
            </a:r>
            <a:r>
              <a:rPr lang="ru-RU" sz="2400" dirty="0"/>
              <a:t> </a:t>
            </a:r>
            <a:r>
              <a:rPr lang="ru-RU" sz="2400" dirty="0" err="1"/>
              <a:t>важливі</a:t>
            </a:r>
            <a:r>
              <a:rPr lang="ru-RU" sz="2400" dirty="0"/>
              <a:t> </a:t>
            </a:r>
            <a:r>
              <a:rPr lang="ru-RU" sz="2400" dirty="0" err="1"/>
              <a:t>громади</a:t>
            </a:r>
            <a:r>
              <a:rPr lang="ru-RU" sz="2400" dirty="0"/>
              <a:t> </a:t>
            </a:r>
            <a:r>
              <a:rPr lang="ru-RU" sz="2400" dirty="0" err="1"/>
              <a:t>ліванців</a:t>
            </a:r>
            <a:r>
              <a:rPr lang="ru-RU" sz="2400" dirty="0"/>
              <a:t> і </a:t>
            </a:r>
            <a:r>
              <a:rPr lang="ru-RU" sz="2400" dirty="0" err="1"/>
              <a:t>китайців</a:t>
            </a:r>
            <a:r>
              <a:rPr lang="ru-RU" sz="2400" dirty="0"/>
              <a:t> </a:t>
            </a:r>
            <a:r>
              <a:rPr lang="ru-RU" sz="2400" dirty="0" err="1"/>
              <a:t>зосереджено</a:t>
            </a:r>
            <a:r>
              <a:rPr lang="ru-RU" sz="2400" dirty="0"/>
              <a:t> у </a:t>
            </a:r>
            <a:r>
              <a:rPr lang="ru-RU" sz="2400" dirty="0" err="1"/>
              <a:t>прибережних</a:t>
            </a:r>
            <a:r>
              <a:rPr lang="ru-RU" sz="2400" dirty="0"/>
              <a:t> </a:t>
            </a:r>
            <a:r>
              <a:rPr lang="ru-RU" sz="2400" dirty="0" err="1"/>
              <a:t>містах</a:t>
            </a:r>
            <a:r>
              <a:rPr lang="ru-RU" sz="2400" dirty="0"/>
              <a:t> </a:t>
            </a:r>
            <a:r>
              <a:rPr lang="ru-RU" sz="2400" dirty="0" err="1"/>
              <a:t>Західної</a:t>
            </a:r>
            <a:r>
              <a:rPr lang="ru-RU" sz="2400" dirty="0"/>
              <a:t> і </a:t>
            </a:r>
            <a:r>
              <a:rPr lang="ru-RU" sz="2400" dirty="0" err="1"/>
              <a:t>Східної</a:t>
            </a:r>
            <a:r>
              <a:rPr lang="ru-RU" sz="2400" dirty="0"/>
              <a:t> Африки</a:t>
            </a:r>
          </a:p>
        </p:txBody>
      </p:sp>
    </p:spTree>
    <p:extLst>
      <p:ext uri="{BB962C8B-B14F-4D97-AF65-F5344CB8AC3E}">
        <p14:creationId xmlns:p14="http://schemas.microsoft.com/office/powerpoint/2010/main" val="16446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0628"/>
            <a:ext cx="8784976" cy="65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7" y="116632"/>
            <a:ext cx="8736971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34792"/>
            <a:ext cx="8928992" cy="673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43408"/>
            <a:ext cx="9252520" cy="9064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ДЕМОГРАФІЧНІ ПРОЦЕСИ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Африки становить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1,3 млрд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17 %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загальної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кількості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землян. 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останні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півстоліття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воно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зросло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як у 3,5 разу: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366,5 млн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1970 р. до 1288 млн у 2018 р.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справжній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демографічний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вибух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Африки почало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зростати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швидкими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темпами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середини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ХХ ст. і, за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оцінками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ООН, до 2050 р.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сягнути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2,5 млрд </a:t>
            </a:r>
            <a:r>
              <a:rPr lang="ru-RU" sz="28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осіб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8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становити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</a:t>
            </a:r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28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кількості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людей на </a:t>
            </a:r>
            <a:r>
              <a:rPr lang="ru-RU" sz="28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Землі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утримує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світову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першість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рівнем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народжуваності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смертності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перших 20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світу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найвищими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</a:t>
            </a:r>
            <a:r>
              <a:rPr lang="uk-UA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зник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арод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уваності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розташовані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Африці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максимальний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Нігері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Анголі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понад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44 ‰);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найвищими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показниками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смертності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половина– </a:t>
            </a:r>
            <a:r>
              <a:rPr lang="ru-RU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африканські</a:t>
            </a:r>
            <a:r>
              <a:rPr lang="ru-RU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найгірша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ситуація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Лесото,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Чаді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понад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13 ‰) </a:t>
            </a:r>
            <a:endParaRPr lang="ru-RU" sz="24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7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Африканські</a:t>
            </a:r>
            <a:r>
              <a:rPr lang="ru-RU" sz="2400" dirty="0"/>
              <a:t> народи </a:t>
            </a:r>
            <a:r>
              <a:rPr lang="ru-RU" sz="2400" dirty="0" err="1"/>
              <a:t>розмовляють</a:t>
            </a:r>
            <a:r>
              <a:rPr lang="ru-RU" sz="2400" dirty="0"/>
              <a:t> </a:t>
            </a:r>
            <a:r>
              <a:rPr lang="ru-RU" sz="2400" dirty="0" err="1"/>
              <a:t>численними</a:t>
            </a:r>
            <a:r>
              <a:rPr lang="ru-RU" sz="2400" dirty="0"/>
              <a:t> </a:t>
            </a:r>
            <a:r>
              <a:rPr lang="ru-RU" sz="2400" dirty="0" err="1"/>
              <a:t>мовами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належать до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мовних</a:t>
            </a:r>
            <a:r>
              <a:rPr lang="ru-RU" sz="2400" dirty="0"/>
              <a:t> </a:t>
            </a:r>
            <a:r>
              <a:rPr lang="ru-RU" sz="2400" dirty="0" err="1"/>
              <a:t>сімей</a:t>
            </a:r>
            <a:r>
              <a:rPr lang="ru-RU" sz="2400" dirty="0"/>
              <a:t>.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поширеною</a:t>
            </a:r>
            <a:r>
              <a:rPr lang="ru-RU" sz="2400" dirty="0"/>
              <a:t> в </a:t>
            </a:r>
            <a:r>
              <a:rPr lang="ru-RU" sz="2400" dirty="0" err="1"/>
              <a:t>регіоні</a:t>
            </a:r>
            <a:r>
              <a:rPr lang="ru-RU" sz="2400" dirty="0"/>
              <a:t> є </a:t>
            </a:r>
            <a:r>
              <a:rPr lang="ru-RU" sz="2400" dirty="0" err="1"/>
              <a:t>арабська</a:t>
            </a:r>
            <a:r>
              <a:rPr lang="ru-RU" sz="2400" dirty="0"/>
              <a:t> у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діалектах</a:t>
            </a:r>
            <a:r>
              <a:rPr lang="ru-RU" sz="2400" dirty="0"/>
              <a:t> (в основному в </a:t>
            </a:r>
            <a:r>
              <a:rPr lang="ru-RU" sz="2400" dirty="0" err="1"/>
              <a:t>Північній</a:t>
            </a:r>
            <a:r>
              <a:rPr lang="ru-RU" sz="2400" dirty="0"/>
              <a:t> </a:t>
            </a:r>
            <a:r>
              <a:rPr lang="ru-RU" sz="2400" dirty="0" err="1"/>
              <a:t>Африці</a:t>
            </a:r>
            <a:r>
              <a:rPr lang="ru-RU" sz="2400" dirty="0"/>
              <a:t>). </a:t>
            </a:r>
            <a:r>
              <a:rPr lang="ru-RU" sz="2400" dirty="0" err="1">
                <a:solidFill>
                  <a:srgbClr val="FF0000"/>
                </a:solidFill>
              </a:rPr>
              <a:t>Мовами</a:t>
            </a:r>
            <a:r>
              <a:rPr lang="ru-RU" sz="2400" dirty="0">
                <a:solidFill>
                  <a:srgbClr val="FF0000"/>
                </a:solidFill>
              </a:rPr>
              <a:t> банту </a:t>
            </a:r>
            <a:r>
              <a:rPr lang="ru-RU" sz="2400" dirty="0" err="1">
                <a:solidFill>
                  <a:srgbClr val="FF0000"/>
                </a:solidFill>
              </a:rPr>
              <a:t>розмовляють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більш</a:t>
            </a:r>
            <a:r>
              <a:rPr lang="ru-RU" sz="2400" dirty="0">
                <a:solidFill>
                  <a:srgbClr val="FF0000"/>
                </a:solidFill>
              </a:rPr>
              <a:t> як 30 % </a:t>
            </a:r>
            <a:r>
              <a:rPr lang="ru-RU" sz="2400" dirty="0" err="1">
                <a:solidFill>
                  <a:srgbClr val="FF0000"/>
                </a:solidFill>
              </a:rPr>
              <a:t>африканців</a:t>
            </a:r>
            <a:r>
              <a:rPr lang="ru-RU" sz="2400" dirty="0">
                <a:solidFill>
                  <a:srgbClr val="FF0000"/>
                </a:solidFill>
              </a:rPr>
              <a:t> у </a:t>
            </a:r>
            <a:r>
              <a:rPr lang="ru-RU" sz="2400" dirty="0" err="1">
                <a:solidFill>
                  <a:srgbClr val="FF0000"/>
                </a:solidFill>
              </a:rPr>
              <a:t>країнах</a:t>
            </a:r>
            <a:r>
              <a:rPr lang="ru-RU" sz="2400" dirty="0">
                <a:solidFill>
                  <a:srgbClr val="FF0000"/>
                </a:solidFill>
              </a:rPr>
              <a:t> на </a:t>
            </a:r>
            <a:r>
              <a:rPr lang="ru-RU" sz="2400" dirty="0" err="1">
                <a:solidFill>
                  <a:srgbClr val="FF0000"/>
                </a:solidFill>
              </a:rPr>
              <a:t>південь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від</a:t>
            </a:r>
            <a:r>
              <a:rPr lang="ru-RU" sz="2400" dirty="0">
                <a:solidFill>
                  <a:srgbClr val="FF0000"/>
                </a:solidFill>
              </a:rPr>
              <a:t> Сахари. </a:t>
            </a:r>
            <a:r>
              <a:rPr lang="ru-RU" sz="2400" dirty="0" err="1">
                <a:solidFill>
                  <a:srgbClr val="FF0000"/>
                </a:solidFill>
              </a:rPr>
              <a:t>Суахілі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щоналежить</a:t>
            </a:r>
            <a:r>
              <a:rPr lang="ru-RU" sz="2400" dirty="0">
                <a:solidFill>
                  <a:srgbClr val="FF0000"/>
                </a:solidFill>
              </a:rPr>
              <a:t> до </a:t>
            </a:r>
            <a:r>
              <a:rPr lang="ru-RU" sz="2400" dirty="0" err="1">
                <a:solidFill>
                  <a:srgbClr val="FF0000"/>
                </a:solidFill>
              </a:rPr>
              <a:t>мов</a:t>
            </a:r>
            <a:r>
              <a:rPr lang="ru-RU" sz="2400" dirty="0">
                <a:solidFill>
                  <a:srgbClr val="FF0000"/>
                </a:solidFill>
              </a:rPr>
              <a:t> банту, – </a:t>
            </a:r>
            <a:r>
              <a:rPr lang="ru-RU" sz="2400" dirty="0" err="1">
                <a:solidFill>
                  <a:srgbClr val="FF0000"/>
                </a:solidFill>
              </a:rPr>
              <a:t>рідна</a:t>
            </a:r>
            <a:r>
              <a:rPr lang="ru-RU" sz="2400" dirty="0">
                <a:solidFill>
                  <a:srgbClr val="FF0000"/>
                </a:solidFill>
              </a:rPr>
              <a:t> для </a:t>
            </a:r>
            <a:r>
              <a:rPr lang="ru-RU" sz="2400" dirty="0" err="1">
                <a:solidFill>
                  <a:srgbClr val="FF0000"/>
                </a:solidFill>
              </a:rPr>
              <a:t>народів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здебільшого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Східної</a:t>
            </a:r>
            <a:r>
              <a:rPr lang="ru-RU" sz="2400" dirty="0">
                <a:solidFill>
                  <a:srgbClr val="FF0000"/>
                </a:solidFill>
              </a:rPr>
              <a:t> Африки</a:t>
            </a:r>
            <a:r>
              <a:rPr lang="ru-RU" sz="2400" dirty="0"/>
              <a:t>.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колоніальних</a:t>
            </a:r>
            <a:r>
              <a:rPr lang="ru-RU" sz="2400" dirty="0"/>
              <a:t> </a:t>
            </a:r>
            <a:r>
              <a:rPr lang="ru-RU" sz="2400" dirty="0" err="1"/>
              <a:t>часів</a:t>
            </a:r>
            <a:r>
              <a:rPr lang="ru-RU" sz="2400" dirty="0"/>
              <a:t> </a:t>
            </a:r>
            <a:r>
              <a:rPr lang="ru-RU" sz="2400" dirty="0" err="1"/>
              <a:t>значну</a:t>
            </a:r>
            <a:r>
              <a:rPr lang="ru-RU" sz="2400" dirty="0"/>
              <a:t> роль у </a:t>
            </a:r>
            <a:r>
              <a:rPr lang="ru-RU" sz="2400" dirty="0" err="1"/>
              <a:t>спілкуванні</a:t>
            </a:r>
            <a:r>
              <a:rPr lang="ru-RU" sz="2400" dirty="0"/>
              <a:t> </a:t>
            </a:r>
            <a:r>
              <a:rPr lang="ru-RU" sz="2400" dirty="0" err="1"/>
              <a:t>відіграють</a:t>
            </a:r>
            <a:r>
              <a:rPr lang="ru-RU" sz="2400" dirty="0"/>
              <a:t> </a:t>
            </a:r>
            <a:r>
              <a:rPr lang="ru-RU" sz="2400" dirty="0" err="1"/>
              <a:t>європейські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: </a:t>
            </a:r>
            <a:r>
              <a:rPr lang="ru-RU" sz="2400" dirty="0" err="1"/>
              <a:t>англійська</a:t>
            </a:r>
            <a:r>
              <a:rPr lang="ru-RU" sz="2400" dirty="0"/>
              <a:t>, </a:t>
            </a:r>
            <a:r>
              <a:rPr lang="ru-RU" sz="2400" dirty="0" err="1"/>
              <a:t>португальська</a:t>
            </a:r>
            <a:r>
              <a:rPr lang="ru-RU" sz="2400" dirty="0"/>
              <a:t> та </a:t>
            </a:r>
            <a:r>
              <a:rPr lang="ru-RU" sz="2400" dirty="0" err="1"/>
              <a:t>французька</a:t>
            </a:r>
            <a:r>
              <a:rPr lang="ru-RU" sz="2400" dirty="0"/>
              <a:t>,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впливом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утворилися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</a:t>
            </a:r>
            <a:r>
              <a:rPr lang="ru-RU" sz="2400" dirty="0" err="1"/>
              <a:t>змішаного</a:t>
            </a:r>
            <a:r>
              <a:rPr lang="ru-RU" sz="2400" dirty="0"/>
              <a:t> типу, </a:t>
            </a:r>
            <a:r>
              <a:rPr lang="ru-RU" sz="2400" dirty="0" err="1"/>
              <a:t>наприклад</a:t>
            </a:r>
            <a:r>
              <a:rPr lang="ru-RU" sz="2400" dirty="0"/>
              <a:t> африкаанс – одна з </a:t>
            </a:r>
            <a:r>
              <a:rPr lang="ru-RU" sz="2400" dirty="0" err="1"/>
              <a:t>офіційних</a:t>
            </a:r>
            <a:r>
              <a:rPr lang="ru-RU" sz="2400" dirty="0"/>
              <a:t> </a:t>
            </a:r>
            <a:r>
              <a:rPr lang="ru-RU" sz="2400" dirty="0" err="1"/>
              <a:t>мов</a:t>
            </a:r>
            <a:r>
              <a:rPr lang="ru-RU" sz="2400" dirty="0"/>
              <a:t> ПАР, </a:t>
            </a:r>
            <a:r>
              <a:rPr lang="ru-RU" sz="2400" dirty="0" err="1"/>
              <a:t>Намібії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  <a:r>
              <a:rPr lang="ru-RU" sz="2400" dirty="0">
                <a:solidFill>
                  <a:srgbClr val="FF0000"/>
                </a:solidFill>
              </a:rPr>
              <a:t>Вона </a:t>
            </a:r>
            <a:r>
              <a:rPr lang="ru-RU" sz="2400" dirty="0" err="1">
                <a:solidFill>
                  <a:srgbClr val="FF0000"/>
                </a:solidFill>
              </a:rPr>
              <a:t>виникла</a:t>
            </a:r>
            <a:r>
              <a:rPr lang="ru-RU" sz="2400" dirty="0">
                <a:solidFill>
                  <a:srgbClr val="FF0000"/>
                </a:solidFill>
              </a:rPr>
              <a:t> на </a:t>
            </a:r>
            <a:r>
              <a:rPr lang="ru-RU" sz="2400" dirty="0" err="1">
                <a:solidFill>
                  <a:srgbClr val="FF0000"/>
                </a:solidFill>
              </a:rPr>
              <a:t>основі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давніх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голландських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діалектів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якими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розмовляли</a:t>
            </a:r>
            <a:r>
              <a:rPr lang="ru-RU" sz="2400" dirty="0">
                <a:solidFill>
                  <a:srgbClr val="FF0000"/>
                </a:solidFill>
              </a:rPr>
              <a:t> бури – </a:t>
            </a:r>
            <a:r>
              <a:rPr lang="ru-RU" sz="2400" dirty="0" err="1">
                <a:solidFill>
                  <a:srgbClr val="FF0000"/>
                </a:solidFill>
              </a:rPr>
              <a:t>нащадки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голландських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колоністів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Ó </a:t>
            </a:r>
            <a:r>
              <a:rPr lang="ru-RU" sz="2400" dirty="0" err="1">
                <a:solidFill>
                  <a:srgbClr val="FF0000"/>
                </a:solidFill>
              </a:rPr>
              <a:t>релігійному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складі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населення</a:t>
            </a:r>
            <a:r>
              <a:rPr lang="ru-RU" sz="2400" dirty="0">
                <a:solidFill>
                  <a:srgbClr val="FF0000"/>
                </a:solidFill>
              </a:rPr>
              <a:t> Африки </a:t>
            </a:r>
            <a:r>
              <a:rPr lang="ru-RU" sz="2400" dirty="0" err="1">
                <a:solidFill>
                  <a:srgbClr val="FF0000"/>
                </a:solidFill>
              </a:rPr>
              <a:t>найбільше</a:t>
            </a:r>
            <a:r>
              <a:rPr lang="ru-RU" sz="2400" dirty="0">
                <a:solidFill>
                  <a:srgbClr val="FF0000"/>
                </a:solidFill>
              </a:rPr>
              <a:t> мусульман (45 %). </a:t>
            </a:r>
            <a:r>
              <a:rPr lang="ru-RU" sz="2400" dirty="0" err="1"/>
              <a:t>Іслам</a:t>
            </a:r>
            <a:r>
              <a:rPr lang="ru-RU" sz="2400" dirty="0"/>
              <a:t> </a:t>
            </a:r>
            <a:r>
              <a:rPr lang="ru-RU" sz="2400" dirty="0" err="1"/>
              <a:t>домінує</a:t>
            </a:r>
            <a:r>
              <a:rPr lang="ru-RU" sz="2400" dirty="0"/>
              <a:t> в </a:t>
            </a:r>
            <a:r>
              <a:rPr lang="ru-RU" sz="2400" dirty="0" err="1"/>
              <a:t>Північній</a:t>
            </a:r>
            <a:r>
              <a:rPr lang="ru-RU" sz="2400" dirty="0"/>
              <a:t> </a:t>
            </a:r>
            <a:r>
              <a:rPr lang="ru-RU" sz="2400" dirty="0" err="1"/>
              <a:t>Африці</a:t>
            </a:r>
            <a:r>
              <a:rPr lang="ru-RU" sz="2400" dirty="0"/>
              <a:t> та </a:t>
            </a:r>
            <a:r>
              <a:rPr lang="ru-RU" sz="2400" dirty="0" err="1"/>
              <a:t>швидко</a:t>
            </a:r>
            <a:r>
              <a:rPr lang="ru-RU" sz="2400" dirty="0"/>
              <a:t> </a:t>
            </a:r>
            <a:r>
              <a:rPr lang="ru-RU" sz="2400" dirty="0" err="1"/>
              <a:t>поширює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на </a:t>
            </a:r>
            <a:r>
              <a:rPr lang="ru-RU" sz="2400" dirty="0" err="1"/>
              <a:t>населення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, </a:t>
            </a:r>
            <a:r>
              <a:rPr lang="ru-RU" sz="2400" dirty="0" err="1"/>
              <a:t>розташованих</a:t>
            </a:r>
            <a:r>
              <a:rPr lang="ru-RU" sz="2400" dirty="0"/>
              <a:t> на </a:t>
            </a:r>
            <a:r>
              <a:rPr lang="ru-RU" sz="2400" dirty="0" err="1"/>
              <a:t>південь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Сахари. </a:t>
            </a:r>
            <a:r>
              <a:rPr lang="ru-RU" sz="2400" dirty="0">
                <a:solidFill>
                  <a:srgbClr val="FF0000"/>
                </a:solidFill>
              </a:rPr>
              <a:t>Разом </a:t>
            </a:r>
            <a:r>
              <a:rPr lang="ru-RU" sz="2400" dirty="0" err="1">
                <a:solidFill>
                  <a:srgbClr val="FF0000"/>
                </a:solidFill>
              </a:rPr>
              <a:t>із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християнством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ці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дві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релігії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охоплюють</a:t>
            </a:r>
            <a:r>
              <a:rPr lang="ru-RU" sz="2400" dirty="0">
                <a:solidFill>
                  <a:srgbClr val="FF0000"/>
                </a:solidFill>
              </a:rPr>
              <a:t> 85 % </a:t>
            </a:r>
            <a:r>
              <a:rPr lang="ru-RU" sz="2400" dirty="0" err="1">
                <a:solidFill>
                  <a:srgbClr val="FF0000"/>
                </a:solidFill>
              </a:rPr>
              <a:t>населення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регіону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r>
              <a:rPr lang="ru-RU" sz="2400" dirty="0"/>
              <a:t> </a:t>
            </a:r>
            <a:r>
              <a:rPr lang="ru-RU" sz="2400" dirty="0" err="1"/>
              <a:t>Решту</a:t>
            </a:r>
            <a:r>
              <a:rPr lang="ru-RU" sz="2400" dirty="0"/>
              <a:t> 15 % </a:t>
            </a:r>
            <a:r>
              <a:rPr lang="ru-RU" sz="2400" dirty="0" err="1"/>
              <a:t>становлять</a:t>
            </a:r>
            <a:r>
              <a:rPr lang="ru-RU" sz="2400" dirty="0"/>
              <a:t> </a:t>
            </a:r>
            <a:r>
              <a:rPr lang="ru-RU" sz="2400" dirty="0" err="1"/>
              <a:t>представники</a:t>
            </a:r>
            <a:r>
              <a:rPr lang="ru-RU" sz="2400" dirty="0"/>
              <a:t> </a:t>
            </a:r>
            <a:r>
              <a:rPr lang="ru-RU" sz="2400" dirty="0" err="1"/>
              <a:t>традиційних</a:t>
            </a:r>
            <a:r>
              <a:rPr lang="ru-RU" sz="2400" dirty="0"/>
              <a:t> </a:t>
            </a:r>
            <a:r>
              <a:rPr lang="ru-RU" sz="2400" dirty="0" err="1"/>
              <a:t>африканських</a:t>
            </a:r>
            <a:r>
              <a:rPr lang="ru-RU" sz="2400" dirty="0"/>
              <a:t> </a:t>
            </a:r>
            <a:r>
              <a:rPr lang="ru-RU" sz="2400" dirty="0" err="1"/>
              <a:t>вірувань</a:t>
            </a:r>
            <a:r>
              <a:rPr lang="ru-RU" sz="2400" dirty="0"/>
              <a:t> (фетишизм, </a:t>
            </a:r>
            <a:r>
              <a:rPr lang="ru-RU" sz="2400" dirty="0" err="1"/>
              <a:t>поклоніння</a:t>
            </a:r>
            <a:r>
              <a:rPr lang="ru-RU" sz="2400" dirty="0"/>
              <a:t> духам), </a:t>
            </a:r>
            <a:r>
              <a:rPr lang="ru-RU" sz="2400" dirty="0" err="1"/>
              <a:t>індуїзму</a:t>
            </a:r>
            <a:r>
              <a:rPr lang="ru-RU" sz="2400" dirty="0"/>
              <a:t>, </a:t>
            </a:r>
            <a:r>
              <a:rPr lang="ru-RU" sz="2400" dirty="0" err="1" smtClean="0"/>
              <a:t>будизму</a:t>
            </a:r>
            <a:r>
              <a:rPr lang="ru-RU" sz="2400" dirty="0" smtClean="0"/>
              <a:t>. Є невелика </a:t>
            </a:r>
            <a:r>
              <a:rPr lang="ru-RU" sz="2400" dirty="0" err="1" smtClean="0"/>
              <a:t>група</a:t>
            </a:r>
            <a:r>
              <a:rPr lang="ru-RU" sz="2400" dirty="0" smtClean="0"/>
              <a:t> </a:t>
            </a:r>
            <a:r>
              <a:rPr lang="ru-RU" sz="2400" dirty="0" err="1" smtClean="0"/>
              <a:t>атеїстів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44" y="306896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2" y="188640"/>
            <a:ext cx="925920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7182540" cy="2376264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/>
            </a:r>
            <a:br>
              <a:rPr lang="uk-UA" sz="5400" b="1" dirty="0" smtClean="0">
                <a:solidFill>
                  <a:srgbClr val="FF0000"/>
                </a:solidFill>
              </a:rPr>
            </a:br>
            <a:r>
              <a:rPr lang="uk-UA" sz="5400" b="1" dirty="0" smtClean="0">
                <a:solidFill>
                  <a:srgbClr val="FF0000"/>
                </a:solidFill>
              </a:rPr>
              <a:t/>
            </a:r>
            <a:br>
              <a:rPr lang="uk-UA" sz="5400" b="1" dirty="0" smtClean="0">
                <a:solidFill>
                  <a:srgbClr val="FF0000"/>
                </a:solidFill>
              </a:rPr>
            </a:br>
            <a:r>
              <a:rPr lang="uk-UA" sz="6000" b="1" dirty="0">
                <a:solidFill>
                  <a:srgbClr val="FF0000"/>
                </a:solidFill>
              </a:rPr>
              <a:t>ЩИРО БАЖАЮ </a:t>
            </a:r>
            <a:r>
              <a:rPr lang="uk-UA" sz="6000" b="1" dirty="0" smtClean="0">
                <a:solidFill>
                  <a:srgbClr val="FF0000"/>
                </a:solidFill>
              </a:rPr>
              <a:t>ВІДВІДАТИ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964488" cy="60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Високий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народжуваності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обумовлений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віковими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традиціями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ранніх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шлюбів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багатодітності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бажанням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батиков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мати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якомога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огляду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як на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дитячу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смертність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так і на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одночасно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засіб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власного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більшою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кількістю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робочих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рук.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Позначаються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релігійне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бачення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соціально-економічна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відсталість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Водночас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смертність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навпаки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суттєво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знизилась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збільшилася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тривалість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підвищенням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охорони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здоров’я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останні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десятиліття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Óб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єднані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поєднанні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високою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народжуваністю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стало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головними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причинами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демографічного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вибуху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континенті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2157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емографічний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вибух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Африці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загрожує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знищити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погіршити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економічний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solidFill>
                  <a:srgbClr val="FF0000"/>
                </a:solidFill>
              </a:rPr>
              <a:t>Д</a:t>
            </a:r>
            <a:r>
              <a:rPr lang="ru-RU" sz="2400" i="1" dirty="0" err="1" smtClean="0">
                <a:solidFill>
                  <a:srgbClr val="FF0000"/>
                </a:solidFill>
              </a:rPr>
              <a:t>емографічну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політику</a:t>
            </a:r>
            <a:r>
              <a:rPr lang="ru-RU" sz="2400" i="1" dirty="0">
                <a:solidFill>
                  <a:srgbClr val="FF0000"/>
                </a:solidFill>
              </a:rPr>
              <a:t>, </a:t>
            </a:r>
            <a:r>
              <a:rPr lang="ru-RU" sz="2400" i="1" dirty="0" err="1">
                <a:solidFill>
                  <a:srgbClr val="FF0000"/>
                </a:solidFill>
              </a:rPr>
              <a:t>спрямовану</a:t>
            </a:r>
            <a:r>
              <a:rPr lang="ru-RU" sz="2400" i="1" dirty="0">
                <a:solidFill>
                  <a:srgbClr val="FF0000"/>
                </a:solidFill>
              </a:rPr>
              <a:t> на </a:t>
            </a:r>
            <a:r>
              <a:rPr lang="ru-RU" sz="2400" i="1" dirty="0" err="1">
                <a:solidFill>
                  <a:srgbClr val="FF0000"/>
                </a:solidFill>
              </a:rPr>
              <a:t>зменшення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темпів</a:t>
            </a:r>
            <a:r>
              <a:rPr lang="ru-RU" sz="2400" i="1" dirty="0">
                <a:solidFill>
                  <a:srgbClr val="FF0000"/>
                </a:solidFill>
              </a:rPr>
              <a:t> росту </a:t>
            </a:r>
            <a:r>
              <a:rPr lang="ru-RU" sz="2400" i="1" dirty="0" err="1">
                <a:solidFill>
                  <a:srgbClr val="FF0000"/>
                </a:solidFill>
              </a:rPr>
              <a:t>населення</a:t>
            </a:r>
            <a:r>
              <a:rPr lang="ru-RU" sz="2400" i="1" dirty="0">
                <a:solidFill>
                  <a:srgbClr val="FF0000"/>
                </a:solidFill>
              </a:rPr>
              <a:t> та </a:t>
            </a:r>
            <a:r>
              <a:rPr lang="ru-RU" sz="2400" i="1" dirty="0" err="1">
                <a:solidFill>
                  <a:srgbClr val="FF0000"/>
                </a:solidFill>
              </a:rPr>
              <a:t>сприяння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планування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сім’ї</a:t>
            </a:r>
            <a:r>
              <a:rPr lang="ru-RU" sz="2400" i="1" dirty="0">
                <a:solidFill>
                  <a:srgbClr val="FF0000"/>
                </a:solidFill>
              </a:rPr>
              <a:t>, </a:t>
            </a:r>
            <a:r>
              <a:rPr lang="ru-RU" sz="2400" i="1" dirty="0" err="1">
                <a:solidFill>
                  <a:srgbClr val="FF0000"/>
                </a:solidFill>
              </a:rPr>
              <a:t>проводять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лише</a:t>
            </a:r>
            <a:r>
              <a:rPr lang="ru-RU" sz="2400" i="1" dirty="0">
                <a:solidFill>
                  <a:srgbClr val="FF0000"/>
                </a:solidFill>
              </a:rPr>
              <a:t> в </a:t>
            </a:r>
            <a:r>
              <a:rPr lang="ru-RU" sz="2400" i="1" dirty="0" err="1">
                <a:solidFill>
                  <a:srgbClr val="FF0000"/>
                </a:solidFill>
              </a:rPr>
              <a:t>деяких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країнах</a:t>
            </a:r>
            <a:r>
              <a:rPr lang="ru-RU" sz="2400" i="1" dirty="0">
                <a:solidFill>
                  <a:srgbClr val="FF0000"/>
                </a:solidFill>
              </a:rPr>
              <a:t> (</a:t>
            </a:r>
            <a:r>
              <a:rPr lang="ru-RU" sz="2400" i="1" dirty="0" err="1">
                <a:solidFill>
                  <a:srgbClr val="FF0000"/>
                </a:solidFill>
              </a:rPr>
              <a:t>зокрема</a:t>
            </a:r>
            <a:r>
              <a:rPr lang="ru-RU" sz="2400" i="1" dirty="0">
                <a:solidFill>
                  <a:srgbClr val="FF0000"/>
                </a:solidFill>
              </a:rPr>
              <a:t> в </a:t>
            </a:r>
            <a:r>
              <a:rPr lang="ru-RU" sz="2400" i="1" dirty="0" err="1">
                <a:solidFill>
                  <a:srgbClr val="FF0000"/>
                </a:solidFill>
              </a:rPr>
              <a:t>Кенії</a:t>
            </a:r>
            <a:r>
              <a:rPr lang="ru-RU" sz="2400" i="1" dirty="0">
                <a:solidFill>
                  <a:srgbClr val="FF0000"/>
                </a:solidFill>
              </a:rPr>
              <a:t>, </a:t>
            </a:r>
            <a:r>
              <a:rPr lang="ru-RU" sz="2400" i="1" dirty="0" err="1">
                <a:solidFill>
                  <a:srgbClr val="FF0000"/>
                </a:solidFill>
              </a:rPr>
              <a:t>Замбії</a:t>
            </a:r>
            <a:r>
              <a:rPr lang="ru-RU" sz="2400" i="1" dirty="0">
                <a:solidFill>
                  <a:srgbClr val="FF0000"/>
                </a:solidFill>
              </a:rPr>
              <a:t>, </a:t>
            </a:r>
            <a:r>
              <a:rPr lang="ru-RU" sz="2400" i="1" dirty="0" err="1">
                <a:solidFill>
                  <a:srgbClr val="FF0000"/>
                </a:solidFill>
              </a:rPr>
              <a:t>Тунісі</a:t>
            </a:r>
            <a:r>
              <a:rPr lang="ru-RU" sz="2400" i="1" dirty="0">
                <a:solidFill>
                  <a:srgbClr val="FF0000"/>
                </a:solidFill>
              </a:rPr>
              <a:t>, </a:t>
            </a:r>
            <a:r>
              <a:rPr lang="ru-RU" sz="2400" i="1" dirty="0" err="1">
                <a:solidFill>
                  <a:srgbClr val="FF0000"/>
                </a:solidFill>
              </a:rPr>
              <a:t>Єгипті</a:t>
            </a:r>
            <a:r>
              <a:rPr lang="ru-RU" sz="2400" i="1" dirty="0">
                <a:solidFill>
                  <a:srgbClr val="FF0000"/>
                </a:solidFill>
              </a:rPr>
              <a:t>, Марокко, </a:t>
            </a:r>
            <a:r>
              <a:rPr lang="ru-RU" sz="2400" i="1" dirty="0" err="1">
                <a:solidFill>
                  <a:srgbClr val="FF0000"/>
                </a:solidFill>
              </a:rPr>
              <a:t>Алжирі</a:t>
            </a:r>
            <a:r>
              <a:rPr lang="ru-RU" sz="2400" i="1" dirty="0">
                <a:solidFill>
                  <a:srgbClr val="FF0000"/>
                </a:solidFill>
              </a:rPr>
              <a:t>, </a:t>
            </a:r>
            <a:r>
              <a:rPr lang="ru-RU" sz="2400" i="1" dirty="0" err="1">
                <a:solidFill>
                  <a:srgbClr val="FF0000"/>
                </a:solidFill>
              </a:rPr>
              <a:t>деяких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інших</a:t>
            </a:r>
            <a:r>
              <a:rPr lang="ru-RU" sz="2400" i="1" dirty="0" smtClean="0">
                <a:solidFill>
                  <a:srgbClr val="FF0000"/>
                </a:solidFill>
              </a:rPr>
              <a:t>).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r>
              <a:rPr lang="ru-RU" sz="2800" b="1" dirty="0" err="1" smtClean="0">
                <a:solidFill>
                  <a:srgbClr val="FF0000"/>
                </a:solidFill>
              </a:rPr>
              <a:t>Ст</a:t>
            </a:r>
            <a:r>
              <a:rPr lang="uk-UA" sz="2800" b="1" dirty="0" err="1" smtClean="0">
                <a:solidFill>
                  <a:srgbClr val="FF0000"/>
                </a:solidFill>
              </a:rPr>
              <a:t>атево</a:t>
            </a:r>
            <a:r>
              <a:rPr lang="uk-UA" sz="2800" b="1" dirty="0" smtClean="0">
                <a:solidFill>
                  <a:srgbClr val="FF0000"/>
                </a:solidFill>
              </a:rPr>
              <a:t>-віковий склад і трудові ресурси</a:t>
            </a:r>
            <a:r>
              <a:rPr lang="ru-RU" sz="2400" dirty="0" smtClean="0"/>
              <a:t>. </a:t>
            </a:r>
            <a:r>
              <a:rPr lang="ru-RU" sz="2400" dirty="0" err="1"/>
              <a:t>Швидкі</a:t>
            </a:r>
            <a:r>
              <a:rPr lang="ru-RU" sz="2400" dirty="0"/>
              <a:t> </a:t>
            </a:r>
            <a:r>
              <a:rPr lang="ru-RU" sz="2400" dirty="0" err="1"/>
              <a:t>темпи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зростання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кількості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населення</a:t>
            </a:r>
            <a:r>
              <a:rPr lang="ru-RU" sz="2400" i="1" dirty="0">
                <a:solidFill>
                  <a:srgbClr val="FF0000"/>
                </a:solidFill>
              </a:rPr>
              <a:t> Африки </a:t>
            </a:r>
            <a:r>
              <a:rPr lang="ru-RU" sz="2400" i="1" dirty="0" err="1">
                <a:solidFill>
                  <a:srgbClr val="FF0000"/>
                </a:solidFill>
              </a:rPr>
              <a:t>обумовили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його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найменший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середній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вік</a:t>
            </a:r>
            <a:r>
              <a:rPr lang="ru-RU" sz="2400" i="1" dirty="0">
                <a:solidFill>
                  <a:srgbClr val="FF0000"/>
                </a:solidFill>
              </a:rPr>
              <a:t> – 19 </a:t>
            </a:r>
            <a:r>
              <a:rPr lang="ru-RU" sz="2400" i="1" dirty="0" err="1">
                <a:solidFill>
                  <a:srgbClr val="FF0000"/>
                </a:solidFill>
              </a:rPr>
              <a:t>років</a:t>
            </a:r>
            <a:r>
              <a:rPr lang="ru-RU" sz="2400" i="1" dirty="0">
                <a:solidFill>
                  <a:srgbClr val="FF0000"/>
                </a:solidFill>
              </a:rPr>
              <a:t>, </a:t>
            </a:r>
            <a:r>
              <a:rPr lang="ru-RU" sz="2400" i="1" dirty="0" err="1">
                <a:solidFill>
                  <a:srgbClr val="FF0000"/>
                </a:solidFill>
              </a:rPr>
              <a:t>тоді</a:t>
            </a:r>
            <a:r>
              <a:rPr lang="ru-RU" sz="2400" i="1" dirty="0">
                <a:solidFill>
                  <a:srgbClr val="FF0000"/>
                </a:solidFill>
              </a:rPr>
              <a:t> як у </a:t>
            </a:r>
            <a:r>
              <a:rPr lang="ru-RU" sz="2400" i="1" dirty="0" err="1">
                <a:solidFill>
                  <a:srgbClr val="FF0000"/>
                </a:solidFill>
              </a:rPr>
              <a:t>світі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цей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показник</a:t>
            </a:r>
            <a:r>
              <a:rPr lang="ru-RU" sz="2400" i="1" dirty="0">
                <a:solidFill>
                  <a:srgbClr val="FF0000"/>
                </a:solidFill>
              </a:rPr>
              <a:t> – 34. </a:t>
            </a:r>
            <a:r>
              <a:rPr lang="uk-UA" sz="2400" i="1" dirty="0">
                <a:solidFill>
                  <a:srgbClr val="FF0000"/>
                </a:solidFill>
              </a:rPr>
              <a:t>В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багатьох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африканських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>
                <a:solidFill>
                  <a:srgbClr val="FF0000"/>
                </a:solidFill>
              </a:rPr>
              <a:t>державах половина </a:t>
            </a:r>
            <a:r>
              <a:rPr lang="ru-RU" sz="2400" i="1" dirty="0" err="1" smtClean="0">
                <a:solidFill>
                  <a:srgbClr val="FF0000"/>
                </a:solidFill>
              </a:rPr>
              <a:t>населення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>
                <a:solidFill>
                  <a:srgbClr val="FF0000"/>
                </a:solidFill>
              </a:rPr>
              <a:t>не </a:t>
            </a:r>
            <a:r>
              <a:rPr lang="ru-RU" sz="2400" i="1" dirty="0" err="1">
                <a:solidFill>
                  <a:srgbClr val="FF0000"/>
                </a:solidFill>
              </a:rPr>
              <a:t>старші</a:t>
            </a:r>
            <a:r>
              <a:rPr lang="ru-RU" sz="2400" i="1" dirty="0">
                <a:solidFill>
                  <a:srgbClr val="FF0000"/>
                </a:solidFill>
              </a:rPr>
              <a:t> 25 </a:t>
            </a:r>
            <a:r>
              <a:rPr lang="ru-RU" sz="2400" i="1" dirty="0" err="1">
                <a:solidFill>
                  <a:srgbClr val="FF0000"/>
                </a:solidFill>
              </a:rPr>
              <a:t>років</a:t>
            </a:r>
            <a:r>
              <a:rPr lang="ru-RU" sz="2400" i="1" dirty="0">
                <a:solidFill>
                  <a:srgbClr val="FF0000"/>
                </a:solidFill>
              </a:rPr>
              <a:t>. </a:t>
            </a:r>
            <a:r>
              <a:rPr lang="ru-RU" sz="2400" i="1" dirty="0" err="1">
                <a:solidFill>
                  <a:srgbClr val="FF0000"/>
                </a:solidFill>
              </a:rPr>
              <a:t>Очікувана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тривалість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життя</a:t>
            </a:r>
            <a:r>
              <a:rPr lang="ru-RU" sz="2400" i="1" dirty="0">
                <a:solidFill>
                  <a:srgbClr val="FF0000"/>
                </a:solidFill>
              </a:rPr>
              <a:t> у </a:t>
            </a:r>
            <a:r>
              <a:rPr lang="ru-RU" sz="2400" i="1" dirty="0" err="1">
                <a:solidFill>
                  <a:srgbClr val="FF0000"/>
                </a:solidFill>
              </a:rPr>
              <a:t>країнах</a:t>
            </a:r>
            <a:r>
              <a:rPr lang="ru-RU" sz="2400" i="1" dirty="0">
                <a:solidFill>
                  <a:srgbClr val="FF0000"/>
                </a:solidFill>
              </a:rPr>
              <a:t> Африки </a:t>
            </a:r>
            <a:r>
              <a:rPr lang="ru-RU" sz="2400" i="1" dirty="0" err="1">
                <a:solidFill>
                  <a:srgbClr val="FF0000"/>
                </a:solidFill>
              </a:rPr>
              <a:t>найнижча</a:t>
            </a:r>
            <a:r>
              <a:rPr lang="ru-RU" sz="2400" i="1" dirty="0">
                <a:solidFill>
                  <a:srgbClr val="FF0000"/>
                </a:solidFill>
              </a:rPr>
              <a:t> в </a:t>
            </a:r>
            <a:r>
              <a:rPr lang="ru-RU" sz="2400" i="1" dirty="0" err="1">
                <a:solidFill>
                  <a:srgbClr val="FF0000"/>
                </a:solidFill>
              </a:rPr>
              <a:t>світі</a:t>
            </a:r>
            <a:r>
              <a:rPr lang="ru-RU" sz="2400" i="1" dirty="0">
                <a:solidFill>
                  <a:srgbClr val="FF0000"/>
                </a:solidFill>
              </a:rPr>
              <a:t> – 50 – 60 </a:t>
            </a:r>
            <a:r>
              <a:rPr lang="ru-RU" sz="2400" i="1" dirty="0" err="1" smtClean="0">
                <a:solidFill>
                  <a:srgbClr val="FF0000"/>
                </a:solidFill>
              </a:rPr>
              <a:t>років.Трудові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ресурси</a:t>
            </a:r>
            <a:r>
              <a:rPr lang="ru-RU" sz="2400" dirty="0"/>
              <a:t> </a:t>
            </a:r>
            <a:r>
              <a:rPr lang="ru-RU" sz="2400" dirty="0" err="1"/>
              <a:t>регіону</a:t>
            </a:r>
            <a:r>
              <a:rPr lang="ru-RU" sz="2400" dirty="0"/>
              <a:t> </a:t>
            </a:r>
            <a:r>
              <a:rPr lang="ru-RU" sz="2400" dirty="0" err="1"/>
              <a:t>загалом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низький</a:t>
            </a:r>
            <a:r>
              <a:rPr lang="ru-RU" sz="2400" dirty="0"/>
              <a:t> </a:t>
            </a:r>
            <a:r>
              <a:rPr lang="ru-RU" sz="2400" dirty="0" err="1"/>
              <a:t>освітній</a:t>
            </a:r>
            <a:r>
              <a:rPr lang="ru-RU" sz="2400" dirty="0"/>
              <a:t> і </a:t>
            </a:r>
            <a:r>
              <a:rPr lang="ru-RU" sz="2400" dirty="0" err="1"/>
              <a:t>кваліфікаційний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. </a:t>
            </a:r>
            <a:r>
              <a:rPr lang="ru-RU" sz="2400" dirty="0" err="1">
                <a:solidFill>
                  <a:srgbClr val="FF0000"/>
                </a:solidFill>
              </a:rPr>
              <a:t>Більше</a:t>
            </a:r>
            <a:r>
              <a:rPr lang="ru-RU" sz="2400" dirty="0">
                <a:solidFill>
                  <a:srgbClr val="FF0000"/>
                </a:solidFill>
              </a:rPr>
              <a:t> 65 % </a:t>
            </a:r>
            <a:r>
              <a:rPr lang="ru-RU" sz="2400" dirty="0" err="1">
                <a:solidFill>
                  <a:srgbClr val="FF0000"/>
                </a:solidFill>
              </a:rPr>
              <a:t>економічно</a:t>
            </a:r>
            <a:r>
              <a:rPr lang="ru-RU" sz="2400" dirty="0">
                <a:solidFill>
                  <a:srgbClr val="FF0000"/>
                </a:solidFill>
              </a:rPr>
              <a:t> активного </a:t>
            </a:r>
            <a:r>
              <a:rPr lang="ru-RU" sz="2400" dirty="0" err="1">
                <a:solidFill>
                  <a:srgbClr val="FF0000"/>
                </a:solidFill>
              </a:rPr>
              <a:t>населення</a:t>
            </a:r>
            <a:r>
              <a:rPr lang="ru-RU" sz="2400" dirty="0">
                <a:solidFill>
                  <a:srgbClr val="FF0000"/>
                </a:solidFill>
              </a:rPr>
              <a:t> Африки </a:t>
            </a:r>
            <a:r>
              <a:rPr lang="ru-RU" sz="2400" dirty="0" err="1">
                <a:solidFill>
                  <a:srgbClr val="FF0000"/>
                </a:solidFill>
              </a:rPr>
              <a:t>зайнято</a:t>
            </a:r>
            <a:r>
              <a:rPr lang="ru-RU" sz="2400" dirty="0">
                <a:solidFill>
                  <a:srgbClr val="FF0000"/>
                </a:solidFill>
              </a:rPr>
              <a:t> у </a:t>
            </a:r>
            <a:r>
              <a:rPr lang="ru-RU" sz="2400" dirty="0" err="1">
                <a:solidFill>
                  <a:srgbClr val="FF0000"/>
                </a:solidFill>
              </a:rPr>
              <a:t>сільському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господарстві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r>
              <a:rPr lang="ru-RU" sz="2400" dirty="0"/>
              <a:t> </a:t>
            </a:r>
            <a:r>
              <a:rPr lang="ru-RU" sz="2400" dirty="0" err="1"/>
              <a:t>Водночас</a:t>
            </a:r>
            <a:r>
              <a:rPr lang="ru-RU" sz="2400" dirty="0"/>
              <a:t> в 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демографічного</a:t>
            </a:r>
            <a:r>
              <a:rPr lang="ru-RU" sz="2400" dirty="0"/>
              <a:t> </a:t>
            </a:r>
            <a:r>
              <a:rPr lang="ru-RU" sz="2400" dirty="0" err="1"/>
              <a:t>вибуху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економічно</a:t>
            </a:r>
            <a:r>
              <a:rPr lang="ru-RU" sz="2400" dirty="0"/>
              <a:t> активного </a:t>
            </a:r>
            <a:r>
              <a:rPr lang="ru-RU" sz="2400" dirty="0" err="1"/>
              <a:t>населення</a:t>
            </a:r>
            <a:r>
              <a:rPr lang="ru-RU" sz="2400" dirty="0"/>
              <a:t> </a:t>
            </a:r>
            <a:r>
              <a:rPr lang="ru-RU" sz="2400" dirty="0" err="1"/>
              <a:t>досягає</a:t>
            </a:r>
            <a:r>
              <a:rPr lang="ru-RU" sz="2400" dirty="0"/>
              <a:t> </a:t>
            </a:r>
            <a:r>
              <a:rPr lang="ru-RU" sz="2400" dirty="0" err="1"/>
              <a:t>сотень</a:t>
            </a:r>
            <a:r>
              <a:rPr lang="ru-RU" sz="2400" dirty="0"/>
              <a:t> </a:t>
            </a:r>
            <a:r>
              <a:rPr lang="ru-RU" sz="2400" dirty="0" err="1"/>
              <a:t>мільйонів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 smtClean="0"/>
              <a:t>,, </a:t>
            </a:r>
            <a:r>
              <a:rPr lang="ru-RU" sz="2400" dirty="0"/>
              <a:t>тому </a:t>
            </a:r>
            <a:r>
              <a:rPr lang="ru-RU" sz="2400" dirty="0" err="1"/>
              <a:t>безробіття</a:t>
            </a:r>
            <a:r>
              <a:rPr lang="ru-RU" sz="2400" dirty="0"/>
              <a:t> в </a:t>
            </a:r>
            <a:r>
              <a:rPr lang="ru-RU" sz="2400" dirty="0" err="1"/>
              <a:t>Африці</a:t>
            </a:r>
            <a:r>
              <a:rPr lang="ru-RU" sz="2400" dirty="0"/>
              <a:t> </a:t>
            </a:r>
            <a:r>
              <a:rPr lang="ru-RU" sz="2400" dirty="0" err="1"/>
              <a:t>охоплює</a:t>
            </a:r>
            <a:r>
              <a:rPr lang="ru-RU" sz="2400" dirty="0"/>
              <a:t> </a:t>
            </a:r>
            <a:r>
              <a:rPr lang="ru-RU" sz="2400" dirty="0" err="1"/>
              <a:t>третину</a:t>
            </a:r>
            <a:r>
              <a:rPr lang="ru-RU" sz="2400" dirty="0"/>
              <a:t> </a:t>
            </a:r>
            <a:r>
              <a:rPr lang="ru-RU" sz="2400" dirty="0" err="1"/>
              <a:t>працездатних</a:t>
            </a:r>
            <a:r>
              <a:rPr lang="ru-RU" sz="2400" dirty="0"/>
              <a:t> людей. </a:t>
            </a:r>
            <a:r>
              <a:rPr lang="ru-RU" sz="2400" dirty="0" err="1"/>
              <a:t>Останніми</a:t>
            </a:r>
            <a:r>
              <a:rPr lang="ru-RU" sz="2400" dirty="0"/>
              <a:t> роками </a:t>
            </a:r>
            <a:r>
              <a:rPr lang="ru-RU" sz="2400" dirty="0" err="1"/>
              <a:t>різко</a:t>
            </a:r>
            <a:r>
              <a:rPr lang="ru-RU" sz="2400" dirty="0"/>
              <a:t> </a:t>
            </a:r>
            <a:r>
              <a:rPr lang="ru-RU" sz="2400" dirty="0" err="1"/>
              <a:t>зросла</a:t>
            </a:r>
            <a:r>
              <a:rPr lang="ru-RU" sz="2400" dirty="0"/>
              <a:t> </a:t>
            </a:r>
            <a:r>
              <a:rPr lang="ru-RU" sz="2400" dirty="0" err="1"/>
              <a:t>міграція</a:t>
            </a:r>
            <a:r>
              <a:rPr lang="ru-RU" sz="2400" dirty="0"/>
              <a:t> з </a:t>
            </a:r>
            <a:r>
              <a:rPr lang="ru-RU" sz="2400" dirty="0" err="1"/>
              <a:t>африканських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 (650 млн </a:t>
            </a:r>
            <a:r>
              <a:rPr lang="ru-RU" sz="2400" dirty="0" err="1"/>
              <a:t>осіб</a:t>
            </a:r>
            <a:r>
              <a:rPr lang="ru-RU" sz="2400" dirty="0"/>
              <a:t> </a:t>
            </a:r>
            <a:r>
              <a:rPr lang="ru-RU" sz="2400" dirty="0" err="1"/>
              <a:t>щорок</a:t>
            </a:r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СИСТЕМА РОЗСЕЛЕННЯ.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донедавна</a:t>
            </a:r>
            <a:r>
              <a:rPr lang="ru-RU" sz="2400" dirty="0"/>
              <a:t> </a:t>
            </a:r>
            <a:r>
              <a:rPr lang="ru-RU" sz="2400" dirty="0" err="1"/>
              <a:t>середня</a:t>
            </a:r>
            <a:r>
              <a:rPr lang="ru-RU" sz="2400" dirty="0"/>
              <a:t> </a:t>
            </a:r>
            <a:r>
              <a:rPr lang="ru-RU" sz="2400" dirty="0" err="1"/>
              <a:t>щільність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в </a:t>
            </a:r>
            <a:r>
              <a:rPr lang="ru-RU" sz="2400" dirty="0" err="1"/>
              <a:t>Африці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однією</a:t>
            </a:r>
            <a:r>
              <a:rPr lang="ru-RU" sz="2400" dirty="0"/>
              <a:t> з </a:t>
            </a:r>
            <a:r>
              <a:rPr lang="ru-RU" sz="2400" dirty="0" err="1"/>
              <a:t>найменших</a:t>
            </a:r>
            <a:r>
              <a:rPr lang="ru-RU" sz="2400" dirty="0"/>
              <a:t> на </a:t>
            </a:r>
            <a:r>
              <a:rPr lang="ru-RU" sz="2400" dirty="0" err="1"/>
              <a:t>планеті</a:t>
            </a:r>
            <a:r>
              <a:rPr lang="ru-RU" sz="2400" dirty="0"/>
              <a:t>, </a:t>
            </a:r>
            <a:r>
              <a:rPr lang="ru-RU" sz="2400" dirty="0" err="1"/>
              <a:t>нині</a:t>
            </a:r>
            <a:r>
              <a:rPr lang="ru-RU" sz="2400" dirty="0"/>
              <a:t> ж вона становить 43 особи/км2. </a:t>
            </a:r>
            <a:r>
              <a:rPr lang="ru-RU" sz="2400" dirty="0" err="1"/>
              <a:t>Тепер</a:t>
            </a:r>
            <a:r>
              <a:rPr lang="ru-RU" sz="2400" dirty="0"/>
              <a:t> за </a:t>
            </a:r>
            <a:r>
              <a:rPr lang="ru-RU" sz="2400" dirty="0" err="1"/>
              <a:t>цим</a:t>
            </a:r>
            <a:r>
              <a:rPr lang="ru-RU" sz="2400" dirty="0"/>
              <a:t> </a:t>
            </a:r>
            <a:r>
              <a:rPr lang="ru-RU" sz="2400" dirty="0" err="1"/>
              <a:t>показником</a:t>
            </a:r>
            <a:r>
              <a:rPr lang="ru-RU" sz="2400" dirty="0"/>
              <a:t> </a:t>
            </a:r>
            <a:r>
              <a:rPr lang="ru-RU" sz="2400" dirty="0" err="1"/>
              <a:t>регіон</a:t>
            </a:r>
            <a:r>
              <a:rPr lang="ru-RU" sz="2400" dirty="0"/>
              <a:t> на другому </a:t>
            </a:r>
            <a:r>
              <a:rPr lang="ru-RU" sz="2400" dirty="0" err="1"/>
              <a:t>місці</a:t>
            </a:r>
            <a:r>
              <a:rPr lang="ru-RU" sz="2400" dirty="0"/>
              <a:t> в </a:t>
            </a:r>
            <a:r>
              <a:rPr lang="ru-RU" sz="2400" dirty="0" err="1"/>
              <a:t>світі</a:t>
            </a:r>
            <a:r>
              <a:rPr lang="ru-RU" sz="2400" dirty="0"/>
              <a:t> (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Азії</a:t>
            </a:r>
            <a:r>
              <a:rPr lang="ru-RU" sz="2400" dirty="0"/>
              <a:t> – 146 </a:t>
            </a:r>
            <a:r>
              <a:rPr lang="ru-RU" sz="2400" dirty="0" err="1"/>
              <a:t>осіб</a:t>
            </a:r>
            <a:r>
              <a:rPr lang="ru-RU" sz="2400" dirty="0"/>
              <a:t>/км2), </a:t>
            </a:r>
            <a:r>
              <a:rPr lang="ru-RU" sz="2400" dirty="0" err="1"/>
              <a:t>випередивши</a:t>
            </a:r>
            <a:r>
              <a:rPr lang="ru-RU" sz="2400" dirty="0"/>
              <a:t> </a:t>
            </a:r>
            <a:r>
              <a:rPr lang="ru-RU" sz="2400" dirty="0" err="1"/>
              <a:t>Європу</a:t>
            </a:r>
            <a:r>
              <a:rPr lang="ru-RU" sz="2400" dirty="0"/>
              <a:t> (34 особи/км2). </a:t>
            </a:r>
            <a:r>
              <a:rPr lang="ru-RU" sz="2400" dirty="0" err="1"/>
              <a:t>Територіальні</a:t>
            </a:r>
            <a:r>
              <a:rPr lang="ru-RU" sz="2400" dirty="0"/>
              <a:t> </a:t>
            </a:r>
            <a:r>
              <a:rPr lang="ru-RU" sz="2400" dirty="0" err="1"/>
              <a:t>відмінності</a:t>
            </a:r>
            <a:r>
              <a:rPr lang="ru-RU" sz="2400" dirty="0"/>
              <a:t> </a:t>
            </a:r>
            <a:r>
              <a:rPr lang="ru-RU" sz="2400" dirty="0" err="1"/>
              <a:t>щільності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показано в табл. 40. На </a:t>
            </a:r>
            <a:r>
              <a:rPr lang="ru-RU" sz="2400" dirty="0" err="1"/>
              <a:t>розміщення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, як </a:t>
            </a:r>
            <a:r>
              <a:rPr lang="ru-RU" sz="2400" dirty="0" err="1"/>
              <a:t>відомо</a:t>
            </a:r>
            <a:r>
              <a:rPr lang="ru-RU" sz="2400" dirty="0"/>
              <a:t>, </a:t>
            </a:r>
            <a:r>
              <a:rPr lang="ru-RU" sz="2400" dirty="0" err="1"/>
              <a:t>впливають</a:t>
            </a:r>
            <a:r>
              <a:rPr lang="ru-RU" sz="2400" dirty="0"/>
              <a:t> </a:t>
            </a:r>
            <a:r>
              <a:rPr lang="ru-RU" sz="2400" dirty="0" err="1"/>
              <a:t>природні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: </a:t>
            </a:r>
            <a:r>
              <a:rPr lang="ru-RU" sz="2400" dirty="0" err="1"/>
              <a:t>найменша</a:t>
            </a:r>
            <a:r>
              <a:rPr lang="ru-RU" sz="2400" dirty="0"/>
              <a:t> </a:t>
            </a:r>
            <a:r>
              <a:rPr lang="ru-RU" sz="2400" dirty="0" err="1"/>
              <a:t>щільність</a:t>
            </a:r>
            <a:r>
              <a:rPr lang="ru-RU" sz="2400" dirty="0"/>
              <a:t> у </a:t>
            </a:r>
            <a:r>
              <a:rPr lang="ru-RU" sz="2400" dirty="0" err="1"/>
              <a:t>пустелях</a:t>
            </a:r>
            <a:r>
              <a:rPr lang="ru-RU" sz="2400" dirty="0"/>
              <a:t>, сухих саванах, </a:t>
            </a:r>
            <a:r>
              <a:rPr lang="ru-RU" sz="2400" dirty="0" err="1"/>
              <a:t>екваторіальних</a:t>
            </a:r>
            <a:r>
              <a:rPr lang="ru-RU" sz="2400" dirty="0"/>
              <a:t> </a:t>
            </a:r>
            <a:r>
              <a:rPr lang="ru-RU" sz="2400" dirty="0" err="1"/>
              <a:t>лісах</a:t>
            </a:r>
            <a:r>
              <a:rPr lang="ru-RU" sz="2400" dirty="0"/>
              <a:t>. Густо </a:t>
            </a:r>
            <a:r>
              <a:rPr lang="ru-RU" sz="2400" dirty="0" err="1"/>
              <a:t>заселеними</a:t>
            </a:r>
            <a:r>
              <a:rPr lang="ru-RU" sz="2400" dirty="0"/>
              <a:t> є </a:t>
            </a:r>
            <a:r>
              <a:rPr lang="ru-RU" sz="2400" dirty="0" err="1"/>
              <a:t>райони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сприятливими</a:t>
            </a:r>
            <a:r>
              <a:rPr lang="ru-RU" sz="2400" dirty="0"/>
              <a:t> </a:t>
            </a:r>
            <a:r>
              <a:rPr lang="ru-RU" sz="2400" dirty="0" err="1"/>
              <a:t>умовами</a:t>
            </a:r>
            <a:r>
              <a:rPr lang="ru-RU" sz="2400" dirty="0"/>
              <a:t> </a:t>
            </a:r>
            <a:r>
              <a:rPr lang="ru-RU" sz="2400" dirty="0" err="1"/>
              <a:t>землеробства</a:t>
            </a:r>
            <a:r>
              <a:rPr lang="ru-RU" sz="2400" dirty="0"/>
              <a:t>: долина </a:t>
            </a:r>
            <a:r>
              <a:rPr lang="ru-RU" sz="2400" dirty="0" err="1"/>
              <a:t>Нілу</a:t>
            </a:r>
            <a:r>
              <a:rPr lang="ru-RU" sz="2400" dirty="0"/>
              <a:t>, </a:t>
            </a:r>
            <a:r>
              <a:rPr lang="ru-RU" sz="2400" dirty="0" err="1"/>
              <a:t>Середземноморське</a:t>
            </a:r>
            <a:r>
              <a:rPr lang="ru-RU" sz="2400" dirty="0"/>
              <a:t> </a:t>
            </a:r>
            <a:r>
              <a:rPr lang="ru-RU" sz="2400" dirty="0" err="1"/>
              <a:t>узбережжя</a:t>
            </a:r>
            <a:r>
              <a:rPr lang="ru-RU" sz="2400" dirty="0"/>
              <a:t> </a:t>
            </a:r>
            <a:r>
              <a:rPr lang="ru-RU" sz="2400" dirty="0" err="1"/>
              <a:t>північної</a:t>
            </a:r>
            <a:r>
              <a:rPr lang="ru-RU" sz="2400" dirty="0"/>
              <a:t> Африки, </a:t>
            </a:r>
            <a:r>
              <a:rPr lang="ru-RU" sz="2400" dirty="0" err="1"/>
              <a:t>північне</a:t>
            </a:r>
            <a:r>
              <a:rPr lang="ru-RU" sz="2400" dirty="0"/>
              <a:t> </a:t>
            </a:r>
            <a:r>
              <a:rPr lang="ru-RU" sz="2400" dirty="0" err="1"/>
              <a:t>узбережжя</a:t>
            </a:r>
            <a:r>
              <a:rPr lang="ru-RU" sz="2400" dirty="0"/>
              <a:t> </a:t>
            </a:r>
            <a:r>
              <a:rPr lang="ru-RU" sz="2400" dirty="0" err="1"/>
              <a:t>Гвінейської</a:t>
            </a:r>
            <a:r>
              <a:rPr lang="ru-RU" sz="2400" dirty="0"/>
              <a:t> затоки, </a:t>
            </a:r>
            <a:r>
              <a:rPr lang="ru-RU" sz="2400" dirty="0" err="1"/>
              <a:t>нагір’я</a:t>
            </a:r>
            <a:r>
              <a:rPr lang="ru-RU" sz="2400" dirty="0"/>
              <a:t> </a:t>
            </a:r>
            <a:r>
              <a:rPr lang="ru-RU" sz="2400" dirty="0" err="1"/>
              <a:t>Ефіопії</a:t>
            </a:r>
            <a:r>
              <a:rPr lang="ru-RU" sz="2400" dirty="0"/>
              <a:t>, район Великих озер та </a:t>
            </a:r>
            <a:r>
              <a:rPr lang="ru-RU" sz="2400" dirty="0" err="1"/>
              <a:t>промислові</a:t>
            </a:r>
            <a:r>
              <a:rPr lang="ru-RU" sz="2400" dirty="0"/>
              <a:t> </a:t>
            </a:r>
            <a:r>
              <a:rPr lang="ru-RU" sz="2400" dirty="0" err="1"/>
              <a:t>райони</a:t>
            </a:r>
            <a:r>
              <a:rPr lang="ru-RU" sz="2400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6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747464"/>
            <a:ext cx="8191822" cy="2438153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                  Майбутнє планети      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272625"/>
              </p:ext>
            </p:extLst>
          </p:nvPr>
        </p:nvGraphicFramePr>
        <p:xfrm>
          <a:off x="179512" y="935210"/>
          <a:ext cx="8640960" cy="589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Документ" r:id="rId3" imgW="5963125" imgH="4348236" progId="Word.Document.12">
                  <p:embed/>
                </p:oleObj>
              </mc:Choice>
              <mc:Fallback>
                <p:oleObj name="Документ" r:id="rId3" imgW="5963125" imgH="434823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35210"/>
                        <a:ext cx="8640960" cy="5893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-301652" y="285728"/>
          <a:ext cx="9445652" cy="6508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Документ" r:id="rId3" imgW="5963125" imgH="4109188" progId="Word.Document.12">
                  <p:embed/>
                </p:oleObj>
              </mc:Choice>
              <mc:Fallback>
                <p:oleObj name="Документ" r:id="rId3" imgW="5963125" imgH="410918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52" y="285728"/>
                        <a:ext cx="9445652" cy="6508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5846"/>
            <a:ext cx="9036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СИСТЕМА РОЗСЕЛЕННЯ.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донедавна</a:t>
            </a:r>
            <a:r>
              <a:rPr lang="ru-RU" sz="2400" dirty="0"/>
              <a:t> </a:t>
            </a:r>
            <a:r>
              <a:rPr lang="ru-RU" sz="2400" dirty="0" err="1"/>
              <a:t>середня</a:t>
            </a:r>
            <a:r>
              <a:rPr lang="ru-RU" sz="2400" dirty="0"/>
              <a:t> </a:t>
            </a:r>
            <a:r>
              <a:rPr lang="ru-RU" sz="2400" dirty="0" err="1"/>
              <a:t>щільність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в </a:t>
            </a:r>
            <a:r>
              <a:rPr lang="ru-RU" sz="2400" dirty="0" err="1"/>
              <a:t>Африці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однією</a:t>
            </a:r>
            <a:r>
              <a:rPr lang="ru-RU" sz="2400" dirty="0"/>
              <a:t> з </a:t>
            </a:r>
            <a:r>
              <a:rPr lang="ru-RU" sz="2400" dirty="0" err="1"/>
              <a:t>найменших</a:t>
            </a:r>
            <a:r>
              <a:rPr lang="ru-RU" sz="2400" dirty="0"/>
              <a:t> на </a:t>
            </a:r>
            <a:r>
              <a:rPr lang="ru-RU" sz="2400" dirty="0" err="1"/>
              <a:t>планеті</a:t>
            </a:r>
            <a:r>
              <a:rPr lang="ru-RU" sz="2400" dirty="0"/>
              <a:t>, </a:t>
            </a:r>
            <a:r>
              <a:rPr lang="ru-RU" sz="2400" dirty="0" err="1"/>
              <a:t>нині</a:t>
            </a:r>
            <a:r>
              <a:rPr lang="ru-RU" sz="2400" dirty="0"/>
              <a:t> ж </a:t>
            </a:r>
            <a:r>
              <a:rPr lang="ru-RU" sz="2400" dirty="0">
                <a:solidFill>
                  <a:srgbClr val="FF0000"/>
                </a:solidFill>
              </a:rPr>
              <a:t>вона становить 43 особи/км2</a:t>
            </a:r>
            <a:r>
              <a:rPr lang="ru-RU" sz="2400" dirty="0"/>
              <a:t>. </a:t>
            </a:r>
            <a:r>
              <a:rPr lang="ru-RU" sz="2400" dirty="0" err="1"/>
              <a:t>Тепер</a:t>
            </a:r>
            <a:r>
              <a:rPr lang="ru-RU" sz="2400" dirty="0"/>
              <a:t> за </a:t>
            </a:r>
            <a:r>
              <a:rPr lang="ru-RU" sz="2400" dirty="0" err="1"/>
              <a:t>цим</a:t>
            </a:r>
            <a:r>
              <a:rPr lang="ru-RU" sz="2400" dirty="0"/>
              <a:t> </a:t>
            </a:r>
            <a:r>
              <a:rPr lang="ru-RU" sz="2400" dirty="0" err="1"/>
              <a:t>показником</a:t>
            </a:r>
            <a:r>
              <a:rPr lang="ru-RU" sz="2400" dirty="0"/>
              <a:t> </a:t>
            </a:r>
            <a:r>
              <a:rPr lang="ru-RU" sz="2400" dirty="0" err="1"/>
              <a:t>регіон</a:t>
            </a:r>
            <a:r>
              <a:rPr lang="ru-RU" sz="2400" dirty="0"/>
              <a:t> на другому </a:t>
            </a:r>
            <a:r>
              <a:rPr lang="ru-RU" sz="2400" dirty="0" err="1"/>
              <a:t>місці</a:t>
            </a:r>
            <a:r>
              <a:rPr lang="ru-RU" sz="2400" dirty="0"/>
              <a:t> в </a:t>
            </a:r>
            <a:r>
              <a:rPr lang="ru-RU" sz="2400" dirty="0" err="1"/>
              <a:t>світі</a:t>
            </a:r>
            <a:r>
              <a:rPr lang="ru-RU" sz="2400" dirty="0"/>
              <a:t> (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Азії</a:t>
            </a:r>
            <a:r>
              <a:rPr lang="ru-RU" sz="2400" dirty="0"/>
              <a:t> – 146 </a:t>
            </a:r>
            <a:r>
              <a:rPr lang="ru-RU" sz="2400" dirty="0" err="1"/>
              <a:t>осіб</a:t>
            </a:r>
            <a:r>
              <a:rPr lang="ru-RU" sz="2400" dirty="0"/>
              <a:t>/км2), </a:t>
            </a:r>
            <a:r>
              <a:rPr lang="ru-RU" sz="2400" dirty="0" err="1"/>
              <a:t>випередивши</a:t>
            </a:r>
            <a:r>
              <a:rPr lang="ru-RU" sz="2400" dirty="0"/>
              <a:t> </a:t>
            </a:r>
            <a:r>
              <a:rPr lang="ru-RU" sz="2400" dirty="0" err="1"/>
              <a:t>Європу</a:t>
            </a:r>
            <a:r>
              <a:rPr lang="ru-RU" sz="2400" dirty="0"/>
              <a:t> (34 особи/км2). 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розміщення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, як </a:t>
            </a:r>
            <a:r>
              <a:rPr lang="ru-RU" sz="2400" dirty="0" err="1"/>
              <a:t>відомо</a:t>
            </a:r>
            <a:r>
              <a:rPr lang="ru-RU" sz="2400" dirty="0"/>
              <a:t>, </a:t>
            </a:r>
            <a:r>
              <a:rPr lang="ru-RU" sz="2400" dirty="0" err="1"/>
              <a:t>впливають</a:t>
            </a:r>
            <a:r>
              <a:rPr lang="ru-RU" sz="2400" dirty="0"/>
              <a:t> </a:t>
            </a:r>
            <a:r>
              <a:rPr lang="ru-RU" sz="2400" dirty="0" err="1"/>
              <a:t>природні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: </a:t>
            </a:r>
            <a:r>
              <a:rPr lang="ru-RU" sz="2400" dirty="0" err="1"/>
              <a:t>найменша</a:t>
            </a:r>
            <a:r>
              <a:rPr lang="ru-RU" sz="2400" dirty="0"/>
              <a:t> </a:t>
            </a:r>
            <a:r>
              <a:rPr lang="ru-RU" sz="2400" dirty="0" err="1"/>
              <a:t>щільність</a:t>
            </a:r>
            <a:r>
              <a:rPr lang="ru-RU" sz="2400" dirty="0"/>
              <a:t> у </a:t>
            </a:r>
            <a:r>
              <a:rPr lang="ru-RU" sz="2400" dirty="0" err="1"/>
              <a:t>пустелях</a:t>
            </a:r>
            <a:r>
              <a:rPr lang="ru-RU" sz="2400" dirty="0"/>
              <a:t>, сухих саванах, </a:t>
            </a:r>
            <a:r>
              <a:rPr lang="ru-RU" sz="2400" dirty="0" err="1"/>
              <a:t>екваторіальних</a:t>
            </a:r>
            <a:r>
              <a:rPr lang="ru-RU" sz="2400" dirty="0"/>
              <a:t> </a:t>
            </a:r>
            <a:r>
              <a:rPr lang="ru-RU" sz="2400" dirty="0" err="1"/>
              <a:t>лісах</a:t>
            </a:r>
            <a:r>
              <a:rPr lang="ru-RU" sz="2400" dirty="0"/>
              <a:t>. Густо </a:t>
            </a:r>
            <a:r>
              <a:rPr lang="ru-RU" sz="2400" dirty="0" err="1"/>
              <a:t>заселеними</a:t>
            </a:r>
            <a:r>
              <a:rPr lang="ru-RU" sz="2400" dirty="0"/>
              <a:t> є </a:t>
            </a:r>
            <a:r>
              <a:rPr lang="ru-RU" sz="2400" dirty="0" err="1"/>
              <a:t>райони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сприятливими</a:t>
            </a:r>
            <a:r>
              <a:rPr lang="ru-RU" sz="2400" dirty="0"/>
              <a:t> </a:t>
            </a:r>
            <a:r>
              <a:rPr lang="ru-RU" sz="2400" dirty="0" err="1"/>
              <a:t>умовами</a:t>
            </a:r>
            <a:r>
              <a:rPr lang="ru-RU" sz="2400" dirty="0"/>
              <a:t> </a:t>
            </a:r>
            <a:r>
              <a:rPr lang="ru-RU" sz="2400" dirty="0" err="1"/>
              <a:t>землеробства</a:t>
            </a:r>
            <a:r>
              <a:rPr lang="ru-RU" sz="2400" dirty="0"/>
              <a:t>: долина </a:t>
            </a:r>
            <a:r>
              <a:rPr lang="ru-RU" sz="2400" dirty="0" err="1"/>
              <a:t>Нілу</a:t>
            </a:r>
            <a:r>
              <a:rPr lang="ru-RU" sz="2400" dirty="0"/>
              <a:t>, </a:t>
            </a:r>
            <a:r>
              <a:rPr lang="ru-RU" sz="2400" dirty="0" err="1"/>
              <a:t>Середземноморське</a:t>
            </a:r>
            <a:r>
              <a:rPr lang="ru-RU" sz="2400" dirty="0"/>
              <a:t> </a:t>
            </a:r>
            <a:r>
              <a:rPr lang="ru-RU" sz="2400" dirty="0" err="1"/>
              <a:t>узбережжя</a:t>
            </a:r>
            <a:r>
              <a:rPr lang="ru-RU" sz="2400" dirty="0"/>
              <a:t> </a:t>
            </a:r>
            <a:r>
              <a:rPr lang="ru-RU" sz="2400" dirty="0" err="1"/>
              <a:t>північної</a:t>
            </a:r>
            <a:r>
              <a:rPr lang="ru-RU" sz="2400" dirty="0"/>
              <a:t> Африки, </a:t>
            </a:r>
            <a:r>
              <a:rPr lang="ru-RU" sz="2400" dirty="0" err="1"/>
              <a:t>північне</a:t>
            </a:r>
            <a:r>
              <a:rPr lang="ru-RU" sz="2400" dirty="0"/>
              <a:t> </a:t>
            </a:r>
            <a:r>
              <a:rPr lang="ru-RU" sz="2400" dirty="0" err="1"/>
              <a:t>узбережжя</a:t>
            </a:r>
            <a:r>
              <a:rPr lang="ru-RU" sz="2400" dirty="0"/>
              <a:t> </a:t>
            </a:r>
            <a:r>
              <a:rPr lang="ru-RU" sz="2400" dirty="0" err="1"/>
              <a:t>Гвінейської</a:t>
            </a:r>
            <a:r>
              <a:rPr lang="ru-RU" sz="2400" dirty="0"/>
              <a:t> затоки, </a:t>
            </a:r>
            <a:r>
              <a:rPr lang="ru-RU" sz="2400" dirty="0" err="1"/>
              <a:t>нагір’я</a:t>
            </a:r>
            <a:r>
              <a:rPr lang="ru-RU" sz="2400" dirty="0"/>
              <a:t> </a:t>
            </a:r>
            <a:r>
              <a:rPr lang="ru-RU" sz="2400" dirty="0" err="1"/>
              <a:t>Ефіопії</a:t>
            </a:r>
            <a:r>
              <a:rPr lang="ru-RU" sz="2400" dirty="0"/>
              <a:t>, район Великих озер та </a:t>
            </a:r>
            <a:r>
              <a:rPr lang="ru-RU" sz="2400" dirty="0" err="1"/>
              <a:t>промислові</a:t>
            </a:r>
            <a:r>
              <a:rPr lang="ru-RU" sz="2400" dirty="0"/>
              <a:t> </a:t>
            </a:r>
            <a:r>
              <a:rPr lang="ru-RU" sz="2400" dirty="0" err="1"/>
              <a:t>райони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sz="2400" dirty="0" err="1">
                <a:solidFill>
                  <a:srgbClr val="FF0000"/>
                </a:solidFill>
              </a:rPr>
              <a:t>Найвищі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показники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щільності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населення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мають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країни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Східної</a:t>
            </a:r>
            <a:r>
              <a:rPr lang="ru-RU" sz="2400" dirty="0">
                <a:solidFill>
                  <a:srgbClr val="FF0000"/>
                </a:solidFill>
              </a:rPr>
              <a:t> Африки – </a:t>
            </a:r>
            <a:r>
              <a:rPr lang="ru-RU" sz="2400" dirty="0" err="1">
                <a:solidFill>
                  <a:srgbClr val="FF0000"/>
                </a:solidFill>
              </a:rPr>
              <a:t>Маврикій</a:t>
            </a:r>
            <a:r>
              <a:rPr lang="ru-RU" sz="2400" dirty="0">
                <a:solidFill>
                  <a:srgbClr val="FF0000"/>
                </a:solidFill>
              </a:rPr>
              <a:t>, Руанда, </a:t>
            </a:r>
            <a:r>
              <a:rPr lang="ru-RU" sz="2400" dirty="0" err="1">
                <a:solidFill>
                  <a:srgbClr val="FF0000"/>
                </a:solidFill>
              </a:rPr>
              <a:t>Бурунді</a:t>
            </a:r>
            <a:r>
              <a:rPr lang="ru-RU" sz="2400" dirty="0">
                <a:solidFill>
                  <a:srgbClr val="FF0000"/>
                </a:solidFill>
              </a:rPr>
              <a:t> (</a:t>
            </a:r>
            <a:r>
              <a:rPr lang="ru-RU" sz="2400" dirty="0" err="1">
                <a:solidFill>
                  <a:srgbClr val="FF0000"/>
                </a:solidFill>
              </a:rPr>
              <a:t>понад</a:t>
            </a:r>
            <a:r>
              <a:rPr lang="ru-RU" sz="2400" dirty="0">
                <a:solidFill>
                  <a:srgbClr val="FF0000"/>
                </a:solidFill>
              </a:rPr>
              <a:t> 430 </a:t>
            </a:r>
            <a:r>
              <a:rPr lang="ru-RU" sz="2400" dirty="0" err="1">
                <a:solidFill>
                  <a:srgbClr val="FF0000"/>
                </a:solidFill>
              </a:rPr>
              <a:t>осіб</a:t>
            </a:r>
            <a:r>
              <a:rPr lang="ru-RU" sz="2400" dirty="0">
                <a:solidFill>
                  <a:srgbClr val="FF0000"/>
                </a:solidFill>
              </a:rPr>
              <a:t>/км2), </a:t>
            </a:r>
            <a:r>
              <a:rPr lang="ru-RU" sz="2400" dirty="0" err="1">
                <a:solidFill>
                  <a:srgbClr val="FF0000"/>
                </a:solidFill>
              </a:rPr>
              <a:t>найменші</a:t>
            </a:r>
            <a:r>
              <a:rPr lang="ru-RU" sz="2400" dirty="0">
                <a:solidFill>
                  <a:srgbClr val="FF0000"/>
                </a:solidFill>
              </a:rPr>
              <a:t> – </a:t>
            </a:r>
            <a:r>
              <a:rPr lang="ru-RU" sz="2400" dirty="0" err="1">
                <a:solidFill>
                  <a:srgbClr val="FF0000"/>
                </a:solidFill>
              </a:rPr>
              <a:t>Намібія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Мавританія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Лівія</a:t>
            </a:r>
            <a:r>
              <a:rPr lang="ru-RU" sz="2400" dirty="0">
                <a:solidFill>
                  <a:srgbClr val="FF0000"/>
                </a:solidFill>
              </a:rPr>
              <a:t> (3 – 4 </a:t>
            </a:r>
            <a:r>
              <a:rPr lang="ru-RU" sz="2400" dirty="0" smtClean="0">
                <a:solidFill>
                  <a:srgbClr val="FF0000"/>
                </a:solidFill>
              </a:rPr>
              <a:t>особи/км2 </a:t>
            </a:r>
            <a:r>
              <a:rPr lang="ru-RU" sz="2400" dirty="0" smtClean="0"/>
              <a:t>.Африка </a:t>
            </a:r>
            <a:r>
              <a:rPr lang="ru-RU" sz="2400" dirty="0"/>
              <a:t>– </a:t>
            </a:r>
            <a:r>
              <a:rPr lang="ru-RU" sz="2400" dirty="0" err="1"/>
              <a:t>сільський</a:t>
            </a:r>
            <a:r>
              <a:rPr lang="ru-RU" sz="2400" dirty="0"/>
              <a:t> </a:t>
            </a:r>
            <a:r>
              <a:rPr lang="ru-RU" sz="2400" dirty="0" err="1"/>
              <a:t>регіон</a:t>
            </a:r>
            <a:r>
              <a:rPr lang="ru-RU" sz="2400" dirty="0"/>
              <a:t>. </a:t>
            </a:r>
            <a:r>
              <a:rPr lang="ru-RU" sz="2400" dirty="0">
                <a:solidFill>
                  <a:srgbClr val="FF0000"/>
                </a:solidFill>
              </a:rPr>
              <a:t>За </a:t>
            </a:r>
            <a:r>
              <a:rPr lang="ru-RU" sz="2400" dirty="0" err="1">
                <a:solidFill>
                  <a:srgbClr val="FF0000"/>
                </a:solidFill>
              </a:rPr>
              <a:t>рівнем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урбанізації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що</a:t>
            </a:r>
            <a:r>
              <a:rPr lang="ru-RU" sz="2400" dirty="0">
                <a:solidFill>
                  <a:srgbClr val="FF0000"/>
                </a:solidFill>
              </a:rPr>
              <a:t> в </a:t>
            </a:r>
            <a:r>
              <a:rPr lang="ru-RU" sz="2400" dirty="0" err="1">
                <a:solidFill>
                  <a:srgbClr val="FF0000"/>
                </a:solidFill>
              </a:rPr>
              <a:t>середньому</a:t>
            </a:r>
            <a:r>
              <a:rPr lang="ru-RU" sz="2400" dirty="0">
                <a:solidFill>
                  <a:srgbClr val="FF0000"/>
                </a:solidFill>
              </a:rPr>
              <a:t> становить 40 %,</a:t>
            </a:r>
            <a:r>
              <a:rPr lang="ru-RU" sz="2400" dirty="0"/>
              <a:t> вона </a:t>
            </a:r>
            <a:r>
              <a:rPr lang="ru-RU" sz="2400" dirty="0" err="1"/>
              <a:t>відчутно</a:t>
            </a:r>
            <a:r>
              <a:rPr lang="ru-RU" sz="2400" dirty="0"/>
              <a:t> </a:t>
            </a:r>
            <a:r>
              <a:rPr lang="ru-RU" sz="2400" dirty="0" err="1"/>
              <a:t>відстає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регіонів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. </a:t>
            </a:r>
            <a:r>
              <a:rPr lang="ru-RU" sz="2400" dirty="0" err="1"/>
              <a:t>Сільське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</a:t>
            </a:r>
            <a:r>
              <a:rPr lang="ru-RU" sz="2400" dirty="0" err="1"/>
              <a:t>переважає</a:t>
            </a:r>
            <a:r>
              <a:rPr lang="ru-RU" sz="2400" dirty="0"/>
              <a:t> у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африканських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75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286388"/>
            <a:ext cx="6500858" cy="1571612"/>
          </a:xfrm>
        </p:spPr>
        <p:txBody>
          <a:bodyPr/>
          <a:lstStyle/>
          <a:p>
            <a:r>
              <a:rPr lang="uk-UA" dirty="0" smtClean="0"/>
              <a:t>Африканська Венеція </a:t>
            </a:r>
            <a:r>
              <a:rPr lang="uk-UA" dirty="0" err="1" smtClean="0"/>
              <a:t>Ганвьє</a:t>
            </a:r>
            <a:endParaRPr lang="ru-RU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-365394" y="-285776"/>
          <a:ext cx="10231035" cy="600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Документ" r:id="rId3" imgW="5963125" imgH="3497526" progId="Word.Document.12">
                  <p:embed/>
                </p:oleObj>
              </mc:Choice>
              <mc:Fallback>
                <p:oleObj name="Документ" r:id="rId3" imgW="5963125" imgH="349752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394" y="-285776"/>
                        <a:ext cx="10231035" cy="6000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Найменше</a:t>
            </a:r>
            <a:r>
              <a:rPr lang="ru-RU" sz="2800" dirty="0" smtClean="0"/>
              <a:t> </a:t>
            </a:r>
            <a:r>
              <a:rPr lang="ru-RU" sz="2800" dirty="0" err="1" smtClean="0"/>
              <a:t>урбанізованими</a:t>
            </a:r>
            <a:r>
              <a:rPr lang="ru-RU" sz="2800" dirty="0" smtClean="0"/>
              <a:t> </a:t>
            </a:r>
            <a:r>
              <a:rPr lang="ru-RU" sz="2800" dirty="0" err="1"/>
              <a:t>лишаються</a:t>
            </a:r>
            <a:r>
              <a:rPr lang="ru-RU" sz="2800" dirty="0"/>
              <a:t> </a:t>
            </a:r>
            <a:r>
              <a:rPr lang="ru-RU" sz="2800" dirty="0" err="1"/>
              <a:t>країни</a:t>
            </a:r>
            <a:r>
              <a:rPr lang="ru-RU" sz="2800" dirty="0"/>
              <a:t> </a:t>
            </a:r>
            <a:r>
              <a:rPr lang="ru-RU" sz="2800" dirty="0" err="1"/>
              <a:t>Східної</a:t>
            </a:r>
            <a:r>
              <a:rPr lang="ru-RU" sz="2800" dirty="0"/>
              <a:t> Африки – </a:t>
            </a:r>
            <a:r>
              <a:rPr lang="ru-RU" sz="2800" dirty="0" err="1"/>
              <a:t>Бурунді</a:t>
            </a:r>
            <a:r>
              <a:rPr lang="ru-RU" sz="2800" dirty="0"/>
              <a:t>, Уганда, в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більш</a:t>
            </a:r>
            <a:r>
              <a:rPr lang="ru-RU" sz="2800" dirty="0"/>
              <a:t> як 80 % </a:t>
            </a:r>
            <a:r>
              <a:rPr lang="ru-RU" sz="2800" dirty="0" err="1"/>
              <a:t>населення</a:t>
            </a:r>
            <a:r>
              <a:rPr lang="ru-RU" sz="2800" dirty="0"/>
              <a:t> </a:t>
            </a:r>
            <a:r>
              <a:rPr lang="ru-RU" sz="2800" dirty="0" err="1"/>
              <a:t>мешкає</a:t>
            </a:r>
            <a:r>
              <a:rPr lang="ru-RU" sz="2800" dirty="0"/>
              <a:t> у селах. </a:t>
            </a:r>
            <a:r>
              <a:rPr lang="ru-RU" sz="2800" dirty="0" err="1"/>
              <a:t>Водночас</a:t>
            </a:r>
            <a:r>
              <a:rPr lang="ru-RU" sz="2800" dirty="0"/>
              <a:t>, </a:t>
            </a:r>
            <a:r>
              <a:rPr lang="ru-RU" sz="2800" dirty="0" err="1"/>
              <a:t>зі</a:t>
            </a:r>
            <a:r>
              <a:rPr lang="ru-RU" sz="2800" dirty="0"/>
              <a:t> ХХ ст. </a:t>
            </a:r>
            <a:r>
              <a:rPr lang="ru-RU" sz="2800" dirty="0" err="1"/>
              <a:t>рівень</a:t>
            </a:r>
            <a:r>
              <a:rPr lang="ru-RU" sz="2800" dirty="0"/>
              <a:t> </a:t>
            </a:r>
            <a:r>
              <a:rPr lang="ru-RU" sz="2800" dirty="0" err="1"/>
              <a:t>урбанізації</a:t>
            </a:r>
            <a:r>
              <a:rPr lang="ru-RU" sz="2800" dirty="0"/>
              <a:t> у </a:t>
            </a:r>
            <a:r>
              <a:rPr lang="ru-RU" sz="2800" dirty="0" err="1"/>
              <a:t>багатьох</a:t>
            </a:r>
            <a:r>
              <a:rPr lang="ru-RU" sz="2800" dirty="0"/>
              <a:t> </a:t>
            </a:r>
            <a:r>
              <a:rPr lang="ru-RU" sz="2800" dirty="0" err="1"/>
              <a:t>африканських</a:t>
            </a:r>
            <a:r>
              <a:rPr lang="ru-RU" sz="2800" dirty="0"/>
              <a:t> </a:t>
            </a:r>
            <a:r>
              <a:rPr lang="ru-RU" sz="2800" dirty="0" err="1"/>
              <a:t>країнах</a:t>
            </a:r>
            <a:r>
              <a:rPr lang="ru-RU" sz="2800" dirty="0"/>
              <a:t> </a:t>
            </a:r>
            <a:r>
              <a:rPr lang="ru-RU" sz="2800" dirty="0" err="1"/>
              <a:t>зростає</a:t>
            </a:r>
            <a:r>
              <a:rPr lang="ru-RU" sz="2800" dirty="0"/>
              <a:t>, </a:t>
            </a:r>
            <a:r>
              <a:rPr lang="ru-RU" sz="2800" dirty="0" err="1"/>
              <a:t>особливо</a:t>
            </a:r>
            <a:r>
              <a:rPr lang="ru-RU" sz="2800" dirty="0"/>
              <a:t> на </a:t>
            </a:r>
            <a:r>
              <a:rPr lang="ru-RU" sz="2800" dirty="0" err="1"/>
              <a:t>південь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Сахари. </a:t>
            </a:r>
            <a:r>
              <a:rPr lang="ru-RU" sz="2800" dirty="0" err="1"/>
              <a:t>Якщо</a:t>
            </a:r>
            <a:r>
              <a:rPr lang="ru-RU" sz="2800" dirty="0"/>
              <a:t> в 1957 р. </a:t>
            </a:r>
            <a:r>
              <a:rPr lang="ru-RU" sz="2800" dirty="0" err="1"/>
              <a:t>міськими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лише</a:t>
            </a:r>
            <a:r>
              <a:rPr lang="ru-RU" sz="2800" dirty="0"/>
              <a:t> 15 % </a:t>
            </a:r>
            <a:r>
              <a:rPr lang="ru-RU" sz="2800" dirty="0" err="1"/>
              <a:t>жителів</a:t>
            </a:r>
            <a:r>
              <a:rPr lang="ru-RU" sz="2800" dirty="0"/>
              <a:t> Африки, то в 2000 р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dirty="0" err="1">
                <a:solidFill>
                  <a:srgbClr val="FF0000"/>
                </a:solidFill>
              </a:rPr>
              <a:t>цей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показник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зріс</a:t>
            </a:r>
            <a:r>
              <a:rPr lang="ru-RU" sz="2800" dirty="0">
                <a:solidFill>
                  <a:srgbClr val="FF0000"/>
                </a:solidFill>
              </a:rPr>
              <a:t> до 37 %, а до 2030 р. </a:t>
            </a:r>
            <a:r>
              <a:rPr lang="ru-RU" sz="2800" dirty="0" err="1">
                <a:solidFill>
                  <a:srgbClr val="FF0000"/>
                </a:solidFill>
              </a:rPr>
              <a:t>прогнозують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що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він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становитиме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більш</a:t>
            </a:r>
            <a:r>
              <a:rPr lang="ru-RU" sz="2800" dirty="0">
                <a:solidFill>
                  <a:srgbClr val="FF0000"/>
                </a:solidFill>
              </a:rPr>
              <a:t> як 45 %.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високі</a:t>
            </a:r>
            <a:r>
              <a:rPr lang="ru-RU" sz="2800" dirty="0"/>
              <a:t> </a:t>
            </a:r>
            <a:r>
              <a:rPr lang="ru-RU" sz="2800" dirty="0" err="1"/>
              <a:t>темпи</a:t>
            </a:r>
            <a:r>
              <a:rPr lang="ru-RU" sz="2800" dirty="0"/>
              <a:t> </a:t>
            </a:r>
            <a:r>
              <a:rPr lang="ru-RU" sz="2800" dirty="0" err="1"/>
              <a:t>зростання</a:t>
            </a:r>
            <a:r>
              <a:rPr lang="ru-RU" sz="2800" dirty="0"/>
              <a:t> </a:t>
            </a:r>
            <a:r>
              <a:rPr lang="ru-RU" sz="2800" dirty="0" err="1"/>
              <a:t>міського</a:t>
            </a:r>
            <a:r>
              <a:rPr lang="ru-RU" sz="2800" dirty="0"/>
              <a:t> </a:t>
            </a:r>
            <a:r>
              <a:rPr lang="ru-RU" sz="2800" dirty="0" err="1"/>
              <a:t>населення</a:t>
            </a:r>
            <a:r>
              <a:rPr lang="ru-RU" sz="2800" dirty="0"/>
              <a:t> </a:t>
            </a:r>
            <a:r>
              <a:rPr lang="ru-RU" sz="2800" dirty="0" err="1"/>
              <a:t>вказують</a:t>
            </a:r>
            <a:r>
              <a:rPr lang="ru-RU" sz="2800" dirty="0"/>
              <a:t> на «</a:t>
            </a:r>
            <a:r>
              <a:rPr lang="ru-RU" sz="2800" dirty="0" err="1"/>
              <a:t>міський</a:t>
            </a:r>
            <a:r>
              <a:rPr lang="ru-RU" sz="2800" dirty="0"/>
              <a:t> </a:t>
            </a:r>
            <a:r>
              <a:rPr lang="ru-RU" sz="2800" dirty="0" err="1"/>
              <a:t>вибух</a:t>
            </a:r>
            <a:r>
              <a:rPr lang="ru-RU" sz="2800" dirty="0"/>
              <a:t>». </a:t>
            </a:r>
            <a:r>
              <a:rPr lang="ru-RU" sz="2800" dirty="0" err="1"/>
              <a:t>Нині</a:t>
            </a:r>
            <a:r>
              <a:rPr lang="ru-RU" sz="2800" dirty="0"/>
              <a:t> </a:t>
            </a:r>
            <a:r>
              <a:rPr lang="ru-RU" sz="2800" dirty="0" err="1"/>
              <a:t>високого</a:t>
            </a:r>
            <a:r>
              <a:rPr lang="ru-RU" sz="2800" dirty="0"/>
              <a:t> </a:t>
            </a:r>
            <a:r>
              <a:rPr lang="ru-RU" sz="2800" dirty="0" err="1"/>
              <a:t>рівня</a:t>
            </a:r>
            <a:r>
              <a:rPr lang="ru-RU" sz="2800" dirty="0"/>
              <a:t> </a:t>
            </a:r>
            <a:r>
              <a:rPr lang="ru-RU" sz="2800" dirty="0" err="1"/>
              <a:t>урбанізації</a:t>
            </a:r>
            <a:r>
              <a:rPr lang="ru-RU" sz="2800" dirty="0"/>
              <a:t> </a:t>
            </a:r>
            <a:r>
              <a:rPr lang="ru-RU" sz="2800" dirty="0" err="1"/>
              <a:t>досягли</a:t>
            </a:r>
            <a:r>
              <a:rPr lang="ru-RU" sz="2800" dirty="0"/>
              <a:t> </a:t>
            </a:r>
            <a:r>
              <a:rPr lang="ru-RU" sz="2800" dirty="0" err="1"/>
              <a:t>країни</a:t>
            </a:r>
            <a:r>
              <a:rPr lang="ru-RU" sz="2800" dirty="0"/>
              <a:t> </a:t>
            </a:r>
            <a:r>
              <a:rPr lang="ru-RU" sz="2800" dirty="0" err="1"/>
              <a:t>північної</a:t>
            </a:r>
            <a:r>
              <a:rPr lang="ru-RU" sz="2800" dirty="0"/>
              <a:t> Африки – </a:t>
            </a:r>
            <a:r>
              <a:rPr lang="ru-RU" sz="2800" dirty="0" err="1"/>
              <a:t>Лівія</a:t>
            </a:r>
            <a:r>
              <a:rPr lang="ru-RU" sz="2800" dirty="0"/>
              <a:t> (80 %), </a:t>
            </a:r>
            <a:r>
              <a:rPr lang="ru-RU" sz="2800" dirty="0" smtClean="0"/>
              <a:t>Алжир 70%</a:t>
            </a:r>
          </a:p>
          <a:p>
            <a:r>
              <a:rPr lang="ru-RU" sz="2800" dirty="0" err="1">
                <a:solidFill>
                  <a:srgbClr val="FF0000"/>
                </a:solidFill>
              </a:rPr>
              <a:t>Найбільшим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містом</a:t>
            </a:r>
            <a:r>
              <a:rPr lang="ru-RU" sz="2800" dirty="0">
                <a:solidFill>
                  <a:srgbClr val="FF0000"/>
                </a:solidFill>
              </a:rPr>
              <a:t> Африки є </a:t>
            </a:r>
            <a:r>
              <a:rPr lang="ru-RU" sz="2800" dirty="0" err="1">
                <a:solidFill>
                  <a:srgbClr val="FF0000"/>
                </a:solidFill>
              </a:rPr>
              <a:t>Каїр</a:t>
            </a:r>
            <a:r>
              <a:rPr lang="ru-RU" sz="2800" dirty="0">
                <a:solidFill>
                  <a:srgbClr val="FF0000"/>
                </a:solidFill>
              </a:rPr>
              <a:t> – </a:t>
            </a:r>
            <a:r>
              <a:rPr lang="ru-RU" sz="2800" dirty="0" err="1">
                <a:solidFill>
                  <a:srgbClr val="FF0000"/>
                </a:solidFill>
              </a:rPr>
              <a:t>столиця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Єгипту</a:t>
            </a:r>
            <a:r>
              <a:rPr lang="ru-RU" sz="2800" dirty="0">
                <a:solidFill>
                  <a:srgbClr val="FF0000"/>
                </a:solidFill>
              </a:rPr>
              <a:t>: на </a:t>
            </a:r>
            <a:r>
              <a:rPr lang="ru-RU" sz="2800" dirty="0" err="1">
                <a:solidFill>
                  <a:srgbClr val="FF0000"/>
                </a:solidFill>
              </a:rPr>
              <a:t>території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цього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мегалополісу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проживає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понад</a:t>
            </a:r>
            <a:r>
              <a:rPr lang="ru-RU" sz="2800" dirty="0">
                <a:solidFill>
                  <a:srgbClr val="FF0000"/>
                </a:solidFill>
              </a:rPr>
              <a:t> 20 млн </a:t>
            </a:r>
            <a:r>
              <a:rPr lang="ru-RU" sz="2800" dirty="0" err="1">
                <a:solidFill>
                  <a:srgbClr val="FF0000"/>
                </a:solidFill>
              </a:rPr>
              <a:t>осіб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uk-UA" sz="2800" dirty="0">
                <a:solidFill>
                  <a:srgbClr val="FF0000"/>
                </a:solidFill>
              </a:rPr>
              <a:t>Д</a:t>
            </a:r>
            <a:r>
              <a:rPr lang="ru-RU" sz="2800" dirty="0" smtClean="0">
                <a:solidFill>
                  <a:srgbClr val="FF0000"/>
                </a:solidFill>
              </a:rPr>
              <a:t>о </a:t>
            </a:r>
            <a:r>
              <a:rPr lang="ru-RU" sz="2800" dirty="0">
                <a:solidFill>
                  <a:srgbClr val="FF0000"/>
                </a:solidFill>
              </a:rPr>
              <a:t>гурту великих </a:t>
            </a:r>
            <a:r>
              <a:rPr lang="ru-RU" sz="2800" dirty="0" err="1" smtClean="0">
                <a:solidFill>
                  <a:srgbClr val="FF0000"/>
                </a:solidFill>
              </a:rPr>
              <a:t>мегаполісів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світу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входять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також</a:t>
            </a:r>
            <a:r>
              <a:rPr lang="ru-RU" sz="2800" dirty="0">
                <a:solidFill>
                  <a:srgbClr val="FF0000"/>
                </a:solidFill>
              </a:rPr>
              <a:t> Лагос – </a:t>
            </a:r>
            <a:r>
              <a:rPr lang="ru-RU" sz="2800" dirty="0" err="1">
                <a:solidFill>
                  <a:srgbClr val="FF0000"/>
                </a:solidFill>
              </a:rPr>
              <a:t>столиця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Нігерії</a:t>
            </a:r>
            <a:r>
              <a:rPr lang="ru-RU" sz="2800" dirty="0">
                <a:solidFill>
                  <a:srgbClr val="FF0000"/>
                </a:solidFill>
              </a:rPr>
              <a:t> та </a:t>
            </a:r>
            <a:r>
              <a:rPr lang="ru-RU" sz="2800" dirty="0" err="1">
                <a:solidFill>
                  <a:srgbClr val="FF0000"/>
                </a:solidFill>
              </a:rPr>
              <a:t>Кіншаса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–</a:t>
            </a:r>
            <a:r>
              <a:rPr lang="ru-RU" sz="2800" dirty="0" err="1" smtClean="0">
                <a:solidFill>
                  <a:srgbClr val="FF0000"/>
                </a:solidFill>
              </a:rPr>
              <a:t>столиця</a:t>
            </a:r>
            <a:r>
              <a:rPr lang="ru-RU" sz="2800" dirty="0" smtClean="0">
                <a:solidFill>
                  <a:srgbClr val="FF0000"/>
                </a:solidFill>
              </a:rPr>
              <a:t> ДР Конго  (по 16 млн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4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1213</Words>
  <Application>Microsoft Office PowerPoint</Application>
  <PresentationFormat>Экран (4:3)</PresentationFormat>
  <Paragraphs>44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Документ</vt:lpstr>
      <vt:lpstr>НАСЕЛЕННЯ  АФРИКИ</vt:lpstr>
      <vt:lpstr>Презентация PowerPoint</vt:lpstr>
      <vt:lpstr>Презентация PowerPoint</vt:lpstr>
      <vt:lpstr>Презентация PowerPoint</vt:lpstr>
      <vt:lpstr>                  Майбутнє планети          </vt:lpstr>
      <vt:lpstr>Презентация PowerPoint</vt:lpstr>
      <vt:lpstr>Презентация PowerPoint</vt:lpstr>
      <vt:lpstr>Африканська Венеція Ганвьє</vt:lpstr>
      <vt:lpstr>Презентация PowerPoint</vt:lpstr>
      <vt:lpstr>КАЇР НАЙБІЛЬШЕ МІСТО АФРИКИ</vt:lpstr>
      <vt:lpstr>                 Лагос Нігерія</vt:lpstr>
      <vt:lpstr>КІНШАСА столиця ДР КОНГО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ЩИРО БАЖАЮ ВІДВІДАТИ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Женя</dc:creator>
  <cp:lastModifiedBy>Женя</cp:lastModifiedBy>
  <cp:revision>54</cp:revision>
  <dcterms:modified xsi:type="dcterms:W3CDTF">2021-04-29T18:12:51Z</dcterms:modified>
</cp:coreProperties>
</file>