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46"/>
  </p:notesMasterIdLst>
  <p:handoutMasterIdLst>
    <p:handoutMasterId r:id="rId47"/>
  </p:handoutMasterIdLst>
  <p:sldIdLst>
    <p:sldId id="256" r:id="rId4"/>
    <p:sldId id="261" r:id="rId5"/>
    <p:sldId id="264" r:id="rId6"/>
    <p:sldId id="262" r:id="rId7"/>
    <p:sldId id="306" r:id="rId8"/>
    <p:sldId id="307" r:id="rId9"/>
    <p:sldId id="277" r:id="rId10"/>
    <p:sldId id="305" r:id="rId11"/>
    <p:sldId id="309" r:id="rId12"/>
    <p:sldId id="288" r:id="rId13"/>
    <p:sldId id="278" r:id="rId14"/>
    <p:sldId id="312" r:id="rId15"/>
    <p:sldId id="301" r:id="rId16"/>
    <p:sldId id="313" r:id="rId17"/>
    <p:sldId id="274" r:id="rId18"/>
    <p:sldId id="279" r:id="rId19"/>
    <p:sldId id="315" r:id="rId20"/>
    <p:sldId id="316" r:id="rId21"/>
    <p:sldId id="275" r:id="rId22"/>
    <p:sldId id="318" r:id="rId23"/>
    <p:sldId id="319" r:id="rId24"/>
    <p:sldId id="303" r:id="rId25"/>
    <p:sldId id="320" r:id="rId26"/>
    <p:sldId id="265" r:id="rId27"/>
    <p:sldId id="321" r:id="rId28"/>
    <p:sldId id="271" r:id="rId29"/>
    <p:sldId id="322" r:id="rId30"/>
    <p:sldId id="323" r:id="rId31"/>
    <p:sldId id="292" r:id="rId32"/>
    <p:sldId id="299" r:id="rId33"/>
    <p:sldId id="302" r:id="rId34"/>
    <p:sldId id="310" r:id="rId35"/>
    <p:sldId id="324" r:id="rId36"/>
    <p:sldId id="325" r:id="rId37"/>
    <p:sldId id="270" r:id="rId38"/>
    <p:sldId id="276" r:id="rId39"/>
    <p:sldId id="273" r:id="rId40"/>
    <p:sldId id="326" r:id="rId41"/>
    <p:sldId id="298" r:id="rId42"/>
    <p:sldId id="327" r:id="rId43"/>
    <p:sldId id="269" r:id="rId44"/>
    <p:sldId id="328" r:id="rId4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6" y="528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2021-12-14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64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81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77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3" r:id="rId3"/>
    <p:sldLayoutId id="2147483660" r:id="rId4"/>
    <p:sldLayoutId id="2147483661" r:id="rId5"/>
    <p:sldLayoutId id="2147483662" r:id="rId6"/>
    <p:sldLayoutId id="2147483664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2" r:id="rId15"/>
    <p:sldLayoutId id="2147483671" r:id="rId16"/>
    <p:sldLayoutId id="2147483656" r:id="rId1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0" y="4844068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http://www.free-powerpoint-templates-design.com</a:t>
            </a:r>
            <a:endParaRPr lang="ko-KR" alt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9792" y="1491630"/>
            <a:ext cx="3845416" cy="1080121"/>
          </a:xfrm>
        </p:spPr>
        <p:txBody>
          <a:bodyPr/>
          <a:lstStyle/>
          <a:p>
            <a:pPr lvl="0"/>
            <a:r>
              <a:rPr lang="uk-UA" altLang="ko-KR" dirty="0">
                <a:ea typeface="맑은 고딕" pitchFamily="50" charset="-127"/>
              </a:rPr>
              <a:t>Технологія створення дизайн проекту</a:t>
            </a:r>
            <a:endParaRPr lang="en-US" altLang="ko-K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71800" y="2931790"/>
            <a:ext cx="3845416" cy="799934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altLang="ko-KR" dirty="0" err="1"/>
              <a:t>Основні</a:t>
            </a:r>
            <a:r>
              <a:rPr lang="ru-RU" altLang="ko-KR" dirty="0"/>
              <a:t> </a:t>
            </a:r>
            <a:r>
              <a:rPr lang="ru-RU" altLang="ko-KR" dirty="0" err="1"/>
              <a:t>поняття</a:t>
            </a:r>
            <a:r>
              <a:rPr lang="ru-RU" altLang="ko-KR" dirty="0"/>
              <a:t>: </a:t>
            </a:r>
            <a:r>
              <a:rPr lang="ru-RU" altLang="ko-KR" dirty="0" err="1"/>
              <a:t>художнє</a:t>
            </a:r>
            <a:r>
              <a:rPr lang="ru-RU" altLang="ko-KR" dirty="0"/>
              <a:t> </a:t>
            </a:r>
            <a:r>
              <a:rPr lang="ru-RU" altLang="ko-KR" dirty="0" err="1"/>
              <a:t>конструювання</a:t>
            </a:r>
            <a:r>
              <a:rPr lang="ru-RU" altLang="ko-KR" dirty="0"/>
              <a:t>, </a:t>
            </a:r>
            <a:r>
              <a:rPr lang="ru-RU" altLang="ko-KR" dirty="0" err="1"/>
              <a:t>стадії</a:t>
            </a:r>
            <a:r>
              <a:rPr lang="ru-RU" altLang="ko-KR" dirty="0"/>
              <a:t> та </a:t>
            </a:r>
            <a:r>
              <a:rPr lang="ru-RU" altLang="ko-KR" dirty="0" err="1"/>
              <a:t>аналіз</a:t>
            </a:r>
            <a:r>
              <a:rPr lang="ru-RU" altLang="ko-KR" dirty="0"/>
              <a:t> </a:t>
            </a:r>
            <a:r>
              <a:rPr lang="ru-RU" altLang="ko-KR" dirty="0" err="1"/>
              <a:t>художнього</a:t>
            </a:r>
            <a:r>
              <a:rPr lang="ru-RU" altLang="ko-KR" dirty="0"/>
              <a:t> </a:t>
            </a:r>
            <a:r>
              <a:rPr lang="ru-RU" altLang="ko-KR" dirty="0" err="1"/>
              <a:t>конструювання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dirty="0"/>
              <a:t> </a:t>
            </a:r>
            <a:r>
              <a:rPr lang="ru-RU" altLang="ko-KR" sz="2800" dirty="0" err="1"/>
              <a:t>Кожна</a:t>
            </a:r>
            <a:r>
              <a:rPr lang="ru-RU" altLang="ko-KR" sz="2800" dirty="0"/>
              <a:t> </a:t>
            </a:r>
            <a:r>
              <a:rPr lang="ru-RU" altLang="ko-KR" sz="2800" dirty="0" err="1"/>
              <a:t>річ</a:t>
            </a:r>
            <a:r>
              <a:rPr lang="ru-RU" altLang="ko-KR" sz="2800" dirty="0"/>
              <a:t> як </a:t>
            </a:r>
            <a:r>
              <a:rPr lang="ru-RU" altLang="ko-KR" sz="2800" dirty="0" err="1"/>
              <a:t>об'єкт</a:t>
            </a:r>
            <a:r>
              <a:rPr lang="ru-RU" altLang="ko-KR" sz="2800" dirty="0"/>
              <a:t> </a:t>
            </a:r>
            <a:r>
              <a:rPr lang="ru-RU" altLang="ko-KR" sz="2800" dirty="0" err="1"/>
              <a:t>технологічної</a:t>
            </a:r>
            <a:r>
              <a:rPr lang="ru-RU" altLang="ko-KR" sz="2800" dirty="0"/>
              <a:t> </a:t>
            </a:r>
            <a:r>
              <a:rPr lang="ru-RU" altLang="ko-KR" sz="2800" dirty="0" err="1"/>
              <a:t>діяльності</a:t>
            </a:r>
            <a:r>
              <a:rPr lang="ru-RU" altLang="ko-KR" sz="2800" dirty="0"/>
              <a:t> </a:t>
            </a:r>
            <a:r>
              <a:rPr lang="ru-RU" altLang="ko-KR" sz="2800" dirty="0" err="1"/>
              <a:t>може</a:t>
            </a:r>
            <a:r>
              <a:rPr lang="ru-RU" altLang="ko-KR" sz="2800" dirty="0"/>
              <a:t> </a:t>
            </a:r>
            <a:r>
              <a:rPr lang="ru-RU" altLang="ko-KR" sz="2800" dirty="0" err="1"/>
              <a:t>виступати</a:t>
            </a:r>
            <a:r>
              <a:rPr lang="ru-RU" altLang="ko-KR" sz="2800" dirty="0"/>
              <a:t>, як </a:t>
            </a:r>
            <a:r>
              <a:rPr lang="ru-RU" altLang="ko-KR" sz="2800" dirty="0" err="1"/>
              <a:t>мінімум</a:t>
            </a:r>
            <a:r>
              <a:rPr lang="ru-RU" altLang="ko-KR" sz="2800" dirty="0"/>
              <a:t>, у </a:t>
            </a:r>
            <a:r>
              <a:rPr lang="ru-RU" altLang="ko-KR" sz="2800" dirty="0" err="1"/>
              <a:t>чотирьох</a:t>
            </a:r>
            <a:r>
              <a:rPr lang="ru-RU" altLang="ko-KR" sz="2800" dirty="0"/>
              <a:t> </a:t>
            </a:r>
            <a:r>
              <a:rPr lang="ru-RU" altLang="ko-KR" sz="2800" dirty="0" err="1"/>
              <a:t>якостях</a:t>
            </a:r>
            <a:r>
              <a:rPr lang="ru-RU" altLang="ko-KR" sz="2800" dirty="0"/>
              <a:t>: </a:t>
            </a:r>
            <a:endParaRPr lang="ko-KR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1419622"/>
            <a:ext cx="132285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Проект-ідея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2320" y="1347614"/>
            <a:ext cx="132285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Продукт виробництва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7210" y="1237548"/>
            <a:ext cx="8957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40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1237548"/>
            <a:ext cx="8957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2"/>
                </a:solidFill>
                <a:cs typeface="Arial" pitchFamily="34" charset="0"/>
              </a:rPr>
              <a:t>02</a:t>
            </a:r>
            <a:endParaRPr lang="ko-KR" altLang="en-US" sz="40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2120" y="2499742"/>
            <a:ext cx="132285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Товар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2320" y="2427734"/>
            <a:ext cx="132285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Предмет споживання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8132" y="2280151"/>
            <a:ext cx="8957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4"/>
                </a:solidFill>
                <a:cs typeface="Arial" pitchFamily="34" charset="0"/>
              </a:rPr>
              <a:t>03</a:t>
            </a:r>
            <a:endParaRPr lang="ko-KR" altLang="en-US" sz="40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9146" y="2280151"/>
            <a:ext cx="8957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3"/>
                </a:solidFill>
                <a:cs typeface="Arial" pitchFamily="34" charset="0"/>
              </a:rPr>
              <a:t>04</a:t>
            </a:r>
            <a:endParaRPr lang="ko-KR" altLang="en-US" sz="40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0032" y="3363838"/>
            <a:ext cx="405915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Річ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народжується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вигляді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проекту,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створеного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конструктором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спільно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художником-конструктором;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набирає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матеріальної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промисловим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виробом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унаслідок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співпраці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дизайнера,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інженера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робітника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потім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перетворившись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товар,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потрапляє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споживачів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предметом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споживання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Freeform 15"/>
          <p:cNvSpPr>
            <a:spLocks noEditPoints="1"/>
          </p:cNvSpPr>
          <p:nvPr/>
        </p:nvSpPr>
        <p:spPr bwMode="auto">
          <a:xfrm>
            <a:off x="662261" y="1173328"/>
            <a:ext cx="3389176" cy="3746362"/>
          </a:xfrm>
          <a:custGeom>
            <a:avLst/>
            <a:gdLst>
              <a:gd name="T0" fmla="*/ 2685 w 3729"/>
              <a:gd name="T1" fmla="*/ 507 h 4122"/>
              <a:gd name="T2" fmla="*/ 2661 w 3729"/>
              <a:gd name="T3" fmla="*/ 456 h 4122"/>
              <a:gd name="T4" fmla="*/ 1523 w 3729"/>
              <a:gd name="T5" fmla="*/ 69 h 4122"/>
              <a:gd name="T6" fmla="*/ 1572 w 3729"/>
              <a:gd name="T7" fmla="*/ 238 h 4122"/>
              <a:gd name="T8" fmla="*/ 1783 w 3729"/>
              <a:gd name="T9" fmla="*/ 335 h 4122"/>
              <a:gd name="T10" fmla="*/ 1951 w 3729"/>
              <a:gd name="T11" fmla="*/ 400 h 4122"/>
              <a:gd name="T12" fmla="*/ 2009 w 3729"/>
              <a:gd name="T13" fmla="*/ 278 h 4122"/>
              <a:gd name="T14" fmla="*/ 2176 w 3729"/>
              <a:gd name="T15" fmla="*/ 295 h 4122"/>
              <a:gd name="T16" fmla="*/ 2416 w 3729"/>
              <a:gd name="T17" fmla="*/ 362 h 4122"/>
              <a:gd name="T18" fmla="*/ 2612 w 3729"/>
              <a:gd name="T19" fmla="*/ 347 h 4122"/>
              <a:gd name="T20" fmla="*/ 2780 w 3729"/>
              <a:gd name="T21" fmla="*/ 509 h 4122"/>
              <a:gd name="T22" fmla="*/ 2772 w 3729"/>
              <a:gd name="T23" fmla="*/ 662 h 4122"/>
              <a:gd name="T24" fmla="*/ 2863 w 3729"/>
              <a:gd name="T25" fmla="*/ 831 h 4122"/>
              <a:gd name="T26" fmla="*/ 2949 w 3729"/>
              <a:gd name="T27" fmla="*/ 1031 h 4122"/>
              <a:gd name="T28" fmla="*/ 3078 w 3729"/>
              <a:gd name="T29" fmla="*/ 1226 h 4122"/>
              <a:gd name="T30" fmla="*/ 3289 w 3729"/>
              <a:gd name="T31" fmla="*/ 1406 h 4122"/>
              <a:gd name="T32" fmla="*/ 3320 w 3729"/>
              <a:gd name="T33" fmla="*/ 1506 h 4122"/>
              <a:gd name="T34" fmla="*/ 3552 w 3729"/>
              <a:gd name="T35" fmla="*/ 1486 h 4122"/>
              <a:gd name="T36" fmla="*/ 3725 w 3729"/>
              <a:gd name="T37" fmla="*/ 1511 h 4122"/>
              <a:gd name="T38" fmla="*/ 3672 w 3729"/>
              <a:gd name="T39" fmla="*/ 1675 h 4122"/>
              <a:gd name="T40" fmla="*/ 3612 w 3729"/>
              <a:gd name="T41" fmla="*/ 1811 h 4122"/>
              <a:gd name="T42" fmla="*/ 3460 w 3729"/>
              <a:gd name="T43" fmla="*/ 1998 h 4122"/>
              <a:gd name="T44" fmla="*/ 3252 w 3729"/>
              <a:gd name="T45" fmla="*/ 2178 h 4122"/>
              <a:gd name="T46" fmla="*/ 3083 w 3729"/>
              <a:gd name="T47" fmla="*/ 2411 h 4122"/>
              <a:gd name="T48" fmla="*/ 3154 w 3729"/>
              <a:gd name="T49" fmla="*/ 2731 h 4122"/>
              <a:gd name="T50" fmla="*/ 3152 w 3729"/>
              <a:gd name="T51" fmla="*/ 3018 h 4122"/>
              <a:gd name="T52" fmla="*/ 2923 w 3729"/>
              <a:gd name="T53" fmla="*/ 3191 h 4122"/>
              <a:gd name="T54" fmla="*/ 2840 w 3729"/>
              <a:gd name="T55" fmla="*/ 3315 h 4122"/>
              <a:gd name="T56" fmla="*/ 2849 w 3729"/>
              <a:gd name="T57" fmla="*/ 3515 h 4122"/>
              <a:gd name="T58" fmla="*/ 2712 w 3729"/>
              <a:gd name="T59" fmla="*/ 3622 h 4122"/>
              <a:gd name="T60" fmla="*/ 2623 w 3729"/>
              <a:gd name="T61" fmla="*/ 3811 h 4122"/>
              <a:gd name="T62" fmla="*/ 2440 w 3729"/>
              <a:gd name="T63" fmla="*/ 4009 h 4122"/>
              <a:gd name="T64" fmla="*/ 2203 w 3729"/>
              <a:gd name="T65" fmla="*/ 4073 h 4122"/>
              <a:gd name="T66" fmla="*/ 1967 w 3729"/>
              <a:gd name="T67" fmla="*/ 4102 h 4122"/>
              <a:gd name="T68" fmla="*/ 1892 w 3729"/>
              <a:gd name="T69" fmla="*/ 3989 h 4122"/>
              <a:gd name="T70" fmla="*/ 1849 w 3729"/>
              <a:gd name="T71" fmla="*/ 3802 h 4122"/>
              <a:gd name="T72" fmla="*/ 1740 w 3729"/>
              <a:gd name="T73" fmla="*/ 3606 h 4122"/>
              <a:gd name="T74" fmla="*/ 1689 w 3729"/>
              <a:gd name="T75" fmla="*/ 3366 h 4122"/>
              <a:gd name="T76" fmla="*/ 1583 w 3729"/>
              <a:gd name="T77" fmla="*/ 3175 h 4122"/>
              <a:gd name="T78" fmla="*/ 1609 w 3729"/>
              <a:gd name="T79" fmla="*/ 2911 h 4122"/>
              <a:gd name="T80" fmla="*/ 1656 w 3729"/>
              <a:gd name="T81" fmla="*/ 2706 h 4122"/>
              <a:gd name="T82" fmla="*/ 1589 w 3729"/>
              <a:gd name="T83" fmla="*/ 2426 h 4122"/>
              <a:gd name="T84" fmla="*/ 1429 w 3729"/>
              <a:gd name="T85" fmla="*/ 2218 h 4122"/>
              <a:gd name="T86" fmla="*/ 1463 w 3729"/>
              <a:gd name="T87" fmla="*/ 1969 h 4122"/>
              <a:gd name="T88" fmla="*/ 1256 w 3729"/>
              <a:gd name="T89" fmla="*/ 1898 h 4122"/>
              <a:gd name="T90" fmla="*/ 1003 w 3729"/>
              <a:gd name="T91" fmla="*/ 1809 h 4122"/>
              <a:gd name="T92" fmla="*/ 736 w 3729"/>
              <a:gd name="T93" fmla="*/ 1842 h 4122"/>
              <a:gd name="T94" fmla="*/ 509 w 3729"/>
              <a:gd name="T95" fmla="*/ 1889 h 4122"/>
              <a:gd name="T96" fmla="*/ 300 w 3729"/>
              <a:gd name="T97" fmla="*/ 1742 h 4122"/>
              <a:gd name="T98" fmla="*/ 209 w 3729"/>
              <a:gd name="T99" fmla="*/ 1615 h 4122"/>
              <a:gd name="T100" fmla="*/ 105 w 3729"/>
              <a:gd name="T101" fmla="*/ 1475 h 4122"/>
              <a:gd name="T102" fmla="*/ 34 w 3729"/>
              <a:gd name="T103" fmla="*/ 1347 h 4122"/>
              <a:gd name="T104" fmla="*/ 72 w 3729"/>
              <a:gd name="T105" fmla="*/ 1066 h 4122"/>
              <a:gd name="T106" fmla="*/ 69 w 3729"/>
              <a:gd name="T107" fmla="*/ 831 h 4122"/>
              <a:gd name="T108" fmla="*/ 180 w 3729"/>
              <a:gd name="T109" fmla="*/ 629 h 4122"/>
              <a:gd name="T110" fmla="*/ 280 w 3729"/>
              <a:gd name="T111" fmla="*/ 531 h 4122"/>
              <a:gd name="T112" fmla="*/ 529 w 3729"/>
              <a:gd name="T113" fmla="*/ 222 h 4122"/>
              <a:gd name="T114" fmla="*/ 643 w 3729"/>
              <a:gd name="T115" fmla="*/ 122 h 4122"/>
              <a:gd name="T116" fmla="*/ 829 w 3729"/>
              <a:gd name="T117" fmla="*/ 111 h 4122"/>
              <a:gd name="T118" fmla="*/ 1023 w 3729"/>
              <a:gd name="T119" fmla="*/ 51 h 4122"/>
              <a:gd name="T120" fmla="*/ 1380 w 3729"/>
              <a:gd name="T121" fmla="*/ 26 h 4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29" h="4122">
                <a:moveTo>
                  <a:pt x="2732" y="555"/>
                </a:moveTo>
                <a:lnTo>
                  <a:pt x="2736" y="558"/>
                </a:lnTo>
                <a:lnTo>
                  <a:pt x="2738" y="560"/>
                </a:lnTo>
                <a:lnTo>
                  <a:pt x="2740" y="562"/>
                </a:lnTo>
                <a:lnTo>
                  <a:pt x="2740" y="562"/>
                </a:lnTo>
                <a:lnTo>
                  <a:pt x="2740" y="562"/>
                </a:lnTo>
                <a:lnTo>
                  <a:pt x="2740" y="560"/>
                </a:lnTo>
                <a:lnTo>
                  <a:pt x="2740" y="558"/>
                </a:lnTo>
                <a:lnTo>
                  <a:pt x="2736" y="556"/>
                </a:lnTo>
                <a:lnTo>
                  <a:pt x="2734" y="555"/>
                </a:lnTo>
                <a:lnTo>
                  <a:pt x="2732" y="555"/>
                </a:lnTo>
                <a:close/>
                <a:moveTo>
                  <a:pt x="2703" y="531"/>
                </a:moveTo>
                <a:lnTo>
                  <a:pt x="2723" y="555"/>
                </a:lnTo>
                <a:lnTo>
                  <a:pt x="2729" y="555"/>
                </a:lnTo>
                <a:lnTo>
                  <a:pt x="2723" y="547"/>
                </a:lnTo>
                <a:lnTo>
                  <a:pt x="2718" y="540"/>
                </a:lnTo>
                <a:lnTo>
                  <a:pt x="2711" y="535"/>
                </a:lnTo>
                <a:lnTo>
                  <a:pt x="2703" y="531"/>
                </a:lnTo>
                <a:close/>
                <a:moveTo>
                  <a:pt x="2672" y="478"/>
                </a:moveTo>
                <a:lnTo>
                  <a:pt x="2672" y="495"/>
                </a:lnTo>
                <a:lnTo>
                  <a:pt x="2680" y="495"/>
                </a:lnTo>
                <a:lnTo>
                  <a:pt x="2681" y="502"/>
                </a:lnTo>
                <a:lnTo>
                  <a:pt x="2685" y="507"/>
                </a:lnTo>
                <a:lnTo>
                  <a:pt x="2689" y="513"/>
                </a:lnTo>
                <a:lnTo>
                  <a:pt x="2692" y="518"/>
                </a:lnTo>
                <a:lnTo>
                  <a:pt x="2696" y="518"/>
                </a:lnTo>
                <a:lnTo>
                  <a:pt x="2696" y="502"/>
                </a:lnTo>
                <a:lnTo>
                  <a:pt x="2692" y="500"/>
                </a:lnTo>
                <a:lnTo>
                  <a:pt x="2689" y="498"/>
                </a:lnTo>
                <a:lnTo>
                  <a:pt x="2687" y="495"/>
                </a:lnTo>
                <a:lnTo>
                  <a:pt x="2685" y="491"/>
                </a:lnTo>
                <a:lnTo>
                  <a:pt x="2683" y="486"/>
                </a:lnTo>
                <a:lnTo>
                  <a:pt x="2676" y="486"/>
                </a:lnTo>
                <a:lnTo>
                  <a:pt x="2676" y="478"/>
                </a:lnTo>
                <a:lnTo>
                  <a:pt x="2672" y="478"/>
                </a:lnTo>
                <a:close/>
                <a:moveTo>
                  <a:pt x="2656" y="455"/>
                </a:moveTo>
                <a:lnTo>
                  <a:pt x="2660" y="458"/>
                </a:lnTo>
                <a:lnTo>
                  <a:pt x="2661" y="462"/>
                </a:lnTo>
                <a:lnTo>
                  <a:pt x="2663" y="464"/>
                </a:lnTo>
                <a:lnTo>
                  <a:pt x="2667" y="469"/>
                </a:lnTo>
                <a:lnTo>
                  <a:pt x="2669" y="475"/>
                </a:lnTo>
                <a:lnTo>
                  <a:pt x="2672" y="475"/>
                </a:lnTo>
                <a:lnTo>
                  <a:pt x="2671" y="467"/>
                </a:lnTo>
                <a:lnTo>
                  <a:pt x="2669" y="462"/>
                </a:lnTo>
                <a:lnTo>
                  <a:pt x="2667" y="458"/>
                </a:lnTo>
                <a:lnTo>
                  <a:pt x="2661" y="456"/>
                </a:lnTo>
                <a:lnTo>
                  <a:pt x="2656" y="455"/>
                </a:lnTo>
                <a:close/>
                <a:moveTo>
                  <a:pt x="1469" y="0"/>
                </a:moveTo>
                <a:lnTo>
                  <a:pt x="1480" y="2"/>
                </a:lnTo>
                <a:lnTo>
                  <a:pt x="1480" y="6"/>
                </a:lnTo>
                <a:lnTo>
                  <a:pt x="1485" y="7"/>
                </a:lnTo>
                <a:lnTo>
                  <a:pt x="1489" y="9"/>
                </a:lnTo>
                <a:lnTo>
                  <a:pt x="1494" y="9"/>
                </a:lnTo>
                <a:lnTo>
                  <a:pt x="1500" y="9"/>
                </a:lnTo>
                <a:lnTo>
                  <a:pt x="1500" y="29"/>
                </a:lnTo>
                <a:lnTo>
                  <a:pt x="1511" y="27"/>
                </a:lnTo>
                <a:lnTo>
                  <a:pt x="1518" y="24"/>
                </a:lnTo>
                <a:lnTo>
                  <a:pt x="1527" y="20"/>
                </a:lnTo>
                <a:lnTo>
                  <a:pt x="1540" y="18"/>
                </a:lnTo>
                <a:lnTo>
                  <a:pt x="1543" y="27"/>
                </a:lnTo>
                <a:lnTo>
                  <a:pt x="1545" y="42"/>
                </a:lnTo>
                <a:lnTo>
                  <a:pt x="1543" y="55"/>
                </a:lnTo>
                <a:lnTo>
                  <a:pt x="1540" y="55"/>
                </a:lnTo>
                <a:lnTo>
                  <a:pt x="1538" y="58"/>
                </a:lnTo>
                <a:lnTo>
                  <a:pt x="1536" y="60"/>
                </a:lnTo>
                <a:lnTo>
                  <a:pt x="1534" y="62"/>
                </a:lnTo>
                <a:lnTo>
                  <a:pt x="1534" y="66"/>
                </a:lnTo>
                <a:lnTo>
                  <a:pt x="1532" y="69"/>
                </a:lnTo>
                <a:lnTo>
                  <a:pt x="1523" y="69"/>
                </a:lnTo>
                <a:lnTo>
                  <a:pt x="1523" y="75"/>
                </a:lnTo>
                <a:lnTo>
                  <a:pt x="1521" y="76"/>
                </a:lnTo>
                <a:lnTo>
                  <a:pt x="1521" y="80"/>
                </a:lnTo>
                <a:lnTo>
                  <a:pt x="1520" y="86"/>
                </a:lnTo>
                <a:lnTo>
                  <a:pt x="1534" y="96"/>
                </a:lnTo>
                <a:lnTo>
                  <a:pt x="1541" y="111"/>
                </a:lnTo>
                <a:lnTo>
                  <a:pt x="1545" y="129"/>
                </a:lnTo>
                <a:lnTo>
                  <a:pt x="1543" y="155"/>
                </a:lnTo>
                <a:lnTo>
                  <a:pt x="1516" y="178"/>
                </a:lnTo>
                <a:lnTo>
                  <a:pt x="1512" y="186"/>
                </a:lnTo>
                <a:lnTo>
                  <a:pt x="1503" y="186"/>
                </a:lnTo>
                <a:lnTo>
                  <a:pt x="1503" y="191"/>
                </a:lnTo>
                <a:lnTo>
                  <a:pt x="1492" y="195"/>
                </a:lnTo>
                <a:lnTo>
                  <a:pt x="1496" y="202"/>
                </a:lnTo>
                <a:lnTo>
                  <a:pt x="1509" y="206"/>
                </a:lnTo>
                <a:lnTo>
                  <a:pt x="1514" y="200"/>
                </a:lnTo>
                <a:lnTo>
                  <a:pt x="1523" y="198"/>
                </a:lnTo>
                <a:lnTo>
                  <a:pt x="1532" y="200"/>
                </a:lnTo>
                <a:lnTo>
                  <a:pt x="1543" y="202"/>
                </a:lnTo>
                <a:lnTo>
                  <a:pt x="1549" y="229"/>
                </a:lnTo>
                <a:lnTo>
                  <a:pt x="1560" y="235"/>
                </a:lnTo>
                <a:lnTo>
                  <a:pt x="1560" y="238"/>
                </a:lnTo>
                <a:lnTo>
                  <a:pt x="1572" y="238"/>
                </a:lnTo>
                <a:lnTo>
                  <a:pt x="1572" y="242"/>
                </a:lnTo>
                <a:lnTo>
                  <a:pt x="1589" y="242"/>
                </a:lnTo>
                <a:lnTo>
                  <a:pt x="1592" y="251"/>
                </a:lnTo>
                <a:lnTo>
                  <a:pt x="1600" y="251"/>
                </a:lnTo>
                <a:lnTo>
                  <a:pt x="1600" y="255"/>
                </a:lnTo>
                <a:lnTo>
                  <a:pt x="1609" y="255"/>
                </a:lnTo>
                <a:lnTo>
                  <a:pt x="1609" y="258"/>
                </a:lnTo>
                <a:lnTo>
                  <a:pt x="1660" y="255"/>
                </a:lnTo>
                <a:lnTo>
                  <a:pt x="1660" y="258"/>
                </a:lnTo>
                <a:lnTo>
                  <a:pt x="1680" y="258"/>
                </a:lnTo>
                <a:lnTo>
                  <a:pt x="1680" y="262"/>
                </a:lnTo>
                <a:lnTo>
                  <a:pt x="1700" y="262"/>
                </a:lnTo>
                <a:lnTo>
                  <a:pt x="1700" y="266"/>
                </a:lnTo>
                <a:lnTo>
                  <a:pt x="1709" y="266"/>
                </a:lnTo>
                <a:lnTo>
                  <a:pt x="1712" y="275"/>
                </a:lnTo>
                <a:lnTo>
                  <a:pt x="1720" y="275"/>
                </a:lnTo>
                <a:lnTo>
                  <a:pt x="1720" y="278"/>
                </a:lnTo>
                <a:lnTo>
                  <a:pt x="1752" y="278"/>
                </a:lnTo>
                <a:lnTo>
                  <a:pt x="1756" y="286"/>
                </a:lnTo>
                <a:lnTo>
                  <a:pt x="1763" y="286"/>
                </a:lnTo>
                <a:lnTo>
                  <a:pt x="1769" y="322"/>
                </a:lnTo>
                <a:lnTo>
                  <a:pt x="1778" y="329"/>
                </a:lnTo>
                <a:lnTo>
                  <a:pt x="1783" y="335"/>
                </a:lnTo>
                <a:lnTo>
                  <a:pt x="1789" y="340"/>
                </a:lnTo>
                <a:lnTo>
                  <a:pt x="1796" y="344"/>
                </a:lnTo>
                <a:lnTo>
                  <a:pt x="1807" y="346"/>
                </a:lnTo>
                <a:lnTo>
                  <a:pt x="1823" y="346"/>
                </a:lnTo>
                <a:lnTo>
                  <a:pt x="1836" y="351"/>
                </a:lnTo>
                <a:lnTo>
                  <a:pt x="1849" y="351"/>
                </a:lnTo>
                <a:lnTo>
                  <a:pt x="1863" y="355"/>
                </a:lnTo>
                <a:lnTo>
                  <a:pt x="1863" y="358"/>
                </a:lnTo>
                <a:lnTo>
                  <a:pt x="1880" y="358"/>
                </a:lnTo>
                <a:lnTo>
                  <a:pt x="1883" y="366"/>
                </a:lnTo>
                <a:lnTo>
                  <a:pt x="1896" y="366"/>
                </a:lnTo>
                <a:lnTo>
                  <a:pt x="1896" y="369"/>
                </a:lnTo>
                <a:lnTo>
                  <a:pt x="1903" y="369"/>
                </a:lnTo>
                <a:lnTo>
                  <a:pt x="1903" y="375"/>
                </a:lnTo>
                <a:lnTo>
                  <a:pt x="1916" y="375"/>
                </a:lnTo>
                <a:lnTo>
                  <a:pt x="1920" y="382"/>
                </a:lnTo>
                <a:lnTo>
                  <a:pt x="1929" y="382"/>
                </a:lnTo>
                <a:lnTo>
                  <a:pt x="1932" y="391"/>
                </a:lnTo>
                <a:lnTo>
                  <a:pt x="1934" y="391"/>
                </a:lnTo>
                <a:lnTo>
                  <a:pt x="1938" y="393"/>
                </a:lnTo>
                <a:lnTo>
                  <a:pt x="1941" y="396"/>
                </a:lnTo>
                <a:lnTo>
                  <a:pt x="1945" y="398"/>
                </a:lnTo>
                <a:lnTo>
                  <a:pt x="1951" y="400"/>
                </a:lnTo>
                <a:lnTo>
                  <a:pt x="1954" y="402"/>
                </a:lnTo>
                <a:lnTo>
                  <a:pt x="1956" y="402"/>
                </a:lnTo>
                <a:lnTo>
                  <a:pt x="1956" y="398"/>
                </a:lnTo>
                <a:lnTo>
                  <a:pt x="1969" y="398"/>
                </a:lnTo>
                <a:lnTo>
                  <a:pt x="1972" y="393"/>
                </a:lnTo>
                <a:lnTo>
                  <a:pt x="1976" y="389"/>
                </a:lnTo>
                <a:lnTo>
                  <a:pt x="1980" y="386"/>
                </a:lnTo>
                <a:lnTo>
                  <a:pt x="1983" y="382"/>
                </a:lnTo>
                <a:lnTo>
                  <a:pt x="1985" y="376"/>
                </a:lnTo>
                <a:lnTo>
                  <a:pt x="1989" y="369"/>
                </a:lnTo>
                <a:lnTo>
                  <a:pt x="1989" y="369"/>
                </a:lnTo>
                <a:lnTo>
                  <a:pt x="1991" y="367"/>
                </a:lnTo>
                <a:lnTo>
                  <a:pt x="1992" y="367"/>
                </a:lnTo>
                <a:lnTo>
                  <a:pt x="1992" y="366"/>
                </a:lnTo>
                <a:lnTo>
                  <a:pt x="1992" y="362"/>
                </a:lnTo>
                <a:lnTo>
                  <a:pt x="1992" y="358"/>
                </a:lnTo>
                <a:lnTo>
                  <a:pt x="1989" y="358"/>
                </a:lnTo>
                <a:lnTo>
                  <a:pt x="1989" y="349"/>
                </a:lnTo>
                <a:lnTo>
                  <a:pt x="1983" y="349"/>
                </a:lnTo>
                <a:lnTo>
                  <a:pt x="1981" y="331"/>
                </a:lnTo>
                <a:lnTo>
                  <a:pt x="1985" y="311"/>
                </a:lnTo>
                <a:lnTo>
                  <a:pt x="1989" y="295"/>
                </a:lnTo>
                <a:lnTo>
                  <a:pt x="2009" y="278"/>
                </a:lnTo>
                <a:lnTo>
                  <a:pt x="2009" y="275"/>
                </a:lnTo>
                <a:lnTo>
                  <a:pt x="2023" y="271"/>
                </a:lnTo>
                <a:lnTo>
                  <a:pt x="2029" y="262"/>
                </a:lnTo>
                <a:lnTo>
                  <a:pt x="2056" y="262"/>
                </a:lnTo>
                <a:lnTo>
                  <a:pt x="2063" y="251"/>
                </a:lnTo>
                <a:lnTo>
                  <a:pt x="2112" y="251"/>
                </a:lnTo>
                <a:lnTo>
                  <a:pt x="2112" y="255"/>
                </a:lnTo>
                <a:lnTo>
                  <a:pt x="2123" y="255"/>
                </a:lnTo>
                <a:lnTo>
                  <a:pt x="2123" y="258"/>
                </a:lnTo>
                <a:lnTo>
                  <a:pt x="2132" y="258"/>
                </a:lnTo>
                <a:lnTo>
                  <a:pt x="2132" y="262"/>
                </a:lnTo>
                <a:lnTo>
                  <a:pt x="2160" y="262"/>
                </a:lnTo>
                <a:lnTo>
                  <a:pt x="2160" y="266"/>
                </a:lnTo>
                <a:lnTo>
                  <a:pt x="2163" y="271"/>
                </a:lnTo>
                <a:lnTo>
                  <a:pt x="2163" y="273"/>
                </a:lnTo>
                <a:lnTo>
                  <a:pt x="2165" y="276"/>
                </a:lnTo>
                <a:lnTo>
                  <a:pt x="2163" y="280"/>
                </a:lnTo>
                <a:lnTo>
                  <a:pt x="2163" y="282"/>
                </a:lnTo>
                <a:lnTo>
                  <a:pt x="2165" y="284"/>
                </a:lnTo>
                <a:lnTo>
                  <a:pt x="2167" y="286"/>
                </a:lnTo>
                <a:lnTo>
                  <a:pt x="2171" y="287"/>
                </a:lnTo>
                <a:lnTo>
                  <a:pt x="2176" y="289"/>
                </a:lnTo>
                <a:lnTo>
                  <a:pt x="2176" y="295"/>
                </a:lnTo>
                <a:lnTo>
                  <a:pt x="2203" y="295"/>
                </a:lnTo>
                <a:lnTo>
                  <a:pt x="2203" y="298"/>
                </a:lnTo>
                <a:lnTo>
                  <a:pt x="2220" y="302"/>
                </a:lnTo>
                <a:lnTo>
                  <a:pt x="2220" y="306"/>
                </a:lnTo>
                <a:lnTo>
                  <a:pt x="2223" y="306"/>
                </a:lnTo>
                <a:lnTo>
                  <a:pt x="2225" y="306"/>
                </a:lnTo>
                <a:lnTo>
                  <a:pt x="2227" y="304"/>
                </a:lnTo>
                <a:lnTo>
                  <a:pt x="2227" y="302"/>
                </a:lnTo>
                <a:lnTo>
                  <a:pt x="2229" y="302"/>
                </a:lnTo>
                <a:lnTo>
                  <a:pt x="2243" y="302"/>
                </a:lnTo>
                <a:lnTo>
                  <a:pt x="2256" y="306"/>
                </a:lnTo>
                <a:lnTo>
                  <a:pt x="2269" y="309"/>
                </a:lnTo>
                <a:lnTo>
                  <a:pt x="2272" y="342"/>
                </a:lnTo>
                <a:lnTo>
                  <a:pt x="2296" y="346"/>
                </a:lnTo>
                <a:lnTo>
                  <a:pt x="2305" y="344"/>
                </a:lnTo>
                <a:lnTo>
                  <a:pt x="2318" y="342"/>
                </a:lnTo>
                <a:lnTo>
                  <a:pt x="2332" y="342"/>
                </a:lnTo>
                <a:lnTo>
                  <a:pt x="2332" y="346"/>
                </a:lnTo>
                <a:lnTo>
                  <a:pt x="2369" y="349"/>
                </a:lnTo>
                <a:lnTo>
                  <a:pt x="2369" y="355"/>
                </a:lnTo>
                <a:lnTo>
                  <a:pt x="2389" y="355"/>
                </a:lnTo>
                <a:lnTo>
                  <a:pt x="2392" y="362"/>
                </a:lnTo>
                <a:lnTo>
                  <a:pt x="2416" y="362"/>
                </a:lnTo>
                <a:lnTo>
                  <a:pt x="2416" y="366"/>
                </a:lnTo>
                <a:lnTo>
                  <a:pt x="2429" y="369"/>
                </a:lnTo>
                <a:lnTo>
                  <a:pt x="2449" y="369"/>
                </a:lnTo>
                <a:lnTo>
                  <a:pt x="2456" y="375"/>
                </a:lnTo>
                <a:lnTo>
                  <a:pt x="2467" y="380"/>
                </a:lnTo>
                <a:lnTo>
                  <a:pt x="2480" y="384"/>
                </a:lnTo>
                <a:lnTo>
                  <a:pt x="2492" y="382"/>
                </a:lnTo>
                <a:lnTo>
                  <a:pt x="2503" y="366"/>
                </a:lnTo>
                <a:lnTo>
                  <a:pt x="2536" y="358"/>
                </a:lnTo>
                <a:lnTo>
                  <a:pt x="2536" y="349"/>
                </a:lnTo>
                <a:lnTo>
                  <a:pt x="2563" y="346"/>
                </a:lnTo>
                <a:lnTo>
                  <a:pt x="2569" y="338"/>
                </a:lnTo>
                <a:lnTo>
                  <a:pt x="2572" y="336"/>
                </a:lnTo>
                <a:lnTo>
                  <a:pt x="2578" y="338"/>
                </a:lnTo>
                <a:lnTo>
                  <a:pt x="2583" y="338"/>
                </a:lnTo>
                <a:lnTo>
                  <a:pt x="2589" y="340"/>
                </a:lnTo>
                <a:lnTo>
                  <a:pt x="2592" y="340"/>
                </a:lnTo>
                <a:lnTo>
                  <a:pt x="2596" y="342"/>
                </a:lnTo>
                <a:lnTo>
                  <a:pt x="2600" y="349"/>
                </a:lnTo>
                <a:lnTo>
                  <a:pt x="2603" y="351"/>
                </a:lnTo>
                <a:lnTo>
                  <a:pt x="2607" y="349"/>
                </a:lnTo>
                <a:lnTo>
                  <a:pt x="2611" y="349"/>
                </a:lnTo>
                <a:lnTo>
                  <a:pt x="2612" y="347"/>
                </a:lnTo>
                <a:lnTo>
                  <a:pt x="2612" y="346"/>
                </a:lnTo>
                <a:lnTo>
                  <a:pt x="2616" y="346"/>
                </a:lnTo>
                <a:lnTo>
                  <a:pt x="2620" y="346"/>
                </a:lnTo>
                <a:lnTo>
                  <a:pt x="2623" y="347"/>
                </a:lnTo>
                <a:lnTo>
                  <a:pt x="2625" y="349"/>
                </a:lnTo>
                <a:lnTo>
                  <a:pt x="2629" y="349"/>
                </a:lnTo>
                <a:lnTo>
                  <a:pt x="2629" y="362"/>
                </a:lnTo>
                <a:lnTo>
                  <a:pt x="2641" y="364"/>
                </a:lnTo>
                <a:lnTo>
                  <a:pt x="2660" y="367"/>
                </a:lnTo>
                <a:lnTo>
                  <a:pt x="2681" y="369"/>
                </a:lnTo>
                <a:lnTo>
                  <a:pt x="2701" y="369"/>
                </a:lnTo>
                <a:lnTo>
                  <a:pt x="2716" y="366"/>
                </a:lnTo>
                <a:lnTo>
                  <a:pt x="2716" y="362"/>
                </a:lnTo>
                <a:lnTo>
                  <a:pt x="2743" y="358"/>
                </a:lnTo>
                <a:lnTo>
                  <a:pt x="2756" y="395"/>
                </a:lnTo>
                <a:lnTo>
                  <a:pt x="2769" y="402"/>
                </a:lnTo>
                <a:lnTo>
                  <a:pt x="2769" y="426"/>
                </a:lnTo>
                <a:lnTo>
                  <a:pt x="2776" y="429"/>
                </a:lnTo>
                <a:lnTo>
                  <a:pt x="2776" y="438"/>
                </a:lnTo>
                <a:lnTo>
                  <a:pt x="2780" y="438"/>
                </a:lnTo>
                <a:lnTo>
                  <a:pt x="2780" y="446"/>
                </a:lnTo>
                <a:lnTo>
                  <a:pt x="2783" y="446"/>
                </a:lnTo>
                <a:lnTo>
                  <a:pt x="2780" y="509"/>
                </a:lnTo>
                <a:lnTo>
                  <a:pt x="2776" y="509"/>
                </a:lnTo>
                <a:lnTo>
                  <a:pt x="2776" y="518"/>
                </a:lnTo>
                <a:lnTo>
                  <a:pt x="2772" y="518"/>
                </a:lnTo>
                <a:lnTo>
                  <a:pt x="2772" y="531"/>
                </a:lnTo>
                <a:lnTo>
                  <a:pt x="2769" y="531"/>
                </a:lnTo>
                <a:lnTo>
                  <a:pt x="2769" y="535"/>
                </a:lnTo>
                <a:lnTo>
                  <a:pt x="2772" y="535"/>
                </a:lnTo>
                <a:lnTo>
                  <a:pt x="2772" y="558"/>
                </a:lnTo>
                <a:lnTo>
                  <a:pt x="2763" y="564"/>
                </a:lnTo>
                <a:lnTo>
                  <a:pt x="2758" y="567"/>
                </a:lnTo>
                <a:lnTo>
                  <a:pt x="2752" y="569"/>
                </a:lnTo>
                <a:lnTo>
                  <a:pt x="2740" y="566"/>
                </a:lnTo>
                <a:lnTo>
                  <a:pt x="2740" y="578"/>
                </a:lnTo>
                <a:lnTo>
                  <a:pt x="2736" y="578"/>
                </a:lnTo>
                <a:lnTo>
                  <a:pt x="2736" y="582"/>
                </a:lnTo>
                <a:lnTo>
                  <a:pt x="2740" y="582"/>
                </a:lnTo>
                <a:lnTo>
                  <a:pt x="2743" y="602"/>
                </a:lnTo>
                <a:lnTo>
                  <a:pt x="2749" y="602"/>
                </a:lnTo>
                <a:lnTo>
                  <a:pt x="2749" y="615"/>
                </a:lnTo>
                <a:lnTo>
                  <a:pt x="2752" y="615"/>
                </a:lnTo>
                <a:lnTo>
                  <a:pt x="2756" y="635"/>
                </a:lnTo>
                <a:lnTo>
                  <a:pt x="2763" y="638"/>
                </a:lnTo>
                <a:lnTo>
                  <a:pt x="2772" y="662"/>
                </a:lnTo>
                <a:lnTo>
                  <a:pt x="2780" y="666"/>
                </a:lnTo>
                <a:lnTo>
                  <a:pt x="2780" y="678"/>
                </a:lnTo>
                <a:lnTo>
                  <a:pt x="2783" y="678"/>
                </a:lnTo>
                <a:lnTo>
                  <a:pt x="2783" y="686"/>
                </a:lnTo>
                <a:lnTo>
                  <a:pt x="2792" y="691"/>
                </a:lnTo>
                <a:lnTo>
                  <a:pt x="2796" y="706"/>
                </a:lnTo>
                <a:lnTo>
                  <a:pt x="2809" y="715"/>
                </a:lnTo>
                <a:lnTo>
                  <a:pt x="2816" y="738"/>
                </a:lnTo>
                <a:lnTo>
                  <a:pt x="2820" y="738"/>
                </a:lnTo>
                <a:lnTo>
                  <a:pt x="2820" y="746"/>
                </a:lnTo>
                <a:lnTo>
                  <a:pt x="2829" y="751"/>
                </a:lnTo>
                <a:lnTo>
                  <a:pt x="2849" y="775"/>
                </a:lnTo>
                <a:lnTo>
                  <a:pt x="2845" y="782"/>
                </a:lnTo>
                <a:lnTo>
                  <a:pt x="2841" y="789"/>
                </a:lnTo>
                <a:lnTo>
                  <a:pt x="2840" y="796"/>
                </a:lnTo>
                <a:lnTo>
                  <a:pt x="2840" y="806"/>
                </a:lnTo>
                <a:lnTo>
                  <a:pt x="2843" y="806"/>
                </a:lnTo>
                <a:lnTo>
                  <a:pt x="2843" y="818"/>
                </a:lnTo>
                <a:lnTo>
                  <a:pt x="2849" y="818"/>
                </a:lnTo>
                <a:lnTo>
                  <a:pt x="2852" y="822"/>
                </a:lnTo>
                <a:lnTo>
                  <a:pt x="2856" y="824"/>
                </a:lnTo>
                <a:lnTo>
                  <a:pt x="2860" y="827"/>
                </a:lnTo>
                <a:lnTo>
                  <a:pt x="2863" y="831"/>
                </a:lnTo>
                <a:lnTo>
                  <a:pt x="2869" y="838"/>
                </a:lnTo>
                <a:lnTo>
                  <a:pt x="2876" y="838"/>
                </a:lnTo>
                <a:lnTo>
                  <a:pt x="2876" y="842"/>
                </a:lnTo>
                <a:lnTo>
                  <a:pt x="2889" y="842"/>
                </a:lnTo>
                <a:lnTo>
                  <a:pt x="2889" y="844"/>
                </a:lnTo>
                <a:lnTo>
                  <a:pt x="2891" y="847"/>
                </a:lnTo>
                <a:lnTo>
                  <a:pt x="2894" y="851"/>
                </a:lnTo>
                <a:lnTo>
                  <a:pt x="2896" y="856"/>
                </a:lnTo>
                <a:lnTo>
                  <a:pt x="2900" y="860"/>
                </a:lnTo>
                <a:lnTo>
                  <a:pt x="2901" y="864"/>
                </a:lnTo>
                <a:lnTo>
                  <a:pt x="2903" y="866"/>
                </a:lnTo>
                <a:lnTo>
                  <a:pt x="2912" y="866"/>
                </a:lnTo>
                <a:lnTo>
                  <a:pt x="2916" y="875"/>
                </a:lnTo>
                <a:lnTo>
                  <a:pt x="2920" y="875"/>
                </a:lnTo>
                <a:lnTo>
                  <a:pt x="2920" y="895"/>
                </a:lnTo>
                <a:lnTo>
                  <a:pt x="2923" y="895"/>
                </a:lnTo>
                <a:lnTo>
                  <a:pt x="2932" y="918"/>
                </a:lnTo>
                <a:lnTo>
                  <a:pt x="2936" y="918"/>
                </a:lnTo>
                <a:lnTo>
                  <a:pt x="2936" y="951"/>
                </a:lnTo>
                <a:lnTo>
                  <a:pt x="2940" y="951"/>
                </a:lnTo>
                <a:lnTo>
                  <a:pt x="2940" y="958"/>
                </a:lnTo>
                <a:lnTo>
                  <a:pt x="2943" y="958"/>
                </a:lnTo>
                <a:lnTo>
                  <a:pt x="2949" y="1031"/>
                </a:lnTo>
                <a:lnTo>
                  <a:pt x="2956" y="1035"/>
                </a:lnTo>
                <a:lnTo>
                  <a:pt x="2960" y="1062"/>
                </a:lnTo>
                <a:lnTo>
                  <a:pt x="2976" y="1062"/>
                </a:lnTo>
                <a:lnTo>
                  <a:pt x="2987" y="1076"/>
                </a:lnTo>
                <a:lnTo>
                  <a:pt x="3003" y="1091"/>
                </a:lnTo>
                <a:lnTo>
                  <a:pt x="3020" y="1098"/>
                </a:lnTo>
                <a:lnTo>
                  <a:pt x="3020" y="1106"/>
                </a:lnTo>
                <a:lnTo>
                  <a:pt x="3029" y="1106"/>
                </a:lnTo>
                <a:lnTo>
                  <a:pt x="3032" y="1118"/>
                </a:lnTo>
                <a:lnTo>
                  <a:pt x="3040" y="1122"/>
                </a:lnTo>
                <a:lnTo>
                  <a:pt x="3056" y="1171"/>
                </a:lnTo>
                <a:lnTo>
                  <a:pt x="3060" y="1171"/>
                </a:lnTo>
                <a:lnTo>
                  <a:pt x="3060" y="1195"/>
                </a:lnTo>
                <a:lnTo>
                  <a:pt x="3063" y="1195"/>
                </a:lnTo>
                <a:lnTo>
                  <a:pt x="3063" y="1202"/>
                </a:lnTo>
                <a:lnTo>
                  <a:pt x="3069" y="1202"/>
                </a:lnTo>
                <a:lnTo>
                  <a:pt x="3069" y="1222"/>
                </a:lnTo>
                <a:lnTo>
                  <a:pt x="3072" y="1222"/>
                </a:lnTo>
                <a:lnTo>
                  <a:pt x="3074" y="1224"/>
                </a:lnTo>
                <a:lnTo>
                  <a:pt x="3074" y="1224"/>
                </a:lnTo>
                <a:lnTo>
                  <a:pt x="3074" y="1226"/>
                </a:lnTo>
                <a:lnTo>
                  <a:pt x="3076" y="1226"/>
                </a:lnTo>
                <a:lnTo>
                  <a:pt x="3078" y="1226"/>
                </a:lnTo>
                <a:lnTo>
                  <a:pt x="3080" y="1226"/>
                </a:lnTo>
                <a:lnTo>
                  <a:pt x="3089" y="1251"/>
                </a:lnTo>
                <a:lnTo>
                  <a:pt x="3112" y="1251"/>
                </a:lnTo>
                <a:lnTo>
                  <a:pt x="3116" y="1275"/>
                </a:lnTo>
                <a:lnTo>
                  <a:pt x="3120" y="1275"/>
                </a:lnTo>
                <a:lnTo>
                  <a:pt x="3120" y="1278"/>
                </a:lnTo>
                <a:lnTo>
                  <a:pt x="3143" y="1278"/>
                </a:lnTo>
                <a:lnTo>
                  <a:pt x="3156" y="1295"/>
                </a:lnTo>
                <a:lnTo>
                  <a:pt x="3172" y="1295"/>
                </a:lnTo>
                <a:lnTo>
                  <a:pt x="3172" y="1298"/>
                </a:lnTo>
                <a:lnTo>
                  <a:pt x="3183" y="1306"/>
                </a:lnTo>
                <a:lnTo>
                  <a:pt x="3183" y="1315"/>
                </a:lnTo>
                <a:lnTo>
                  <a:pt x="3203" y="1329"/>
                </a:lnTo>
                <a:lnTo>
                  <a:pt x="3209" y="1338"/>
                </a:lnTo>
                <a:lnTo>
                  <a:pt x="3216" y="1338"/>
                </a:lnTo>
                <a:lnTo>
                  <a:pt x="3220" y="1346"/>
                </a:lnTo>
                <a:lnTo>
                  <a:pt x="3243" y="1366"/>
                </a:lnTo>
                <a:lnTo>
                  <a:pt x="3243" y="1378"/>
                </a:lnTo>
                <a:lnTo>
                  <a:pt x="3256" y="1382"/>
                </a:lnTo>
                <a:lnTo>
                  <a:pt x="3269" y="1398"/>
                </a:lnTo>
                <a:lnTo>
                  <a:pt x="3276" y="1398"/>
                </a:lnTo>
                <a:lnTo>
                  <a:pt x="3276" y="1406"/>
                </a:lnTo>
                <a:lnTo>
                  <a:pt x="3289" y="1406"/>
                </a:lnTo>
                <a:lnTo>
                  <a:pt x="3289" y="1409"/>
                </a:lnTo>
                <a:lnTo>
                  <a:pt x="3292" y="1415"/>
                </a:lnTo>
                <a:lnTo>
                  <a:pt x="3296" y="1420"/>
                </a:lnTo>
                <a:lnTo>
                  <a:pt x="3300" y="1426"/>
                </a:lnTo>
                <a:lnTo>
                  <a:pt x="3303" y="1431"/>
                </a:lnTo>
                <a:lnTo>
                  <a:pt x="3303" y="1455"/>
                </a:lnTo>
                <a:lnTo>
                  <a:pt x="3296" y="1458"/>
                </a:lnTo>
                <a:lnTo>
                  <a:pt x="3296" y="1466"/>
                </a:lnTo>
                <a:lnTo>
                  <a:pt x="3292" y="1466"/>
                </a:lnTo>
                <a:lnTo>
                  <a:pt x="3292" y="1469"/>
                </a:lnTo>
                <a:lnTo>
                  <a:pt x="3294" y="1471"/>
                </a:lnTo>
                <a:lnTo>
                  <a:pt x="3294" y="1473"/>
                </a:lnTo>
                <a:lnTo>
                  <a:pt x="3296" y="1476"/>
                </a:lnTo>
                <a:lnTo>
                  <a:pt x="3296" y="1482"/>
                </a:lnTo>
                <a:lnTo>
                  <a:pt x="3301" y="1484"/>
                </a:lnTo>
                <a:lnTo>
                  <a:pt x="3307" y="1486"/>
                </a:lnTo>
                <a:lnTo>
                  <a:pt x="3309" y="1489"/>
                </a:lnTo>
                <a:lnTo>
                  <a:pt x="3311" y="1491"/>
                </a:lnTo>
                <a:lnTo>
                  <a:pt x="3311" y="1495"/>
                </a:lnTo>
                <a:lnTo>
                  <a:pt x="3312" y="1498"/>
                </a:lnTo>
                <a:lnTo>
                  <a:pt x="3312" y="1502"/>
                </a:lnTo>
                <a:lnTo>
                  <a:pt x="3316" y="1506"/>
                </a:lnTo>
                <a:lnTo>
                  <a:pt x="3320" y="1506"/>
                </a:lnTo>
                <a:lnTo>
                  <a:pt x="3323" y="1515"/>
                </a:lnTo>
                <a:lnTo>
                  <a:pt x="3332" y="1515"/>
                </a:lnTo>
                <a:lnTo>
                  <a:pt x="3336" y="1522"/>
                </a:lnTo>
                <a:lnTo>
                  <a:pt x="3347" y="1529"/>
                </a:lnTo>
                <a:lnTo>
                  <a:pt x="3361" y="1533"/>
                </a:lnTo>
                <a:lnTo>
                  <a:pt x="3380" y="1535"/>
                </a:lnTo>
                <a:lnTo>
                  <a:pt x="3383" y="1531"/>
                </a:lnTo>
                <a:lnTo>
                  <a:pt x="3385" y="1529"/>
                </a:lnTo>
                <a:lnTo>
                  <a:pt x="3389" y="1527"/>
                </a:lnTo>
                <a:lnTo>
                  <a:pt x="3392" y="1526"/>
                </a:lnTo>
                <a:lnTo>
                  <a:pt x="3392" y="1522"/>
                </a:lnTo>
                <a:lnTo>
                  <a:pt x="3400" y="1522"/>
                </a:lnTo>
                <a:lnTo>
                  <a:pt x="3409" y="1511"/>
                </a:lnTo>
                <a:lnTo>
                  <a:pt x="3469" y="1515"/>
                </a:lnTo>
                <a:lnTo>
                  <a:pt x="3469" y="1511"/>
                </a:lnTo>
                <a:lnTo>
                  <a:pt x="3476" y="1511"/>
                </a:lnTo>
                <a:lnTo>
                  <a:pt x="3480" y="1502"/>
                </a:lnTo>
                <a:lnTo>
                  <a:pt x="3500" y="1498"/>
                </a:lnTo>
                <a:lnTo>
                  <a:pt x="3500" y="1495"/>
                </a:lnTo>
                <a:lnTo>
                  <a:pt x="3536" y="1498"/>
                </a:lnTo>
                <a:lnTo>
                  <a:pt x="3536" y="1495"/>
                </a:lnTo>
                <a:lnTo>
                  <a:pt x="3549" y="1495"/>
                </a:lnTo>
                <a:lnTo>
                  <a:pt x="3552" y="1486"/>
                </a:lnTo>
                <a:lnTo>
                  <a:pt x="3567" y="1484"/>
                </a:lnTo>
                <a:lnTo>
                  <a:pt x="3581" y="1486"/>
                </a:lnTo>
                <a:lnTo>
                  <a:pt x="3598" y="1487"/>
                </a:lnTo>
                <a:lnTo>
                  <a:pt x="3612" y="1486"/>
                </a:lnTo>
                <a:lnTo>
                  <a:pt x="3612" y="1482"/>
                </a:lnTo>
                <a:lnTo>
                  <a:pt x="3623" y="1482"/>
                </a:lnTo>
                <a:lnTo>
                  <a:pt x="3623" y="1478"/>
                </a:lnTo>
                <a:lnTo>
                  <a:pt x="3636" y="1478"/>
                </a:lnTo>
                <a:lnTo>
                  <a:pt x="3636" y="1475"/>
                </a:lnTo>
                <a:lnTo>
                  <a:pt x="3660" y="1469"/>
                </a:lnTo>
                <a:lnTo>
                  <a:pt x="3663" y="1462"/>
                </a:lnTo>
                <a:lnTo>
                  <a:pt x="3674" y="1453"/>
                </a:lnTo>
                <a:lnTo>
                  <a:pt x="3687" y="1447"/>
                </a:lnTo>
                <a:lnTo>
                  <a:pt x="3703" y="1446"/>
                </a:lnTo>
                <a:lnTo>
                  <a:pt x="3709" y="1451"/>
                </a:lnTo>
                <a:lnTo>
                  <a:pt x="3714" y="1455"/>
                </a:lnTo>
                <a:lnTo>
                  <a:pt x="3720" y="1456"/>
                </a:lnTo>
                <a:lnTo>
                  <a:pt x="3729" y="1458"/>
                </a:lnTo>
                <a:lnTo>
                  <a:pt x="3729" y="1486"/>
                </a:lnTo>
                <a:lnTo>
                  <a:pt x="3723" y="1486"/>
                </a:lnTo>
                <a:lnTo>
                  <a:pt x="3720" y="1498"/>
                </a:lnTo>
                <a:lnTo>
                  <a:pt x="3723" y="1498"/>
                </a:lnTo>
                <a:lnTo>
                  <a:pt x="3725" y="1511"/>
                </a:lnTo>
                <a:lnTo>
                  <a:pt x="3725" y="1529"/>
                </a:lnTo>
                <a:lnTo>
                  <a:pt x="3723" y="1544"/>
                </a:lnTo>
                <a:lnTo>
                  <a:pt x="3720" y="1555"/>
                </a:lnTo>
                <a:lnTo>
                  <a:pt x="3718" y="1556"/>
                </a:lnTo>
                <a:lnTo>
                  <a:pt x="3718" y="1556"/>
                </a:lnTo>
                <a:lnTo>
                  <a:pt x="3718" y="1556"/>
                </a:lnTo>
                <a:lnTo>
                  <a:pt x="3716" y="1556"/>
                </a:lnTo>
                <a:lnTo>
                  <a:pt x="3714" y="1556"/>
                </a:lnTo>
                <a:lnTo>
                  <a:pt x="3712" y="1558"/>
                </a:lnTo>
                <a:lnTo>
                  <a:pt x="3711" y="1589"/>
                </a:lnTo>
                <a:lnTo>
                  <a:pt x="3703" y="1615"/>
                </a:lnTo>
                <a:lnTo>
                  <a:pt x="3703" y="1626"/>
                </a:lnTo>
                <a:lnTo>
                  <a:pt x="3692" y="1635"/>
                </a:lnTo>
                <a:lnTo>
                  <a:pt x="3692" y="1642"/>
                </a:lnTo>
                <a:lnTo>
                  <a:pt x="3689" y="1642"/>
                </a:lnTo>
                <a:lnTo>
                  <a:pt x="3689" y="1651"/>
                </a:lnTo>
                <a:lnTo>
                  <a:pt x="3683" y="1651"/>
                </a:lnTo>
                <a:lnTo>
                  <a:pt x="3683" y="1658"/>
                </a:lnTo>
                <a:lnTo>
                  <a:pt x="3680" y="1658"/>
                </a:lnTo>
                <a:lnTo>
                  <a:pt x="3680" y="1666"/>
                </a:lnTo>
                <a:lnTo>
                  <a:pt x="3676" y="1666"/>
                </a:lnTo>
                <a:lnTo>
                  <a:pt x="3676" y="1675"/>
                </a:lnTo>
                <a:lnTo>
                  <a:pt x="3672" y="1675"/>
                </a:lnTo>
                <a:lnTo>
                  <a:pt x="3672" y="1682"/>
                </a:lnTo>
                <a:lnTo>
                  <a:pt x="3660" y="1689"/>
                </a:lnTo>
                <a:lnTo>
                  <a:pt x="3660" y="1698"/>
                </a:lnTo>
                <a:lnTo>
                  <a:pt x="3656" y="1698"/>
                </a:lnTo>
                <a:lnTo>
                  <a:pt x="3656" y="1715"/>
                </a:lnTo>
                <a:lnTo>
                  <a:pt x="3652" y="1715"/>
                </a:lnTo>
                <a:lnTo>
                  <a:pt x="3652" y="1722"/>
                </a:lnTo>
                <a:lnTo>
                  <a:pt x="3649" y="1722"/>
                </a:lnTo>
                <a:lnTo>
                  <a:pt x="3649" y="1731"/>
                </a:lnTo>
                <a:lnTo>
                  <a:pt x="3640" y="1735"/>
                </a:lnTo>
                <a:lnTo>
                  <a:pt x="3640" y="1742"/>
                </a:lnTo>
                <a:lnTo>
                  <a:pt x="3636" y="1742"/>
                </a:lnTo>
                <a:lnTo>
                  <a:pt x="3636" y="1749"/>
                </a:lnTo>
                <a:lnTo>
                  <a:pt x="3632" y="1749"/>
                </a:lnTo>
                <a:lnTo>
                  <a:pt x="3632" y="1758"/>
                </a:lnTo>
                <a:lnTo>
                  <a:pt x="3629" y="1758"/>
                </a:lnTo>
                <a:lnTo>
                  <a:pt x="3629" y="1766"/>
                </a:lnTo>
                <a:lnTo>
                  <a:pt x="3620" y="1769"/>
                </a:lnTo>
                <a:lnTo>
                  <a:pt x="3620" y="1795"/>
                </a:lnTo>
                <a:lnTo>
                  <a:pt x="3616" y="1795"/>
                </a:lnTo>
                <a:lnTo>
                  <a:pt x="3616" y="1802"/>
                </a:lnTo>
                <a:lnTo>
                  <a:pt x="3612" y="1802"/>
                </a:lnTo>
                <a:lnTo>
                  <a:pt x="3612" y="1811"/>
                </a:lnTo>
                <a:lnTo>
                  <a:pt x="3609" y="1811"/>
                </a:lnTo>
                <a:lnTo>
                  <a:pt x="3603" y="1822"/>
                </a:lnTo>
                <a:lnTo>
                  <a:pt x="3592" y="1829"/>
                </a:lnTo>
                <a:lnTo>
                  <a:pt x="3592" y="1842"/>
                </a:lnTo>
                <a:lnTo>
                  <a:pt x="3589" y="1842"/>
                </a:lnTo>
                <a:lnTo>
                  <a:pt x="3589" y="1851"/>
                </a:lnTo>
                <a:lnTo>
                  <a:pt x="3580" y="1855"/>
                </a:lnTo>
                <a:lnTo>
                  <a:pt x="3580" y="1862"/>
                </a:lnTo>
                <a:lnTo>
                  <a:pt x="3576" y="1862"/>
                </a:lnTo>
                <a:lnTo>
                  <a:pt x="3576" y="1875"/>
                </a:lnTo>
                <a:lnTo>
                  <a:pt x="3560" y="1886"/>
                </a:lnTo>
                <a:lnTo>
                  <a:pt x="3556" y="1902"/>
                </a:lnTo>
                <a:lnTo>
                  <a:pt x="3543" y="1909"/>
                </a:lnTo>
                <a:lnTo>
                  <a:pt x="3543" y="1918"/>
                </a:lnTo>
                <a:lnTo>
                  <a:pt x="3529" y="1931"/>
                </a:lnTo>
                <a:lnTo>
                  <a:pt x="3523" y="1938"/>
                </a:lnTo>
                <a:lnTo>
                  <a:pt x="3516" y="1938"/>
                </a:lnTo>
                <a:lnTo>
                  <a:pt x="3516" y="1942"/>
                </a:lnTo>
                <a:lnTo>
                  <a:pt x="3509" y="1946"/>
                </a:lnTo>
                <a:lnTo>
                  <a:pt x="3509" y="1955"/>
                </a:lnTo>
                <a:lnTo>
                  <a:pt x="3472" y="1986"/>
                </a:lnTo>
                <a:lnTo>
                  <a:pt x="3469" y="1998"/>
                </a:lnTo>
                <a:lnTo>
                  <a:pt x="3460" y="1998"/>
                </a:lnTo>
                <a:lnTo>
                  <a:pt x="3449" y="2015"/>
                </a:lnTo>
                <a:lnTo>
                  <a:pt x="3436" y="2015"/>
                </a:lnTo>
                <a:lnTo>
                  <a:pt x="3436" y="2018"/>
                </a:lnTo>
                <a:lnTo>
                  <a:pt x="3429" y="2018"/>
                </a:lnTo>
                <a:lnTo>
                  <a:pt x="3420" y="2029"/>
                </a:lnTo>
                <a:lnTo>
                  <a:pt x="3403" y="2035"/>
                </a:lnTo>
                <a:lnTo>
                  <a:pt x="3396" y="2046"/>
                </a:lnTo>
                <a:lnTo>
                  <a:pt x="3389" y="2046"/>
                </a:lnTo>
                <a:lnTo>
                  <a:pt x="3383" y="2055"/>
                </a:lnTo>
                <a:lnTo>
                  <a:pt x="3376" y="2055"/>
                </a:lnTo>
                <a:lnTo>
                  <a:pt x="3356" y="2078"/>
                </a:lnTo>
                <a:lnTo>
                  <a:pt x="3349" y="2078"/>
                </a:lnTo>
                <a:lnTo>
                  <a:pt x="3343" y="2086"/>
                </a:lnTo>
                <a:lnTo>
                  <a:pt x="3332" y="2091"/>
                </a:lnTo>
                <a:lnTo>
                  <a:pt x="3332" y="2098"/>
                </a:lnTo>
                <a:lnTo>
                  <a:pt x="3303" y="2122"/>
                </a:lnTo>
                <a:lnTo>
                  <a:pt x="3303" y="2126"/>
                </a:lnTo>
                <a:lnTo>
                  <a:pt x="3296" y="2126"/>
                </a:lnTo>
                <a:lnTo>
                  <a:pt x="3291" y="2138"/>
                </a:lnTo>
                <a:lnTo>
                  <a:pt x="3280" y="2151"/>
                </a:lnTo>
                <a:lnTo>
                  <a:pt x="3269" y="2164"/>
                </a:lnTo>
                <a:lnTo>
                  <a:pt x="3260" y="2175"/>
                </a:lnTo>
                <a:lnTo>
                  <a:pt x="3252" y="2178"/>
                </a:lnTo>
                <a:lnTo>
                  <a:pt x="3252" y="2186"/>
                </a:lnTo>
                <a:lnTo>
                  <a:pt x="3236" y="2198"/>
                </a:lnTo>
                <a:lnTo>
                  <a:pt x="3232" y="2215"/>
                </a:lnTo>
                <a:lnTo>
                  <a:pt x="3223" y="2218"/>
                </a:lnTo>
                <a:lnTo>
                  <a:pt x="3203" y="2255"/>
                </a:lnTo>
                <a:lnTo>
                  <a:pt x="3180" y="2258"/>
                </a:lnTo>
                <a:lnTo>
                  <a:pt x="3180" y="2264"/>
                </a:lnTo>
                <a:lnTo>
                  <a:pt x="3178" y="2269"/>
                </a:lnTo>
                <a:lnTo>
                  <a:pt x="3176" y="2273"/>
                </a:lnTo>
                <a:lnTo>
                  <a:pt x="3174" y="2276"/>
                </a:lnTo>
                <a:lnTo>
                  <a:pt x="3174" y="2280"/>
                </a:lnTo>
                <a:lnTo>
                  <a:pt x="3172" y="2286"/>
                </a:lnTo>
                <a:lnTo>
                  <a:pt x="3143" y="2295"/>
                </a:lnTo>
                <a:lnTo>
                  <a:pt x="3136" y="2329"/>
                </a:lnTo>
                <a:lnTo>
                  <a:pt x="3123" y="2338"/>
                </a:lnTo>
                <a:lnTo>
                  <a:pt x="3123" y="2355"/>
                </a:lnTo>
                <a:lnTo>
                  <a:pt x="3120" y="2355"/>
                </a:lnTo>
                <a:lnTo>
                  <a:pt x="3112" y="2378"/>
                </a:lnTo>
                <a:lnTo>
                  <a:pt x="3109" y="2378"/>
                </a:lnTo>
                <a:lnTo>
                  <a:pt x="3109" y="2386"/>
                </a:lnTo>
                <a:lnTo>
                  <a:pt x="3103" y="2386"/>
                </a:lnTo>
                <a:lnTo>
                  <a:pt x="3100" y="2402"/>
                </a:lnTo>
                <a:lnTo>
                  <a:pt x="3083" y="2411"/>
                </a:lnTo>
                <a:lnTo>
                  <a:pt x="3063" y="2486"/>
                </a:lnTo>
                <a:lnTo>
                  <a:pt x="3081" y="2498"/>
                </a:lnTo>
                <a:lnTo>
                  <a:pt x="3096" y="2515"/>
                </a:lnTo>
                <a:lnTo>
                  <a:pt x="3100" y="2515"/>
                </a:lnTo>
                <a:lnTo>
                  <a:pt x="3100" y="2555"/>
                </a:lnTo>
                <a:lnTo>
                  <a:pt x="3094" y="2564"/>
                </a:lnTo>
                <a:lnTo>
                  <a:pt x="3094" y="2575"/>
                </a:lnTo>
                <a:lnTo>
                  <a:pt x="3096" y="2589"/>
                </a:lnTo>
                <a:lnTo>
                  <a:pt x="3096" y="2606"/>
                </a:lnTo>
                <a:lnTo>
                  <a:pt x="3092" y="2606"/>
                </a:lnTo>
                <a:lnTo>
                  <a:pt x="3092" y="2616"/>
                </a:lnTo>
                <a:lnTo>
                  <a:pt x="3096" y="2635"/>
                </a:lnTo>
                <a:lnTo>
                  <a:pt x="3103" y="2655"/>
                </a:lnTo>
                <a:lnTo>
                  <a:pt x="3111" y="2675"/>
                </a:lnTo>
                <a:lnTo>
                  <a:pt x="3116" y="2691"/>
                </a:lnTo>
                <a:lnTo>
                  <a:pt x="3120" y="2702"/>
                </a:lnTo>
                <a:lnTo>
                  <a:pt x="3127" y="2704"/>
                </a:lnTo>
                <a:lnTo>
                  <a:pt x="3132" y="2706"/>
                </a:lnTo>
                <a:lnTo>
                  <a:pt x="3138" y="2707"/>
                </a:lnTo>
                <a:lnTo>
                  <a:pt x="3141" y="2711"/>
                </a:lnTo>
                <a:lnTo>
                  <a:pt x="3145" y="2716"/>
                </a:lnTo>
                <a:lnTo>
                  <a:pt x="3149" y="2722"/>
                </a:lnTo>
                <a:lnTo>
                  <a:pt x="3154" y="2731"/>
                </a:lnTo>
                <a:lnTo>
                  <a:pt x="3158" y="2746"/>
                </a:lnTo>
                <a:lnTo>
                  <a:pt x="3156" y="2762"/>
                </a:lnTo>
                <a:lnTo>
                  <a:pt x="3152" y="2762"/>
                </a:lnTo>
                <a:lnTo>
                  <a:pt x="3152" y="2782"/>
                </a:lnTo>
                <a:lnTo>
                  <a:pt x="3149" y="2782"/>
                </a:lnTo>
                <a:lnTo>
                  <a:pt x="3149" y="2809"/>
                </a:lnTo>
                <a:lnTo>
                  <a:pt x="3147" y="2811"/>
                </a:lnTo>
                <a:lnTo>
                  <a:pt x="3147" y="2811"/>
                </a:lnTo>
                <a:lnTo>
                  <a:pt x="3145" y="2813"/>
                </a:lnTo>
                <a:lnTo>
                  <a:pt x="3143" y="2815"/>
                </a:lnTo>
                <a:lnTo>
                  <a:pt x="3143" y="2818"/>
                </a:lnTo>
                <a:lnTo>
                  <a:pt x="3149" y="2818"/>
                </a:lnTo>
                <a:lnTo>
                  <a:pt x="3149" y="2831"/>
                </a:lnTo>
                <a:lnTo>
                  <a:pt x="3152" y="2831"/>
                </a:lnTo>
                <a:lnTo>
                  <a:pt x="3152" y="2935"/>
                </a:lnTo>
                <a:lnTo>
                  <a:pt x="3160" y="2938"/>
                </a:lnTo>
                <a:lnTo>
                  <a:pt x="3163" y="2949"/>
                </a:lnTo>
                <a:lnTo>
                  <a:pt x="3165" y="2967"/>
                </a:lnTo>
                <a:lnTo>
                  <a:pt x="3163" y="2982"/>
                </a:lnTo>
                <a:lnTo>
                  <a:pt x="3160" y="2982"/>
                </a:lnTo>
                <a:lnTo>
                  <a:pt x="3160" y="2995"/>
                </a:lnTo>
                <a:lnTo>
                  <a:pt x="3152" y="2998"/>
                </a:lnTo>
                <a:lnTo>
                  <a:pt x="3152" y="3018"/>
                </a:lnTo>
                <a:lnTo>
                  <a:pt x="3140" y="3026"/>
                </a:lnTo>
                <a:lnTo>
                  <a:pt x="3140" y="3035"/>
                </a:lnTo>
                <a:lnTo>
                  <a:pt x="3116" y="3055"/>
                </a:lnTo>
                <a:lnTo>
                  <a:pt x="3116" y="3062"/>
                </a:lnTo>
                <a:lnTo>
                  <a:pt x="3100" y="3075"/>
                </a:lnTo>
                <a:lnTo>
                  <a:pt x="3096" y="3086"/>
                </a:lnTo>
                <a:lnTo>
                  <a:pt x="3080" y="3089"/>
                </a:lnTo>
                <a:lnTo>
                  <a:pt x="3072" y="3102"/>
                </a:lnTo>
                <a:lnTo>
                  <a:pt x="3063" y="3102"/>
                </a:lnTo>
                <a:lnTo>
                  <a:pt x="3063" y="3106"/>
                </a:lnTo>
                <a:lnTo>
                  <a:pt x="3056" y="3106"/>
                </a:lnTo>
                <a:lnTo>
                  <a:pt x="3056" y="3109"/>
                </a:lnTo>
                <a:lnTo>
                  <a:pt x="3036" y="3109"/>
                </a:lnTo>
                <a:lnTo>
                  <a:pt x="3036" y="3115"/>
                </a:lnTo>
                <a:lnTo>
                  <a:pt x="3020" y="3118"/>
                </a:lnTo>
                <a:lnTo>
                  <a:pt x="3020" y="3122"/>
                </a:lnTo>
                <a:lnTo>
                  <a:pt x="2972" y="3138"/>
                </a:lnTo>
                <a:lnTo>
                  <a:pt x="2949" y="3166"/>
                </a:lnTo>
                <a:lnTo>
                  <a:pt x="2943" y="3166"/>
                </a:lnTo>
                <a:lnTo>
                  <a:pt x="2943" y="3178"/>
                </a:lnTo>
                <a:lnTo>
                  <a:pt x="2932" y="3186"/>
                </a:lnTo>
                <a:lnTo>
                  <a:pt x="2932" y="3191"/>
                </a:lnTo>
                <a:lnTo>
                  <a:pt x="2923" y="3191"/>
                </a:lnTo>
                <a:lnTo>
                  <a:pt x="2920" y="3198"/>
                </a:lnTo>
                <a:lnTo>
                  <a:pt x="2916" y="3198"/>
                </a:lnTo>
                <a:lnTo>
                  <a:pt x="2914" y="3202"/>
                </a:lnTo>
                <a:lnTo>
                  <a:pt x="2914" y="3204"/>
                </a:lnTo>
                <a:lnTo>
                  <a:pt x="2914" y="3204"/>
                </a:lnTo>
                <a:lnTo>
                  <a:pt x="2914" y="3206"/>
                </a:lnTo>
                <a:lnTo>
                  <a:pt x="2914" y="3207"/>
                </a:lnTo>
                <a:lnTo>
                  <a:pt x="2914" y="3207"/>
                </a:lnTo>
                <a:lnTo>
                  <a:pt x="2914" y="3209"/>
                </a:lnTo>
                <a:lnTo>
                  <a:pt x="2912" y="3211"/>
                </a:lnTo>
                <a:lnTo>
                  <a:pt x="2909" y="3215"/>
                </a:lnTo>
                <a:lnTo>
                  <a:pt x="2909" y="3218"/>
                </a:lnTo>
                <a:lnTo>
                  <a:pt x="2889" y="3218"/>
                </a:lnTo>
                <a:lnTo>
                  <a:pt x="2852" y="3258"/>
                </a:lnTo>
                <a:lnTo>
                  <a:pt x="2843" y="3258"/>
                </a:lnTo>
                <a:lnTo>
                  <a:pt x="2840" y="3266"/>
                </a:lnTo>
                <a:lnTo>
                  <a:pt x="2832" y="3266"/>
                </a:lnTo>
                <a:lnTo>
                  <a:pt x="2820" y="3289"/>
                </a:lnTo>
                <a:lnTo>
                  <a:pt x="2823" y="3289"/>
                </a:lnTo>
                <a:lnTo>
                  <a:pt x="2829" y="3296"/>
                </a:lnTo>
                <a:lnTo>
                  <a:pt x="2832" y="3302"/>
                </a:lnTo>
                <a:lnTo>
                  <a:pt x="2836" y="3307"/>
                </a:lnTo>
                <a:lnTo>
                  <a:pt x="2840" y="3315"/>
                </a:lnTo>
                <a:lnTo>
                  <a:pt x="2840" y="3346"/>
                </a:lnTo>
                <a:lnTo>
                  <a:pt x="2849" y="3351"/>
                </a:lnTo>
                <a:lnTo>
                  <a:pt x="2851" y="3362"/>
                </a:lnTo>
                <a:lnTo>
                  <a:pt x="2851" y="3373"/>
                </a:lnTo>
                <a:lnTo>
                  <a:pt x="2856" y="3382"/>
                </a:lnTo>
                <a:lnTo>
                  <a:pt x="2858" y="3384"/>
                </a:lnTo>
                <a:lnTo>
                  <a:pt x="2858" y="3384"/>
                </a:lnTo>
                <a:lnTo>
                  <a:pt x="2858" y="3386"/>
                </a:lnTo>
                <a:lnTo>
                  <a:pt x="2860" y="3386"/>
                </a:lnTo>
                <a:lnTo>
                  <a:pt x="2861" y="3386"/>
                </a:lnTo>
                <a:lnTo>
                  <a:pt x="2863" y="3386"/>
                </a:lnTo>
                <a:lnTo>
                  <a:pt x="2860" y="3455"/>
                </a:lnTo>
                <a:lnTo>
                  <a:pt x="2856" y="3455"/>
                </a:lnTo>
                <a:lnTo>
                  <a:pt x="2856" y="3471"/>
                </a:lnTo>
                <a:lnTo>
                  <a:pt x="2852" y="3471"/>
                </a:lnTo>
                <a:lnTo>
                  <a:pt x="2852" y="3473"/>
                </a:lnTo>
                <a:lnTo>
                  <a:pt x="2852" y="3475"/>
                </a:lnTo>
                <a:lnTo>
                  <a:pt x="2854" y="3476"/>
                </a:lnTo>
                <a:lnTo>
                  <a:pt x="2856" y="3478"/>
                </a:lnTo>
                <a:lnTo>
                  <a:pt x="2856" y="3478"/>
                </a:lnTo>
                <a:lnTo>
                  <a:pt x="2858" y="3493"/>
                </a:lnTo>
                <a:lnTo>
                  <a:pt x="2854" y="3504"/>
                </a:lnTo>
                <a:lnTo>
                  <a:pt x="2849" y="3515"/>
                </a:lnTo>
                <a:lnTo>
                  <a:pt x="2843" y="3522"/>
                </a:lnTo>
                <a:lnTo>
                  <a:pt x="2843" y="3531"/>
                </a:lnTo>
                <a:lnTo>
                  <a:pt x="2816" y="3551"/>
                </a:lnTo>
                <a:lnTo>
                  <a:pt x="2800" y="3551"/>
                </a:lnTo>
                <a:lnTo>
                  <a:pt x="2800" y="3555"/>
                </a:lnTo>
                <a:lnTo>
                  <a:pt x="2789" y="3555"/>
                </a:lnTo>
                <a:lnTo>
                  <a:pt x="2783" y="3562"/>
                </a:lnTo>
                <a:lnTo>
                  <a:pt x="2772" y="3562"/>
                </a:lnTo>
                <a:lnTo>
                  <a:pt x="2772" y="3566"/>
                </a:lnTo>
                <a:lnTo>
                  <a:pt x="2756" y="3569"/>
                </a:lnTo>
                <a:lnTo>
                  <a:pt x="2756" y="3575"/>
                </a:lnTo>
                <a:lnTo>
                  <a:pt x="2736" y="3575"/>
                </a:lnTo>
                <a:lnTo>
                  <a:pt x="2732" y="3582"/>
                </a:lnTo>
                <a:lnTo>
                  <a:pt x="2716" y="3586"/>
                </a:lnTo>
                <a:lnTo>
                  <a:pt x="2716" y="3589"/>
                </a:lnTo>
                <a:lnTo>
                  <a:pt x="2709" y="3595"/>
                </a:lnTo>
                <a:lnTo>
                  <a:pt x="2703" y="3606"/>
                </a:lnTo>
                <a:lnTo>
                  <a:pt x="2700" y="3606"/>
                </a:lnTo>
                <a:lnTo>
                  <a:pt x="2703" y="3609"/>
                </a:lnTo>
                <a:lnTo>
                  <a:pt x="2707" y="3613"/>
                </a:lnTo>
                <a:lnTo>
                  <a:pt x="2709" y="3615"/>
                </a:lnTo>
                <a:lnTo>
                  <a:pt x="2709" y="3622"/>
                </a:lnTo>
                <a:lnTo>
                  <a:pt x="2712" y="3622"/>
                </a:lnTo>
                <a:lnTo>
                  <a:pt x="2712" y="3655"/>
                </a:lnTo>
                <a:lnTo>
                  <a:pt x="2709" y="3655"/>
                </a:lnTo>
                <a:lnTo>
                  <a:pt x="2709" y="3682"/>
                </a:lnTo>
                <a:lnTo>
                  <a:pt x="2703" y="3682"/>
                </a:lnTo>
                <a:lnTo>
                  <a:pt x="2703" y="3695"/>
                </a:lnTo>
                <a:lnTo>
                  <a:pt x="2700" y="3695"/>
                </a:lnTo>
                <a:lnTo>
                  <a:pt x="2700" y="3702"/>
                </a:lnTo>
                <a:lnTo>
                  <a:pt x="2696" y="3702"/>
                </a:lnTo>
                <a:lnTo>
                  <a:pt x="2696" y="3718"/>
                </a:lnTo>
                <a:lnTo>
                  <a:pt x="2692" y="3718"/>
                </a:lnTo>
                <a:lnTo>
                  <a:pt x="2692" y="3726"/>
                </a:lnTo>
                <a:lnTo>
                  <a:pt x="2689" y="3726"/>
                </a:lnTo>
                <a:lnTo>
                  <a:pt x="2683" y="3762"/>
                </a:lnTo>
                <a:lnTo>
                  <a:pt x="2669" y="3775"/>
                </a:lnTo>
                <a:lnTo>
                  <a:pt x="2669" y="3778"/>
                </a:lnTo>
                <a:lnTo>
                  <a:pt x="2660" y="3778"/>
                </a:lnTo>
                <a:lnTo>
                  <a:pt x="2652" y="3789"/>
                </a:lnTo>
                <a:lnTo>
                  <a:pt x="2643" y="3789"/>
                </a:lnTo>
                <a:lnTo>
                  <a:pt x="2643" y="3795"/>
                </a:lnTo>
                <a:lnTo>
                  <a:pt x="2640" y="3798"/>
                </a:lnTo>
                <a:lnTo>
                  <a:pt x="2634" y="3804"/>
                </a:lnTo>
                <a:lnTo>
                  <a:pt x="2629" y="3807"/>
                </a:lnTo>
                <a:lnTo>
                  <a:pt x="2623" y="3811"/>
                </a:lnTo>
                <a:lnTo>
                  <a:pt x="2616" y="3815"/>
                </a:lnTo>
                <a:lnTo>
                  <a:pt x="2612" y="3826"/>
                </a:lnTo>
                <a:lnTo>
                  <a:pt x="2609" y="3826"/>
                </a:lnTo>
                <a:lnTo>
                  <a:pt x="2609" y="3835"/>
                </a:lnTo>
                <a:lnTo>
                  <a:pt x="2600" y="3838"/>
                </a:lnTo>
                <a:lnTo>
                  <a:pt x="2596" y="3858"/>
                </a:lnTo>
                <a:lnTo>
                  <a:pt x="2583" y="3866"/>
                </a:lnTo>
                <a:lnTo>
                  <a:pt x="2583" y="3875"/>
                </a:lnTo>
                <a:lnTo>
                  <a:pt x="2576" y="3878"/>
                </a:lnTo>
                <a:lnTo>
                  <a:pt x="2576" y="3886"/>
                </a:lnTo>
                <a:lnTo>
                  <a:pt x="2560" y="3898"/>
                </a:lnTo>
                <a:lnTo>
                  <a:pt x="2560" y="3906"/>
                </a:lnTo>
                <a:lnTo>
                  <a:pt x="2532" y="3929"/>
                </a:lnTo>
                <a:lnTo>
                  <a:pt x="2529" y="3938"/>
                </a:lnTo>
                <a:lnTo>
                  <a:pt x="2512" y="3942"/>
                </a:lnTo>
                <a:lnTo>
                  <a:pt x="2509" y="3955"/>
                </a:lnTo>
                <a:lnTo>
                  <a:pt x="2489" y="3966"/>
                </a:lnTo>
                <a:lnTo>
                  <a:pt x="2489" y="3975"/>
                </a:lnTo>
                <a:lnTo>
                  <a:pt x="2483" y="3975"/>
                </a:lnTo>
                <a:lnTo>
                  <a:pt x="2480" y="3982"/>
                </a:lnTo>
                <a:lnTo>
                  <a:pt x="2472" y="3982"/>
                </a:lnTo>
                <a:lnTo>
                  <a:pt x="2449" y="4009"/>
                </a:lnTo>
                <a:lnTo>
                  <a:pt x="2440" y="4009"/>
                </a:lnTo>
                <a:lnTo>
                  <a:pt x="2432" y="4022"/>
                </a:lnTo>
                <a:lnTo>
                  <a:pt x="2409" y="4031"/>
                </a:lnTo>
                <a:lnTo>
                  <a:pt x="2400" y="4042"/>
                </a:lnTo>
                <a:lnTo>
                  <a:pt x="2383" y="4046"/>
                </a:lnTo>
                <a:lnTo>
                  <a:pt x="2380" y="4055"/>
                </a:lnTo>
                <a:lnTo>
                  <a:pt x="2340" y="4058"/>
                </a:lnTo>
                <a:lnTo>
                  <a:pt x="2340" y="4058"/>
                </a:lnTo>
                <a:lnTo>
                  <a:pt x="2340" y="4056"/>
                </a:lnTo>
                <a:lnTo>
                  <a:pt x="2338" y="4055"/>
                </a:lnTo>
                <a:lnTo>
                  <a:pt x="2336" y="4055"/>
                </a:lnTo>
                <a:lnTo>
                  <a:pt x="2332" y="4055"/>
                </a:lnTo>
                <a:lnTo>
                  <a:pt x="2332" y="4058"/>
                </a:lnTo>
                <a:lnTo>
                  <a:pt x="2323" y="4058"/>
                </a:lnTo>
                <a:lnTo>
                  <a:pt x="2312" y="4075"/>
                </a:lnTo>
                <a:lnTo>
                  <a:pt x="2276" y="4075"/>
                </a:lnTo>
                <a:lnTo>
                  <a:pt x="2272" y="4082"/>
                </a:lnTo>
                <a:lnTo>
                  <a:pt x="2263" y="4082"/>
                </a:lnTo>
                <a:lnTo>
                  <a:pt x="2263" y="4086"/>
                </a:lnTo>
                <a:lnTo>
                  <a:pt x="2216" y="4082"/>
                </a:lnTo>
                <a:lnTo>
                  <a:pt x="2216" y="4078"/>
                </a:lnTo>
                <a:lnTo>
                  <a:pt x="2209" y="4078"/>
                </a:lnTo>
                <a:lnTo>
                  <a:pt x="2209" y="4075"/>
                </a:lnTo>
                <a:lnTo>
                  <a:pt x="2203" y="4073"/>
                </a:lnTo>
                <a:lnTo>
                  <a:pt x="2200" y="4073"/>
                </a:lnTo>
                <a:lnTo>
                  <a:pt x="2198" y="4075"/>
                </a:lnTo>
                <a:lnTo>
                  <a:pt x="2196" y="4076"/>
                </a:lnTo>
                <a:lnTo>
                  <a:pt x="2194" y="4078"/>
                </a:lnTo>
                <a:lnTo>
                  <a:pt x="2194" y="4080"/>
                </a:lnTo>
                <a:lnTo>
                  <a:pt x="2192" y="4082"/>
                </a:lnTo>
                <a:lnTo>
                  <a:pt x="2192" y="4082"/>
                </a:lnTo>
                <a:lnTo>
                  <a:pt x="2140" y="4078"/>
                </a:lnTo>
                <a:lnTo>
                  <a:pt x="2140" y="4082"/>
                </a:lnTo>
                <a:lnTo>
                  <a:pt x="2129" y="4082"/>
                </a:lnTo>
                <a:lnTo>
                  <a:pt x="2116" y="4098"/>
                </a:lnTo>
                <a:lnTo>
                  <a:pt x="2052" y="4098"/>
                </a:lnTo>
                <a:lnTo>
                  <a:pt x="2052" y="4102"/>
                </a:lnTo>
                <a:lnTo>
                  <a:pt x="2036" y="4106"/>
                </a:lnTo>
                <a:lnTo>
                  <a:pt x="2023" y="4122"/>
                </a:lnTo>
                <a:lnTo>
                  <a:pt x="1983" y="4122"/>
                </a:lnTo>
                <a:lnTo>
                  <a:pt x="1981" y="4120"/>
                </a:lnTo>
                <a:lnTo>
                  <a:pt x="1978" y="4118"/>
                </a:lnTo>
                <a:lnTo>
                  <a:pt x="1974" y="4116"/>
                </a:lnTo>
                <a:lnTo>
                  <a:pt x="1972" y="4115"/>
                </a:lnTo>
                <a:lnTo>
                  <a:pt x="1972" y="4106"/>
                </a:lnTo>
                <a:lnTo>
                  <a:pt x="1971" y="4104"/>
                </a:lnTo>
                <a:lnTo>
                  <a:pt x="1967" y="4102"/>
                </a:lnTo>
                <a:lnTo>
                  <a:pt x="1961" y="4098"/>
                </a:lnTo>
                <a:lnTo>
                  <a:pt x="1956" y="4096"/>
                </a:lnTo>
                <a:lnTo>
                  <a:pt x="1951" y="4093"/>
                </a:lnTo>
                <a:lnTo>
                  <a:pt x="1947" y="4091"/>
                </a:lnTo>
                <a:lnTo>
                  <a:pt x="1943" y="4091"/>
                </a:lnTo>
                <a:lnTo>
                  <a:pt x="1941" y="4089"/>
                </a:lnTo>
                <a:lnTo>
                  <a:pt x="1941" y="4091"/>
                </a:lnTo>
                <a:lnTo>
                  <a:pt x="1941" y="4091"/>
                </a:lnTo>
                <a:lnTo>
                  <a:pt x="1941" y="4093"/>
                </a:lnTo>
                <a:lnTo>
                  <a:pt x="1941" y="4093"/>
                </a:lnTo>
                <a:lnTo>
                  <a:pt x="1940" y="4095"/>
                </a:lnTo>
                <a:lnTo>
                  <a:pt x="1920" y="4095"/>
                </a:lnTo>
                <a:lnTo>
                  <a:pt x="1916" y="4055"/>
                </a:lnTo>
                <a:lnTo>
                  <a:pt x="1920" y="4055"/>
                </a:lnTo>
                <a:lnTo>
                  <a:pt x="1920" y="4051"/>
                </a:lnTo>
                <a:lnTo>
                  <a:pt x="1916" y="4051"/>
                </a:lnTo>
                <a:lnTo>
                  <a:pt x="1912" y="4038"/>
                </a:lnTo>
                <a:lnTo>
                  <a:pt x="1909" y="4038"/>
                </a:lnTo>
                <a:lnTo>
                  <a:pt x="1909" y="4031"/>
                </a:lnTo>
                <a:lnTo>
                  <a:pt x="1900" y="4026"/>
                </a:lnTo>
                <a:lnTo>
                  <a:pt x="1900" y="4015"/>
                </a:lnTo>
                <a:lnTo>
                  <a:pt x="1892" y="4009"/>
                </a:lnTo>
                <a:lnTo>
                  <a:pt x="1892" y="3989"/>
                </a:lnTo>
                <a:lnTo>
                  <a:pt x="1896" y="3989"/>
                </a:lnTo>
                <a:lnTo>
                  <a:pt x="1896" y="3986"/>
                </a:lnTo>
                <a:lnTo>
                  <a:pt x="1912" y="3986"/>
                </a:lnTo>
                <a:lnTo>
                  <a:pt x="1916" y="3978"/>
                </a:lnTo>
                <a:lnTo>
                  <a:pt x="1916" y="3967"/>
                </a:lnTo>
                <a:lnTo>
                  <a:pt x="1916" y="3953"/>
                </a:lnTo>
                <a:lnTo>
                  <a:pt x="1916" y="3942"/>
                </a:lnTo>
                <a:lnTo>
                  <a:pt x="1903" y="3935"/>
                </a:lnTo>
                <a:lnTo>
                  <a:pt x="1903" y="3926"/>
                </a:lnTo>
                <a:lnTo>
                  <a:pt x="1892" y="3918"/>
                </a:lnTo>
                <a:lnTo>
                  <a:pt x="1892" y="3911"/>
                </a:lnTo>
                <a:lnTo>
                  <a:pt x="1889" y="3911"/>
                </a:lnTo>
                <a:lnTo>
                  <a:pt x="1880" y="3886"/>
                </a:lnTo>
                <a:lnTo>
                  <a:pt x="1876" y="3886"/>
                </a:lnTo>
                <a:lnTo>
                  <a:pt x="1872" y="3866"/>
                </a:lnTo>
                <a:lnTo>
                  <a:pt x="1863" y="3862"/>
                </a:lnTo>
                <a:lnTo>
                  <a:pt x="1863" y="3855"/>
                </a:lnTo>
                <a:lnTo>
                  <a:pt x="1860" y="3855"/>
                </a:lnTo>
                <a:lnTo>
                  <a:pt x="1860" y="3835"/>
                </a:lnTo>
                <a:lnTo>
                  <a:pt x="1856" y="3835"/>
                </a:lnTo>
                <a:lnTo>
                  <a:pt x="1856" y="3826"/>
                </a:lnTo>
                <a:lnTo>
                  <a:pt x="1852" y="3826"/>
                </a:lnTo>
                <a:lnTo>
                  <a:pt x="1849" y="3802"/>
                </a:lnTo>
                <a:lnTo>
                  <a:pt x="1843" y="3802"/>
                </a:lnTo>
                <a:lnTo>
                  <a:pt x="1836" y="3778"/>
                </a:lnTo>
                <a:lnTo>
                  <a:pt x="1832" y="3778"/>
                </a:lnTo>
                <a:lnTo>
                  <a:pt x="1829" y="3775"/>
                </a:lnTo>
                <a:lnTo>
                  <a:pt x="1827" y="3771"/>
                </a:lnTo>
                <a:lnTo>
                  <a:pt x="1825" y="3767"/>
                </a:lnTo>
                <a:lnTo>
                  <a:pt x="1823" y="3762"/>
                </a:lnTo>
                <a:lnTo>
                  <a:pt x="1812" y="3762"/>
                </a:lnTo>
                <a:lnTo>
                  <a:pt x="1789" y="3735"/>
                </a:lnTo>
                <a:lnTo>
                  <a:pt x="1780" y="3729"/>
                </a:lnTo>
                <a:lnTo>
                  <a:pt x="1780" y="3722"/>
                </a:lnTo>
                <a:lnTo>
                  <a:pt x="1776" y="3722"/>
                </a:lnTo>
                <a:lnTo>
                  <a:pt x="1776" y="3715"/>
                </a:lnTo>
                <a:lnTo>
                  <a:pt x="1772" y="3715"/>
                </a:lnTo>
                <a:lnTo>
                  <a:pt x="1772" y="3706"/>
                </a:lnTo>
                <a:lnTo>
                  <a:pt x="1763" y="3702"/>
                </a:lnTo>
                <a:lnTo>
                  <a:pt x="1763" y="3695"/>
                </a:lnTo>
                <a:lnTo>
                  <a:pt x="1756" y="3691"/>
                </a:lnTo>
                <a:lnTo>
                  <a:pt x="1752" y="3642"/>
                </a:lnTo>
                <a:lnTo>
                  <a:pt x="1743" y="3638"/>
                </a:lnTo>
                <a:lnTo>
                  <a:pt x="1743" y="3618"/>
                </a:lnTo>
                <a:lnTo>
                  <a:pt x="1740" y="3618"/>
                </a:lnTo>
                <a:lnTo>
                  <a:pt x="1740" y="3606"/>
                </a:lnTo>
                <a:lnTo>
                  <a:pt x="1736" y="3606"/>
                </a:lnTo>
                <a:lnTo>
                  <a:pt x="1736" y="3555"/>
                </a:lnTo>
                <a:lnTo>
                  <a:pt x="1732" y="3555"/>
                </a:lnTo>
                <a:lnTo>
                  <a:pt x="1729" y="3538"/>
                </a:lnTo>
                <a:lnTo>
                  <a:pt x="1723" y="3538"/>
                </a:lnTo>
                <a:lnTo>
                  <a:pt x="1723" y="3522"/>
                </a:lnTo>
                <a:lnTo>
                  <a:pt x="1720" y="3522"/>
                </a:lnTo>
                <a:lnTo>
                  <a:pt x="1720" y="3509"/>
                </a:lnTo>
                <a:lnTo>
                  <a:pt x="1716" y="3509"/>
                </a:lnTo>
                <a:lnTo>
                  <a:pt x="1716" y="3491"/>
                </a:lnTo>
                <a:lnTo>
                  <a:pt x="1720" y="3491"/>
                </a:lnTo>
                <a:lnTo>
                  <a:pt x="1716" y="3442"/>
                </a:lnTo>
                <a:lnTo>
                  <a:pt x="1716" y="3436"/>
                </a:lnTo>
                <a:lnTo>
                  <a:pt x="1718" y="3431"/>
                </a:lnTo>
                <a:lnTo>
                  <a:pt x="1718" y="3426"/>
                </a:lnTo>
                <a:lnTo>
                  <a:pt x="1720" y="3420"/>
                </a:lnTo>
                <a:lnTo>
                  <a:pt x="1720" y="3416"/>
                </a:lnTo>
                <a:lnTo>
                  <a:pt x="1720" y="3415"/>
                </a:lnTo>
                <a:lnTo>
                  <a:pt x="1716" y="3415"/>
                </a:lnTo>
                <a:lnTo>
                  <a:pt x="1709" y="3391"/>
                </a:lnTo>
                <a:lnTo>
                  <a:pt x="1692" y="3378"/>
                </a:lnTo>
                <a:lnTo>
                  <a:pt x="1692" y="3366"/>
                </a:lnTo>
                <a:lnTo>
                  <a:pt x="1689" y="3366"/>
                </a:lnTo>
                <a:lnTo>
                  <a:pt x="1689" y="3358"/>
                </a:lnTo>
                <a:lnTo>
                  <a:pt x="1683" y="3358"/>
                </a:lnTo>
                <a:lnTo>
                  <a:pt x="1683" y="3351"/>
                </a:lnTo>
                <a:lnTo>
                  <a:pt x="1669" y="3338"/>
                </a:lnTo>
                <a:lnTo>
                  <a:pt x="1669" y="3331"/>
                </a:lnTo>
                <a:lnTo>
                  <a:pt x="1660" y="3326"/>
                </a:lnTo>
                <a:lnTo>
                  <a:pt x="1660" y="3318"/>
                </a:lnTo>
                <a:lnTo>
                  <a:pt x="1656" y="3318"/>
                </a:lnTo>
                <a:lnTo>
                  <a:pt x="1656" y="3298"/>
                </a:lnTo>
                <a:lnTo>
                  <a:pt x="1652" y="3298"/>
                </a:lnTo>
                <a:lnTo>
                  <a:pt x="1652" y="3289"/>
                </a:lnTo>
                <a:lnTo>
                  <a:pt x="1643" y="3286"/>
                </a:lnTo>
                <a:lnTo>
                  <a:pt x="1643" y="3278"/>
                </a:lnTo>
                <a:lnTo>
                  <a:pt x="1640" y="3278"/>
                </a:lnTo>
                <a:lnTo>
                  <a:pt x="1640" y="3262"/>
                </a:lnTo>
                <a:lnTo>
                  <a:pt x="1629" y="3255"/>
                </a:lnTo>
                <a:lnTo>
                  <a:pt x="1629" y="3242"/>
                </a:lnTo>
                <a:lnTo>
                  <a:pt x="1620" y="3238"/>
                </a:lnTo>
                <a:lnTo>
                  <a:pt x="1612" y="3215"/>
                </a:lnTo>
                <a:lnTo>
                  <a:pt x="1603" y="3211"/>
                </a:lnTo>
                <a:lnTo>
                  <a:pt x="1603" y="3202"/>
                </a:lnTo>
                <a:lnTo>
                  <a:pt x="1589" y="3191"/>
                </a:lnTo>
                <a:lnTo>
                  <a:pt x="1583" y="3175"/>
                </a:lnTo>
                <a:lnTo>
                  <a:pt x="1576" y="3169"/>
                </a:lnTo>
                <a:lnTo>
                  <a:pt x="1576" y="3162"/>
                </a:lnTo>
                <a:lnTo>
                  <a:pt x="1572" y="3162"/>
                </a:lnTo>
                <a:lnTo>
                  <a:pt x="1571" y="3149"/>
                </a:lnTo>
                <a:lnTo>
                  <a:pt x="1571" y="3131"/>
                </a:lnTo>
                <a:lnTo>
                  <a:pt x="1572" y="3111"/>
                </a:lnTo>
                <a:lnTo>
                  <a:pt x="1574" y="3093"/>
                </a:lnTo>
                <a:lnTo>
                  <a:pt x="1576" y="3082"/>
                </a:lnTo>
                <a:lnTo>
                  <a:pt x="1572" y="3022"/>
                </a:lnTo>
                <a:lnTo>
                  <a:pt x="1576" y="3022"/>
                </a:lnTo>
                <a:lnTo>
                  <a:pt x="1576" y="3015"/>
                </a:lnTo>
                <a:lnTo>
                  <a:pt x="1589" y="3006"/>
                </a:lnTo>
                <a:lnTo>
                  <a:pt x="1589" y="2986"/>
                </a:lnTo>
                <a:lnTo>
                  <a:pt x="1592" y="2986"/>
                </a:lnTo>
                <a:lnTo>
                  <a:pt x="1592" y="2975"/>
                </a:lnTo>
                <a:lnTo>
                  <a:pt x="1596" y="2975"/>
                </a:lnTo>
                <a:lnTo>
                  <a:pt x="1596" y="2966"/>
                </a:lnTo>
                <a:lnTo>
                  <a:pt x="1600" y="2966"/>
                </a:lnTo>
                <a:lnTo>
                  <a:pt x="1600" y="2942"/>
                </a:lnTo>
                <a:lnTo>
                  <a:pt x="1603" y="2942"/>
                </a:lnTo>
                <a:lnTo>
                  <a:pt x="1603" y="2918"/>
                </a:lnTo>
                <a:lnTo>
                  <a:pt x="1609" y="2918"/>
                </a:lnTo>
                <a:lnTo>
                  <a:pt x="1609" y="2911"/>
                </a:lnTo>
                <a:lnTo>
                  <a:pt x="1612" y="2911"/>
                </a:lnTo>
                <a:lnTo>
                  <a:pt x="1612" y="2886"/>
                </a:lnTo>
                <a:lnTo>
                  <a:pt x="1618" y="2876"/>
                </a:lnTo>
                <a:lnTo>
                  <a:pt x="1623" y="2871"/>
                </a:lnTo>
                <a:lnTo>
                  <a:pt x="1631" y="2866"/>
                </a:lnTo>
                <a:lnTo>
                  <a:pt x="1636" y="2856"/>
                </a:lnTo>
                <a:lnTo>
                  <a:pt x="1640" y="2842"/>
                </a:lnTo>
                <a:lnTo>
                  <a:pt x="1652" y="2842"/>
                </a:lnTo>
                <a:lnTo>
                  <a:pt x="1660" y="2831"/>
                </a:lnTo>
                <a:lnTo>
                  <a:pt x="1667" y="2824"/>
                </a:lnTo>
                <a:lnTo>
                  <a:pt x="1672" y="2818"/>
                </a:lnTo>
                <a:lnTo>
                  <a:pt x="1676" y="2809"/>
                </a:lnTo>
                <a:lnTo>
                  <a:pt x="1680" y="2796"/>
                </a:lnTo>
                <a:lnTo>
                  <a:pt x="1680" y="2778"/>
                </a:lnTo>
                <a:lnTo>
                  <a:pt x="1681" y="2773"/>
                </a:lnTo>
                <a:lnTo>
                  <a:pt x="1683" y="2762"/>
                </a:lnTo>
                <a:lnTo>
                  <a:pt x="1681" y="2751"/>
                </a:lnTo>
                <a:lnTo>
                  <a:pt x="1680" y="2742"/>
                </a:lnTo>
                <a:lnTo>
                  <a:pt x="1669" y="2735"/>
                </a:lnTo>
                <a:lnTo>
                  <a:pt x="1669" y="2722"/>
                </a:lnTo>
                <a:lnTo>
                  <a:pt x="1663" y="2722"/>
                </a:lnTo>
                <a:lnTo>
                  <a:pt x="1660" y="2706"/>
                </a:lnTo>
                <a:lnTo>
                  <a:pt x="1656" y="2706"/>
                </a:lnTo>
                <a:lnTo>
                  <a:pt x="1656" y="2695"/>
                </a:lnTo>
                <a:lnTo>
                  <a:pt x="1652" y="2695"/>
                </a:lnTo>
                <a:lnTo>
                  <a:pt x="1652" y="2678"/>
                </a:lnTo>
                <a:lnTo>
                  <a:pt x="1643" y="2675"/>
                </a:lnTo>
                <a:lnTo>
                  <a:pt x="1640" y="2635"/>
                </a:lnTo>
                <a:lnTo>
                  <a:pt x="1651" y="2627"/>
                </a:lnTo>
                <a:lnTo>
                  <a:pt x="1654" y="2618"/>
                </a:lnTo>
                <a:lnTo>
                  <a:pt x="1656" y="2602"/>
                </a:lnTo>
                <a:lnTo>
                  <a:pt x="1649" y="2593"/>
                </a:lnTo>
                <a:lnTo>
                  <a:pt x="1645" y="2586"/>
                </a:lnTo>
                <a:lnTo>
                  <a:pt x="1643" y="2576"/>
                </a:lnTo>
                <a:lnTo>
                  <a:pt x="1640" y="2566"/>
                </a:lnTo>
                <a:lnTo>
                  <a:pt x="1636" y="2566"/>
                </a:lnTo>
                <a:lnTo>
                  <a:pt x="1632" y="2551"/>
                </a:lnTo>
                <a:lnTo>
                  <a:pt x="1629" y="2551"/>
                </a:lnTo>
                <a:lnTo>
                  <a:pt x="1629" y="2529"/>
                </a:lnTo>
                <a:lnTo>
                  <a:pt x="1616" y="2522"/>
                </a:lnTo>
                <a:lnTo>
                  <a:pt x="1612" y="2502"/>
                </a:lnTo>
                <a:lnTo>
                  <a:pt x="1603" y="2498"/>
                </a:lnTo>
                <a:lnTo>
                  <a:pt x="1603" y="2491"/>
                </a:lnTo>
                <a:lnTo>
                  <a:pt x="1600" y="2491"/>
                </a:lnTo>
                <a:lnTo>
                  <a:pt x="1600" y="2462"/>
                </a:lnTo>
                <a:lnTo>
                  <a:pt x="1589" y="2426"/>
                </a:lnTo>
                <a:lnTo>
                  <a:pt x="1580" y="2426"/>
                </a:lnTo>
                <a:lnTo>
                  <a:pt x="1576" y="2411"/>
                </a:lnTo>
                <a:lnTo>
                  <a:pt x="1572" y="2411"/>
                </a:lnTo>
                <a:lnTo>
                  <a:pt x="1572" y="2398"/>
                </a:lnTo>
                <a:lnTo>
                  <a:pt x="1563" y="2395"/>
                </a:lnTo>
                <a:lnTo>
                  <a:pt x="1556" y="2384"/>
                </a:lnTo>
                <a:lnTo>
                  <a:pt x="1549" y="2373"/>
                </a:lnTo>
                <a:lnTo>
                  <a:pt x="1543" y="2358"/>
                </a:lnTo>
                <a:lnTo>
                  <a:pt x="1532" y="2358"/>
                </a:lnTo>
                <a:lnTo>
                  <a:pt x="1532" y="2351"/>
                </a:lnTo>
                <a:lnTo>
                  <a:pt x="1518" y="2338"/>
                </a:lnTo>
                <a:lnTo>
                  <a:pt x="1507" y="2324"/>
                </a:lnTo>
                <a:lnTo>
                  <a:pt x="1496" y="2309"/>
                </a:lnTo>
                <a:lnTo>
                  <a:pt x="1476" y="2295"/>
                </a:lnTo>
                <a:lnTo>
                  <a:pt x="1476" y="2282"/>
                </a:lnTo>
                <a:lnTo>
                  <a:pt x="1465" y="2278"/>
                </a:lnTo>
                <a:lnTo>
                  <a:pt x="1458" y="2273"/>
                </a:lnTo>
                <a:lnTo>
                  <a:pt x="1452" y="2264"/>
                </a:lnTo>
                <a:lnTo>
                  <a:pt x="1452" y="2249"/>
                </a:lnTo>
                <a:lnTo>
                  <a:pt x="1440" y="2244"/>
                </a:lnTo>
                <a:lnTo>
                  <a:pt x="1436" y="2235"/>
                </a:lnTo>
                <a:lnTo>
                  <a:pt x="1436" y="2218"/>
                </a:lnTo>
                <a:lnTo>
                  <a:pt x="1429" y="2218"/>
                </a:lnTo>
                <a:lnTo>
                  <a:pt x="1423" y="2206"/>
                </a:lnTo>
                <a:lnTo>
                  <a:pt x="1420" y="2196"/>
                </a:lnTo>
                <a:lnTo>
                  <a:pt x="1414" y="2187"/>
                </a:lnTo>
                <a:lnTo>
                  <a:pt x="1411" y="2175"/>
                </a:lnTo>
                <a:lnTo>
                  <a:pt x="1409" y="2158"/>
                </a:lnTo>
                <a:lnTo>
                  <a:pt x="1432" y="2158"/>
                </a:lnTo>
                <a:lnTo>
                  <a:pt x="1432" y="2151"/>
                </a:lnTo>
                <a:lnTo>
                  <a:pt x="1440" y="2146"/>
                </a:lnTo>
                <a:lnTo>
                  <a:pt x="1440" y="2086"/>
                </a:lnTo>
                <a:lnTo>
                  <a:pt x="1449" y="2086"/>
                </a:lnTo>
                <a:lnTo>
                  <a:pt x="1443" y="2075"/>
                </a:lnTo>
                <a:lnTo>
                  <a:pt x="1440" y="2075"/>
                </a:lnTo>
                <a:lnTo>
                  <a:pt x="1438" y="2060"/>
                </a:lnTo>
                <a:lnTo>
                  <a:pt x="1441" y="2047"/>
                </a:lnTo>
                <a:lnTo>
                  <a:pt x="1447" y="2035"/>
                </a:lnTo>
                <a:lnTo>
                  <a:pt x="1452" y="2026"/>
                </a:lnTo>
                <a:lnTo>
                  <a:pt x="1460" y="2022"/>
                </a:lnTo>
                <a:lnTo>
                  <a:pt x="1460" y="1998"/>
                </a:lnTo>
                <a:lnTo>
                  <a:pt x="1469" y="1998"/>
                </a:lnTo>
                <a:lnTo>
                  <a:pt x="1467" y="1993"/>
                </a:lnTo>
                <a:lnTo>
                  <a:pt x="1463" y="1986"/>
                </a:lnTo>
                <a:lnTo>
                  <a:pt x="1463" y="1978"/>
                </a:lnTo>
                <a:lnTo>
                  <a:pt x="1463" y="1969"/>
                </a:lnTo>
                <a:lnTo>
                  <a:pt x="1469" y="1969"/>
                </a:lnTo>
                <a:lnTo>
                  <a:pt x="1469" y="1955"/>
                </a:lnTo>
                <a:lnTo>
                  <a:pt x="1460" y="1951"/>
                </a:lnTo>
                <a:lnTo>
                  <a:pt x="1460" y="1942"/>
                </a:lnTo>
                <a:lnTo>
                  <a:pt x="1456" y="1942"/>
                </a:lnTo>
                <a:lnTo>
                  <a:pt x="1452" y="1922"/>
                </a:lnTo>
                <a:lnTo>
                  <a:pt x="1432" y="1918"/>
                </a:lnTo>
                <a:lnTo>
                  <a:pt x="1429" y="1915"/>
                </a:lnTo>
                <a:lnTo>
                  <a:pt x="1427" y="1911"/>
                </a:lnTo>
                <a:lnTo>
                  <a:pt x="1423" y="1907"/>
                </a:lnTo>
                <a:lnTo>
                  <a:pt x="1421" y="1904"/>
                </a:lnTo>
                <a:lnTo>
                  <a:pt x="1420" y="1898"/>
                </a:lnTo>
                <a:lnTo>
                  <a:pt x="1416" y="1898"/>
                </a:lnTo>
                <a:lnTo>
                  <a:pt x="1416" y="1886"/>
                </a:lnTo>
                <a:lnTo>
                  <a:pt x="1396" y="1886"/>
                </a:lnTo>
                <a:lnTo>
                  <a:pt x="1396" y="1882"/>
                </a:lnTo>
                <a:lnTo>
                  <a:pt x="1372" y="1882"/>
                </a:lnTo>
                <a:lnTo>
                  <a:pt x="1372" y="1886"/>
                </a:lnTo>
                <a:lnTo>
                  <a:pt x="1343" y="1886"/>
                </a:lnTo>
                <a:lnTo>
                  <a:pt x="1343" y="1882"/>
                </a:lnTo>
                <a:lnTo>
                  <a:pt x="1340" y="1882"/>
                </a:lnTo>
                <a:lnTo>
                  <a:pt x="1332" y="1895"/>
                </a:lnTo>
                <a:lnTo>
                  <a:pt x="1256" y="1898"/>
                </a:lnTo>
                <a:lnTo>
                  <a:pt x="1252" y="1893"/>
                </a:lnTo>
                <a:lnTo>
                  <a:pt x="1249" y="1891"/>
                </a:lnTo>
                <a:lnTo>
                  <a:pt x="1245" y="1889"/>
                </a:lnTo>
                <a:lnTo>
                  <a:pt x="1243" y="1889"/>
                </a:lnTo>
                <a:lnTo>
                  <a:pt x="1240" y="1886"/>
                </a:lnTo>
                <a:lnTo>
                  <a:pt x="1240" y="1878"/>
                </a:lnTo>
                <a:lnTo>
                  <a:pt x="1232" y="1875"/>
                </a:lnTo>
                <a:lnTo>
                  <a:pt x="1223" y="1835"/>
                </a:lnTo>
                <a:lnTo>
                  <a:pt x="1216" y="1829"/>
                </a:lnTo>
                <a:lnTo>
                  <a:pt x="1216" y="1822"/>
                </a:lnTo>
                <a:lnTo>
                  <a:pt x="1209" y="1818"/>
                </a:lnTo>
                <a:lnTo>
                  <a:pt x="1209" y="1811"/>
                </a:lnTo>
                <a:lnTo>
                  <a:pt x="1203" y="1811"/>
                </a:lnTo>
                <a:lnTo>
                  <a:pt x="1203" y="1802"/>
                </a:lnTo>
                <a:lnTo>
                  <a:pt x="1176" y="1778"/>
                </a:lnTo>
                <a:lnTo>
                  <a:pt x="1100" y="1775"/>
                </a:lnTo>
                <a:lnTo>
                  <a:pt x="1100" y="1778"/>
                </a:lnTo>
                <a:lnTo>
                  <a:pt x="1016" y="1791"/>
                </a:lnTo>
                <a:lnTo>
                  <a:pt x="1016" y="1802"/>
                </a:lnTo>
                <a:lnTo>
                  <a:pt x="1012" y="1804"/>
                </a:lnTo>
                <a:lnTo>
                  <a:pt x="1009" y="1807"/>
                </a:lnTo>
                <a:lnTo>
                  <a:pt x="1007" y="1807"/>
                </a:lnTo>
                <a:lnTo>
                  <a:pt x="1003" y="1809"/>
                </a:lnTo>
                <a:lnTo>
                  <a:pt x="1000" y="1809"/>
                </a:lnTo>
                <a:lnTo>
                  <a:pt x="996" y="1809"/>
                </a:lnTo>
                <a:lnTo>
                  <a:pt x="989" y="1811"/>
                </a:lnTo>
                <a:lnTo>
                  <a:pt x="989" y="1815"/>
                </a:lnTo>
                <a:lnTo>
                  <a:pt x="943" y="1818"/>
                </a:lnTo>
                <a:lnTo>
                  <a:pt x="940" y="1826"/>
                </a:lnTo>
                <a:lnTo>
                  <a:pt x="923" y="1829"/>
                </a:lnTo>
                <a:lnTo>
                  <a:pt x="920" y="1838"/>
                </a:lnTo>
                <a:lnTo>
                  <a:pt x="903" y="1842"/>
                </a:lnTo>
                <a:lnTo>
                  <a:pt x="903" y="1846"/>
                </a:lnTo>
                <a:lnTo>
                  <a:pt x="869" y="1851"/>
                </a:lnTo>
                <a:lnTo>
                  <a:pt x="869" y="1855"/>
                </a:lnTo>
                <a:lnTo>
                  <a:pt x="860" y="1855"/>
                </a:lnTo>
                <a:lnTo>
                  <a:pt x="856" y="1862"/>
                </a:lnTo>
                <a:lnTo>
                  <a:pt x="841" y="1869"/>
                </a:lnTo>
                <a:lnTo>
                  <a:pt x="820" y="1871"/>
                </a:lnTo>
                <a:lnTo>
                  <a:pt x="809" y="1858"/>
                </a:lnTo>
                <a:lnTo>
                  <a:pt x="796" y="1856"/>
                </a:lnTo>
                <a:lnTo>
                  <a:pt x="781" y="1856"/>
                </a:lnTo>
                <a:lnTo>
                  <a:pt x="763" y="1855"/>
                </a:lnTo>
                <a:lnTo>
                  <a:pt x="763" y="1851"/>
                </a:lnTo>
                <a:lnTo>
                  <a:pt x="740" y="1851"/>
                </a:lnTo>
                <a:lnTo>
                  <a:pt x="736" y="1842"/>
                </a:lnTo>
                <a:lnTo>
                  <a:pt x="729" y="1840"/>
                </a:lnTo>
                <a:lnTo>
                  <a:pt x="714" y="1840"/>
                </a:lnTo>
                <a:lnTo>
                  <a:pt x="701" y="1840"/>
                </a:lnTo>
                <a:lnTo>
                  <a:pt x="692" y="1842"/>
                </a:lnTo>
                <a:lnTo>
                  <a:pt x="689" y="1851"/>
                </a:lnTo>
                <a:lnTo>
                  <a:pt x="663" y="1851"/>
                </a:lnTo>
                <a:lnTo>
                  <a:pt x="663" y="1846"/>
                </a:lnTo>
                <a:lnTo>
                  <a:pt x="652" y="1851"/>
                </a:lnTo>
                <a:lnTo>
                  <a:pt x="652" y="1855"/>
                </a:lnTo>
                <a:lnTo>
                  <a:pt x="629" y="1855"/>
                </a:lnTo>
                <a:lnTo>
                  <a:pt x="629" y="1858"/>
                </a:lnTo>
                <a:lnTo>
                  <a:pt x="620" y="1858"/>
                </a:lnTo>
                <a:lnTo>
                  <a:pt x="616" y="1866"/>
                </a:lnTo>
                <a:lnTo>
                  <a:pt x="609" y="1866"/>
                </a:lnTo>
                <a:lnTo>
                  <a:pt x="609" y="1871"/>
                </a:lnTo>
                <a:lnTo>
                  <a:pt x="576" y="1875"/>
                </a:lnTo>
                <a:lnTo>
                  <a:pt x="576" y="1878"/>
                </a:lnTo>
                <a:lnTo>
                  <a:pt x="563" y="1878"/>
                </a:lnTo>
                <a:lnTo>
                  <a:pt x="560" y="1886"/>
                </a:lnTo>
                <a:lnTo>
                  <a:pt x="549" y="1886"/>
                </a:lnTo>
                <a:lnTo>
                  <a:pt x="549" y="1889"/>
                </a:lnTo>
                <a:lnTo>
                  <a:pt x="509" y="1895"/>
                </a:lnTo>
                <a:lnTo>
                  <a:pt x="509" y="1889"/>
                </a:lnTo>
                <a:lnTo>
                  <a:pt x="500" y="1889"/>
                </a:lnTo>
                <a:lnTo>
                  <a:pt x="496" y="1882"/>
                </a:lnTo>
                <a:lnTo>
                  <a:pt x="483" y="1882"/>
                </a:lnTo>
                <a:lnTo>
                  <a:pt x="480" y="1875"/>
                </a:lnTo>
                <a:lnTo>
                  <a:pt x="472" y="1875"/>
                </a:lnTo>
                <a:lnTo>
                  <a:pt x="469" y="1866"/>
                </a:lnTo>
                <a:lnTo>
                  <a:pt x="460" y="1866"/>
                </a:lnTo>
                <a:lnTo>
                  <a:pt x="456" y="1858"/>
                </a:lnTo>
                <a:lnTo>
                  <a:pt x="449" y="1858"/>
                </a:lnTo>
                <a:lnTo>
                  <a:pt x="443" y="1851"/>
                </a:lnTo>
                <a:lnTo>
                  <a:pt x="429" y="1846"/>
                </a:lnTo>
                <a:lnTo>
                  <a:pt x="420" y="1835"/>
                </a:lnTo>
                <a:lnTo>
                  <a:pt x="412" y="1835"/>
                </a:lnTo>
                <a:lnTo>
                  <a:pt x="372" y="1791"/>
                </a:lnTo>
                <a:lnTo>
                  <a:pt x="363" y="1791"/>
                </a:lnTo>
                <a:lnTo>
                  <a:pt x="360" y="1782"/>
                </a:lnTo>
                <a:lnTo>
                  <a:pt x="349" y="1778"/>
                </a:lnTo>
                <a:lnTo>
                  <a:pt x="349" y="1775"/>
                </a:lnTo>
                <a:lnTo>
                  <a:pt x="332" y="1769"/>
                </a:lnTo>
                <a:lnTo>
                  <a:pt x="329" y="1762"/>
                </a:lnTo>
                <a:lnTo>
                  <a:pt x="316" y="1762"/>
                </a:lnTo>
                <a:lnTo>
                  <a:pt x="309" y="1742"/>
                </a:lnTo>
                <a:lnTo>
                  <a:pt x="300" y="1742"/>
                </a:lnTo>
                <a:lnTo>
                  <a:pt x="300" y="1738"/>
                </a:lnTo>
                <a:lnTo>
                  <a:pt x="292" y="1738"/>
                </a:lnTo>
                <a:lnTo>
                  <a:pt x="289" y="1731"/>
                </a:lnTo>
                <a:lnTo>
                  <a:pt x="276" y="1731"/>
                </a:lnTo>
                <a:lnTo>
                  <a:pt x="269" y="1718"/>
                </a:lnTo>
                <a:lnTo>
                  <a:pt x="265" y="1716"/>
                </a:lnTo>
                <a:lnTo>
                  <a:pt x="261" y="1716"/>
                </a:lnTo>
                <a:lnTo>
                  <a:pt x="260" y="1716"/>
                </a:lnTo>
                <a:lnTo>
                  <a:pt x="258" y="1716"/>
                </a:lnTo>
                <a:lnTo>
                  <a:pt x="258" y="1716"/>
                </a:lnTo>
                <a:lnTo>
                  <a:pt x="256" y="1716"/>
                </a:lnTo>
                <a:lnTo>
                  <a:pt x="254" y="1715"/>
                </a:lnTo>
                <a:lnTo>
                  <a:pt x="254" y="1711"/>
                </a:lnTo>
                <a:lnTo>
                  <a:pt x="252" y="1706"/>
                </a:lnTo>
                <a:lnTo>
                  <a:pt x="240" y="1706"/>
                </a:lnTo>
                <a:lnTo>
                  <a:pt x="236" y="1689"/>
                </a:lnTo>
                <a:lnTo>
                  <a:pt x="232" y="1689"/>
                </a:lnTo>
                <a:lnTo>
                  <a:pt x="232" y="1678"/>
                </a:lnTo>
                <a:lnTo>
                  <a:pt x="216" y="1671"/>
                </a:lnTo>
                <a:lnTo>
                  <a:pt x="212" y="1622"/>
                </a:lnTo>
                <a:lnTo>
                  <a:pt x="216" y="1622"/>
                </a:lnTo>
                <a:lnTo>
                  <a:pt x="216" y="1618"/>
                </a:lnTo>
                <a:lnTo>
                  <a:pt x="209" y="1615"/>
                </a:lnTo>
                <a:lnTo>
                  <a:pt x="203" y="1602"/>
                </a:lnTo>
                <a:lnTo>
                  <a:pt x="192" y="1595"/>
                </a:lnTo>
                <a:lnTo>
                  <a:pt x="192" y="1582"/>
                </a:lnTo>
                <a:lnTo>
                  <a:pt x="189" y="1582"/>
                </a:lnTo>
                <a:lnTo>
                  <a:pt x="189" y="1578"/>
                </a:lnTo>
                <a:lnTo>
                  <a:pt x="185" y="1576"/>
                </a:lnTo>
                <a:lnTo>
                  <a:pt x="180" y="1575"/>
                </a:lnTo>
                <a:lnTo>
                  <a:pt x="176" y="1575"/>
                </a:lnTo>
                <a:lnTo>
                  <a:pt x="171" y="1573"/>
                </a:lnTo>
                <a:lnTo>
                  <a:pt x="169" y="1569"/>
                </a:lnTo>
                <a:lnTo>
                  <a:pt x="169" y="1562"/>
                </a:lnTo>
                <a:lnTo>
                  <a:pt x="149" y="1558"/>
                </a:lnTo>
                <a:lnTo>
                  <a:pt x="143" y="1547"/>
                </a:lnTo>
                <a:lnTo>
                  <a:pt x="140" y="1540"/>
                </a:lnTo>
                <a:lnTo>
                  <a:pt x="134" y="1531"/>
                </a:lnTo>
                <a:lnTo>
                  <a:pt x="132" y="1518"/>
                </a:lnTo>
                <a:lnTo>
                  <a:pt x="118" y="1511"/>
                </a:lnTo>
                <a:lnTo>
                  <a:pt x="111" y="1498"/>
                </a:lnTo>
                <a:lnTo>
                  <a:pt x="109" y="1478"/>
                </a:lnTo>
                <a:lnTo>
                  <a:pt x="107" y="1476"/>
                </a:lnTo>
                <a:lnTo>
                  <a:pt x="105" y="1476"/>
                </a:lnTo>
                <a:lnTo>
                  <a:pt x="105" y="1475"/>
                </a:lnTo>
                <a:lnTo>
                  <a:pt x="105" y="1475"/>
                </a:lnTo>
                <a:lnTo>
                  <a:pt x="105" y="1473"/>
                </a:lnTo>
                <a:lnTo>
                  <a:pt x="103" y="1469"/>
                </a:lnTo>
                <a:lnTo>
                  <a:pt x="92" y="1469"/>
                </a:lnTo>
                <a:lnTo>
                  <a:pt x="92" y="1478"/>
                </a:lnTo>
                <a:lnTo>
                  <a:pt x="72" y="1478"/>
                </a:lnTo>
                <a:lnTo>
                  <a:pt x="69" y="1462"/>
                </a:lnTo>
                <a:lnTo>
                  <a:pt x="56" y="1458"/>
                </a:lnTo>
                <a:lnTo>
                  <a:pt x="54" y="1453"/>
                </a:lnTo>
                <a:lnTo>
                  <a:pt x="52" y="1449"/>
                </a:lnTo>
                <a:lnTo>
                  <a:pt x="51" y="1446"/>
                </a:lnTo>
                <a:lnTo>
                  <a:pt x="49" y="1444"/>
                </a:lnTo>
                <a:lnTo>
                  <a:pt x="45" y="1440"/>
                </a:lnTo>
                <a:lnTo>
                  <a:pt x="43" y="1435"/>
                </a:lnTo>
                <a:lnTo>
                  <a:pt x="29" y="1435"/>
                </a:lnTo>
                <a:lnTo>
                  <a:pt x="25" y="1416"/>
                </a:lnTo>
                <a:lnTo>
                  <a:pt x="23" y="1395"/>
                </a:lnTo>
                <a:lnTo>
                  <a:pt x="27" y="1386"/>
                </a:lnTo>
                <a:lnTo>
                  <a:pt x="27" y="1376"/>
                </a:lnTo>
                <a:lnTo>
                  <a:pt x="27" y="1366"/>
                </a:lnTo>
                <a:lnTo>
                  <a:pt x="29" y="1355"/>
                </a:lnTo>
                <a:lnTo>
                  <a:pt x="32" y="1355"/>
                </a:lnTo>
                <a:lnTo>
                  <a:pt x="34" y="1351"/>
                </a:lnTo>
                <a:lnTo>
                  <a:pt x="34" y="1347"/>
                </a:lnTo>
                <a:lnTo>
                  <a:pt x="36" y="1344"/>
                </a:lnTo>
                <a:lnTo>
                  <a:pt x="36" y="1338"/>
                </a:lnTo>
                <a:lnTo>
                  <a:pt x="23" y="1335"/>
                </a:lnTo>
                <a:lnTo>
                  <a:pt x="20" y="1322"/>
                </a:lnTo>
                <a:lnTo>
                  <a:pt x="14" y="1311"/>
                </a:lnTo>
                <a:lnTo>
                  <a:pt x="7" y="1302"/>
                </a:lnTo>
                <a:lnTo>
                  <a:pt x="3" y="1291"/>
                </a:lnTo>
                <a:lnTo>
                  <a:pt x="0" y="1275"/>
                </a:lnTo>
                <a:lnTo>
                  <a:pt x="14" y="1264"/>
                </a:lnTo>
                <a:lnTo>
                  <a:pt x="27" y="1251"/>
                </a:lnTo>
                <a:lnTo>
                  <a:pt x="36" y="1235"/>
                </a:lnTo>
                <a:lnTo>
                  <a:pt x="40" y="1235"/>
                </a:lnTo>
                <a:lnTo>
                  <a:pt x="43" y="1209"/>
                </a:lnTo>
                <a:lnTo>
                  <a:pt x="49" y="1209"/>
                </a:lnTo>
                <a:lnTo>
                  <a:pt x="52" y="1166"/>
                </a:lnTo>
                <a:lnTo>
                  <a:pt x="60" y="1162"/>
                </a:lnTo>
                <a:lnTo>
                  <a:pt x="63" y="1142"/>
                </a:lnTo>
                <a:lnTo>
                  <a:pt x="69" y="1142"/>
                </a:lnTo>
                <a:lnTo>
                  <a:pt x="69" y="1135"/>
                </a:lnTo>
                <a:lnTo>
                  <a:pt x="72" y="1135"/>
                </a:lnTo>
                <a:lnTo>
                  <a:pt x="78" y="1113"/>
                </a:lnTo>
                <a:lnTo>
                  <a:pt x="76" y="1089"/>
                </a:lnTo>
                <a:lnTo>
                  <a:pt x="72" y="1066"/>
                </a:lnTo>
                <a:lnTo>
                  <a:pt x="72" y="1049"/>
                </a:lnTo>
                <a:lnTo>
                  <a:pt x="56" y="1038"/>
                </a:lnTo>
                <a:lnTo>
                  <a:pt x="60" y="1002"/>
                </a:lnTo>
                <a:lnTo>
                  <a:pt x="63" y="1002"/>
                </a:lnTo>
                <a:lnTo>
                  <a:pt x="63" y="995"/>
                </a:lnTo>
                <a:lnTo>
                  <a:pt x="69" y="995"/>
                </a:lnTo>
                <a:lnTo>
                  <a:pt x="69" y="982"/>
                </a:lnTo>
                <a:lnTo>
                  <a:pt x="67" y="971"/>
                </a:lnTo>
                <a:lnTo>
                  <a:pt x="63" y="962"/>
                </a:lnTo>
                <a:lnTo>
                  <a:pt x="52" y="962"/>
                </a:lnTo>
                <a:lnTo>
                  <a:pt x="52" y="955"/>
                </a:lnTo>
                <a:lnTo>
                  <a:pt x="51" y="956"/>
                </a:lnTo>
                <a:lnTo>
                  <a:pt x="49" y="956"/>
                </a:lnTo>
                <a:lnTo>
                  <a:pt x="49" y="956"/>
                </a:lnTo>
                <a:lnTo>
                  <a:pt x="49" y="958"/>
                </a:lnTo>
                <a:lnTo>
                  <a:pt x="49" y="958"/>
                </a:lnTo>
                <a:lnTo>
                  <a:pt x="49" y="962"/>
                </a:lnTo>
                <a:lnTo>
                  <a:pt x="23" y="962"/>
                </a:lnTo>
                <a:lnTo>
                  <a:pt x="29" y="902"/>
                </a:lnTo>
                <a:lnTo>
                  <a:pt x="36" y="902"/>
                </a:lnTo>
                <a:lnTo>
                  <a:pt x="36" y="871"/>
                </a:lnTo>
                <a:lnTo>
                  <a:pt x="63" y="849"/>
                </a:lnTo>
                <a:lnTo>
                  <a:pt x="69" y="831"/>
                </a:lnTo>
                <a:lnTo>
                  <a:pt x="72" y="831"/>
                </a:lnTo>
                <a:lnTo>
                  <a:pt x="76" y="815"/>
                </a:lnTo>
                <a:lnTo>
                  <a:pt x="80" y="815"/>
                </a:lnTo>
                <a:lnTo>
                  <a:pt x="80" y="802"/>
                </a:lnTo>
                <a:lnTo>
                  <a:pt x="89" y="798"/>
                </a:lnTo>
                <a:lnTo>
                  <a:pt x="92" y="769"/>
                </a:lnTo>
                <a:lnTo>
                  <a:pt x="92" y="769"/>
                </a:lnTo>
                <a:lnTo>
                  <a:pt x="94" y="767"/>
                </a:lnTo>
                <a:lnTo>
                  <a:pt x="96" y="767"/>
                </a:lnTo>
                <a:lnTo>
                  <a:pt x="98" y="766"/>
                </a:lnTo>
                <a:lnTo>
                  <a:pt x="98" y="764"/>
                </a:lnTo>
                <a:lnTo>
                  <a:pt x="100" y="758"/>
                </a:lnTo>
                <a:lnTo>
                  <a:pt x="109" y="758"/>
                </a:lnTo>
                <a:lnTo>
                  <a:pt x="149" y="715"/>
                </a:lnTo>
                <a:lnTo>
                  <a:pt x="156" y="709"/>
                </a:lnTo>
                <a:lnTo>
                  <a:pt x="156" y="675"/>
                </a:lnTo>
                <a:lnTo>
                  <a:pt x="160" y="675"/>
                </a:lnTo>
                <a:lnTo>
                  <a:pt x="163" y="658"/>
                </a:lnTo>
                <a:lnTo>
                  <a:pt x="172" y="655"/>
                </a:lnTo>
                <a:lnTo>
                  <a:pt x="172" y="646"/>
                </a:lnTo>
                <a:lnTo>
                  <a:pt x="176" y="646"/>
                </a:lnTo>
                <a:lnTo>
                  <a:pt x="176" y="629"/>
                </a:lnTo>
                <a:lnTo>
                  <a:pt x="180" y="629"/>
                </a:lnTo>
                <a:lnTo>
                  <a:pt x="183" y="626"/>
                </a:lnTo>
                <a:lnTo>
                  <a:pt x="187" y="624"/>
                </a:lnTo>
                <a:lnTo>
                  <a:pt x="191" y="624"/>
                </a:lnTo>
                <a:lnTo>
                  <a:pt x="194" y="624"/>
                </a:lnTo>
                <a:lnTo>
                  <a:pt x="196" y="624"/>
                </a:lnTo>
                <a:lnTo>
                  <a:pt x="200" y="624"/>
                </a:lnTo>
                <a:lnTo>
                  <a:pt x="203" y="622"/>
                </a:lnTo>
                <a:lnTo>
                  <a:pt x="212" y="611"/>
                </a:lnTo>
                <a:lnTo>
                  <a:pt x="220" y="611"/>
                </a:lnTo>
                <a:lnTo>
                  <a:pt x="223" y="602"/>
                </a:lnTo>
                <a:lnTo>
                  <a:pt x="229" y="602"/>
                </a:lnTo>
                <a:lnTo>
                  <a:pt x="229" y="595"/>
                </a:lnTo>
                <a:lnTo>
                  <a:pt x="236" y="589"/>
                </a:lnTo>
                <a:lnTo>
                  <a:pt x="236" y="582"/>
                </a:lnTo>
                <a:lnTo>
                  <a:pt x="243" y="578"/>
                </a:lnTo>
                <a:lnTo>
                  <a:pt x="243" y="558"/>
                </a:lnTo>
                <a:lnTo>
                  <a:pt x="249" y="558"/>
                </a:lnTo>
                <a:lnTo>
                  <a:pt x="251" y="555"/>
                </a:lnTo>
                <a:lnTo>
                  <a:pt x="252" y="551"/>
                </a:lnTo>
                <a:lnTo>
                  <a:pt x="254" y="549"/>
                </a:lnTo>
                <a:lnTo>
                  <a:pt x="254" y="544"/>
                </a:lnTo>
                <a:lnTo>
                  <a:pt x="256" y="538"/>
                </a:lnTo>
                <a:lnTo>
                  <a:pt x="280" y="531"/>
                </a:lnTo>
                <a:lnTo>
                  <a:pt x="280" y="526"/>
                </a:lnTo>
                <a:lnTo>
                  <a:pt x="320" y="522"/>
                </a:lnTo>
                <a:lnTo>
                  <a:pt x="320" y="518"/>
                </a:lnTo>
                <a:lnTo>
                  <a:pt x="329" y="518"/>
                </a:lnTo>
                <a:lnTo>
                  <a:pt x="329" y="515"/>
                </a:lnTo>
                <a:lnTo>
                  <a:pt x="349" y="509"/>
                </a:lnTo>
                <a:lnTo>
                  <a:pt x="372" y="482"/>
                </a:lnTo>
                <a:lnTo>
                  <a:pt x="389" y="478"/>
                </a:lnTo>
                <a:lnTo>
                  <a:pt x="443" y="415"/>
                </a:lnTo>
                <a:lnTo>
                  <a:pt x="441" y="398"/>
                </a:lnTo>
                <a:lnTo>
                  <a:pt x="436" y="380"/>
                </a:lnTo>
                <a:lnTo>
                  <a:pt x="434" y="362"/>
                </a:lnTo>
                <a:lnTo>
                  <a:pt x="436" y="342"/>
                </a:lnTo>
                <a:lnTo>
                  <a:pt x="445" y="320"/>
                </a:lnTo>
                <a:lnTo>
                  <a:pt x="460" y="302"/>
                </a:lnTo>
                <a:lnTo>
                  <a:pt x="472" y="295"/>
                </a:lnTo>
                <a:lnTo>
                  <a:pt x="472" y="271"/>
                </a:lnTo>
                <a:lnTo>
                  <a:pt x="476" y="271"/>
                </a:lnTo>
                <a:lnTo>
                  <a:pt x="496" y="246"/>
                </a:lnTo>
                <a:lnTo>
                  <a:pt x="503" y="246"/>
                </a:lnTo>
                <a:lnTo>
                  <a:pt x="520" y="226"/>
                </a:lnTo>
                <a:lnTo>
                  <a:pt x="529" y="226"/>
                </a:lnTo>
                <a:lnTo>
                  <a:pt x="529" y="222"/>
                </a:lnTo>
                <a:lnTo>
                  <a:pt x="536" y="222"/>
                </a:lnTo>
                <a:lnTo>
                  <a:pt x="536" y="218"/>
                </a:lnTo>
                <a:lnTo>
                  <a:pt x="549" y="218"/>
                </a:lnTo>
                <a:lnTo>
                  <a:pt x="549" y="215"/>
                </a:lnTo>
                <a:lnTo>
                  <a:pt x="563" y="209"/>
                </a:lnTo>
                <a:lnTo>
                  <a:pt x="563" y="206"/>
                </a:lnTo>
                <a:lnTo>
                  <a:pt x="583" y="202"/>
                </a:lnTo>
                <a:lnTo>
                  <a:pt x="589" y="195"/>
                </a:lnTo>
                <a:lnTo>
                  <a:pt x="596" y="195"/>
                </a:lnTo>
                <a:lnTo>
                  <a:pt x="603" y="182"/>
                </a:lnTo>
                <a:lnTo>
                  <a:pt x="609" y="182"/>
                </a:lnTo>
                <a:lnTo>
                  <a:pt x="609" y="175"/>
                </a:lnTo>
                <a:lnTo>
                  <a:pt x="620" y="166"/>
                </a:lnTo>
                <a:lnTo>
                  <a:pt x="620" y="158"/>
                </a:lnTo>
                <a:lnTo>
                  <a:pt x="623" y="158"/>
                </a:lnTo>
                <a:lnTo>
                  <a:pt x="623" y="149"/>
                </a:lnTo>
                <a:lnTo>
                  <a:pt x="629" y="149"/>
                </a:lnTo>
                <a:lnTo>
                  <a:pt x="629" y="142"/>
                </a:lnTo>
                <a:lnTo>
                  <a:pt x="632" y="142"/>
                </a:lnTo>
                <a:lnTo>
                  <a:pt x="632" y="135"/>
                </a:lnTo>
                <a:lnTo>
                  <a:pt x="640" y="131"/>
                </a:lnTo>
                <a:lnTo>
                  <a:pt x="640" y="122"/>
                </a:lnTo>
                <a:lnTo>
                  <a:pt x="643" y="122"/>
                </a:lnTo>
                <a:lnTo>
                  <a:pt x="643" y="115"/>
                </a:lnTo>
                <a:lnTo>
                  <a:pt x="649" y="115"/>
                </a:lnTo>
                <a:lnTo>
                  <a:pt x="649" y="106"/>
                </a:lnTo>
                <a:lnTo>
                  <a:pt x="652" y="106"/>
                </a:lnTo>
                <a:lnTo>
                  <a:pt x="652" y="98"/>
                </a:lnTo>
                <a:lnTo>
                  <a:pt x="656" y="98"/>
                </a:lnTo>
                <a:lnTo>
                  <a:pt x="660" y="86"/>
                </a:lnTo>
                <a:lnTo>
                  <a:pt x="700" y="82"/>
                </a:lnTo>
                <a:lnTo>
                  <a:pt x="705" y="93"/>
                </a:lnTo>
                <a:lnTo>
                  <a:pt x="712" y="106"/>
                </a:lnTo>
                <a:lnTo>
                  <a:pt x="720" y="115"/>
                </a:lnTo>
                <a:lnTo>
                  <a:pt x="723" y="116"/>
                </a:lnTo>
                <a:lnTo>
                  <a:pt x="725" y="116"/>
                </a:lnTo>
                <a:lnTo>
                  <a:pt x="729" y="116"/>
                </a:lnTo>
                <a:lnTo>
                  <a:pt x="731" y="118"/>
                </a:lnTo>
                <a:lnTo>
                  <a:pt x="732" y="118"/>
                </a:lnTo>
                <a:lnTo>
                  <a:pt x="736" y="122"/>
                </a:lnTo>
                <a:lnTo>
                  <a:pt x="776" y="118"/>
                </a:lnTo>
                <a:lnTo>
                  <a:pt x="776" y="122"/>
                </a:lnTo>
                <a:lnTo>
                  <a:pt x="792" y="122"/>
                </a:lnTo>
                <a:lnTo>
                  <a:pt x="796" y="115"/>
                </a:lnTo>
                <a:lnTo>
                  <a:pt x="811" y="111"/>
                </a:lnTo>
                <a:lnTo>
                  <a:pt x="829" y="111"/>
                </a:lnTo>
                <a:lnTo>
                  <a:pt x="831" y="113"/>
                </a:lnTo>
                <a:lnTo>
                  <a:pt x="832" y="116"/>
                </a:lnTo>
                <a:lnTo>
                  <a:pt x="832" y="118"/>
                </a:lnTo>
                <a:lnTo>
                  <a:pt x="834" y="122"/>
                </a:lnTo>
                <a:lnTo>
                  <a:pt x="836" y="126"/>
                </a:lnTo>
                <a:lnTo>
                  <a:pt x="856" y="124"/>
                </a:lnTo>
                <a:lnTo>
                  <a:pt x="872" y="120"/>
                </a:lnTo>
                <a:lnTo>
                  <a:pt x="889" y="115"/>
                </a:lnTo>
                <a:lnTo>
                  <a:pt x="891" y="109"/>
                </a:lnTo>
                <a:lnTo>
                  <a:pt x="894" y="107"/>
                </a:lnTo>
                <a:lnTo>
                  <a:pt x="896" y="104"/>
                </a:lnTo>
                <a:lnTo>
                  <a:pt x="898" y="100"/>
                </a:lnTo>
                <a:lnTo>
                  <a:pt x="900" y="95"/>
                </a:lnTo>
                <a:lnTo>
                  <a:pt x="916" y="91"/>
                </a:lnTo>
                <a:lnTo>
                  <a:pt x="932" y="86"/>
                </a:lnTo>
                <a:lnTo>
                  <a:pt x="932" y="82"/>
                </a:lnTo>
                <a:lnTo>
                  <a:pt x="960" y="82"/>
                </a:lnTo>
                <a:lnTo>
                  <a:pt x="972" y="66"/>
                </a:lnTo>
                <a:lnTo>
                  <a:pt x="983" y="66"/>
                </a:lnTo>
                <a:lnTo>
                  <a:pt x="992" y="55"/>
                </a:lnTo>
                <a:lnTo>
                  <a:pt x="1012" y="55"/>
                </a:lnTo>
                <a:lnTo>
                  <a:pt x="1012" y="51"/>
                </a:lnTo>
                <a:lnTo>
                  <a:pt x="1023" y="51"/>
                </a:lnTo>
                <a:lnTo>
                  <a:pt x="1023" y="46"/>
                </a:lnTo>
                <a:lnTo>
                  <a:pt x="1032" y="46"/>
                </a:lnTo>
                <a:lnTo>
                  <a:pt x="1032" y="42"/>
                </a:lnTo>
                <a:lnTo>
                  <a:pt x="1096" y="42"/>
                </a:lnTo>
                <a:lnTo>
                  <a:pt x="1103" y="29"/>
                </a:lnTo>
                <a:lnTo>
                  <a:pt x="1209" y="26"/>
                </a:lnTo>
                <a:lnTo>
                  <a:pt x="1249" y="35"/>
                </a:lnTo>
                <a:lnTo>
                  <a:pt x="1249" y="29"/>
                </a:lnTo>
                <a:lnTo>
                  <a:pt x="1269" y="29"/>
                </a:lnTo>
                <a:lnTo>
                  <a:pt x="1272" y="22"/>
                </a:lnTo>
                <a:lnTo>
                  <a:pt x="1289" y="16"/>
                </a:lnTo>
                <a:lnTo>
                  <a:pt x="1312" y="15"/>
                </a:lnTo>
                <a:lnTo>
                  <a:pt x="1316" y="26"/>
                </a:lnTo>
                <a:lnTo>
                  <a:pt x="1320" y="26"/>
                </a:lnTo>
                <a:lnTo>
                  <a:pt x="1323" y="24"/>
                </a:lnTo>
                <a:lnTo>
                  <a:pt x="1325" y="24"/>
                </a:lnTo>
                <a:lnTo>
                  <a:pt x="1325" y="22"/>
                </a:lnTo>
                <a:lnTo>
                  <a:pt x="1327" y="18"/>
                </a:lnTo>
                <a:lnTo>
                  <a:pt x="1329" y="15"/>
                </a:lnTo>
                <a:lnTo>
                  <a:pt x="1356" y="15"/>
                </a:lnTo>
                <a:lnTo>
                  <a:pt x="1356" y="18"/>
                </a:lnTo>
                <a:lnTo>
                  <a:pt x="1365" y="22"/>
                </a:lnTo>
                <a:lnTo>
                  <a:pt x="1380" y="26"/>
                </a:lnTo>
                <a:lnTo>
                  <a:pt x="1394" y="27"/>
                </a:lnTo>
                <a:lnTo>
                  <a:pt x="1409" y="26"/>
                </a:lnTo>
                <a:lnTo>
                  <a:pt x="1412" y="18"/>
                </a:lnTo>
                <a:lnTo>
                  <a:pt x="1436" y="15"/>
                </a:lnTo>
                <a:lnTo>
                  <a:pt x="1436" y="9"/>
                </a:lnTo>
                <a:lnTo>
                  <a:pt x="1443" y="7"/>
                </a:lnTo>
                <a:lnTo>
                  <a:pt x="1456" y="4"/>
                </a:lnTo>
                <a:lnTo>
                  <a:pt x="1469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317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" name="Oval 28"/>
          <p:cNvSpPr/>
          <p:nvPr/>
        </p:nvSpPr>
        <p:spPr>
          <a:xfrm>
            <a:off x="1763688" y="2602396"/>
            <a:ext cx="798056" cy="79805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1590"/>
            <a:ext cx="439248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35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/>
              <a:t>Завдання дизайнера</a:t>
            </a:r>
            <a:endParaRPr lang="ko-KR" alt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079703" y="1958120"/>
            <a:ext cx="2984593" cy="2629854"/>
            <a:chOff x="2851223" y="1466478"/>
            <a:chExt cx="3503465" cy="3087055"/>
          </a:xfrm>
        </p:grpSpPr>
        <p:sp>
          <p:nvSpPr>
            <p:cNvPr id="6" name="Isosceles Triangle 5"/>
            <p:cNvSpPr/>
            <p:nvPr/>
          </p:nvSpPr>
          <p:spPr>
            <a:xfrm rot="10800000">
              <a:off x="3308424" y="2355726"/>
              <a:ext cx="2520280" cy="2172655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3308423" y="1923678"/>
              <a:ext cx="2520280" cy="2172655"/>
            </a:xfrm>
            <a:prstGeom prst="triangl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111363" y="1466478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51223" y="363913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40288" y="363913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Oval 21"/>
            <p:cNvSpPr>
              <a:spLocks noChangeAspect="1"/>
            </p:cNvSpPr>
            <p:nvPr/>
          </p:nvSpPr>
          <p:spPr>
            <a:xfrm>
              <a:off x="4352746" y="1706059"/>
              <a:ext cx="431634" cy="435238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Rounded Rectangle 27"/>
            <p:cNvSpPr>
              <a:spLocks noChangeAspect="1"/>
            </p:cNvSpPr>
            <p:nvPr/>
          </p:nvSpPr>
          <p:spPr>
            <a:xfrm>
              <a:off x="3097921" y="3934640"/>
              <a:ext cx="421003" cy="323386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" name="Rounded Rectangle 7"/>
            <p:cNvSpPr>
              <a:spLocks noChangeAspect="1"/>
            </p:cNvSpPr>
            <p:nvPr/>
          </p:nvSpPr>
          <p:spPr>
            <a:xfrm>
              <a:off x="5675938" y="3905138"/>
              <a:ext cx="443100" cy="38238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1520" y="2859782"/>
            <a:ext cx="247315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Новизна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форми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відповідно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потребує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створення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нових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конструктивно-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інженерних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рішень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мають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сприяти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появі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або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впровадженню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прогресивних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технологічних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процесів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виготовлення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об'єктів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виробництва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4208" y="2715766"/>
            <a:ext cx="247315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Проектуючи вироби, дизайнер зобов'язаний враховувати реальні можливості промисловості, сприяючи водночас її вдосконаленню, ставлячи тим самим перед промисловістю складніші, продиктовані часом завдання.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1059582"/>
            <a:ext cx="341351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Керуючись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інтересами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економічності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конкурентоспроможності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дизайнери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процесі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мають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забезпечити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новизну й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оригінальність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форм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6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31840" y="2067694"/>
            <a:ext cx="5832648" cy="473576"/>
          </a:xfrm>
        </p:spPr>
        <p:txBody>
          <a:bodyPr/>
          <a:lstStyle/>
          <a:p>
            <a:pPr algn="ctr"/>
            <a:r>
              <a:rPr lang="uk-UA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Ергономічне дослідження як складова процесу дизайн-проектування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26754" y="2283718"/>
            <a:ext cx="713769" cy="57606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32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4008" y="332760"/>
            <a:ext cx="2160240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dirty="0">
                <a:solidFill>
                  <a:schemeClr val="bg1"/>
                </a:solidFill>
                <a:cs typeface="Arial" pitchFamily="34" charset="0"/>
              </a:rPr>
              <a:t> Нині ергономіка є достатньо розвиненою наукою, яка має свій предмет і методи дослідження. На основі ергономічних </a:t>
            </a:r>
            <a:r>
              <a:rPr lang="uk-UA" altLang="ko-KR" sz="1200" dirty="0" err="1">
                <a:solidFill>
                  <a:schemeClr val="bg1"/>
                </a:solidFill>
                <a:cs typeface="Arial" pitchFamily="34" charset="0"/>
              </a:rPr>
              <a:t>дослі</a:t>
            </a:r>
            <a:endParaRPr lang="uk-UA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uk-UA" altLang="ko-KR" sz="1200" dirty="0" err="1">
                <a:solidFill>
                  <a:schemeClr val="bg1"/>
                </a:solidFill>
                <a:cs typeface="Arial" pitchFamily="34" charset="0"/>
              </a:rPr>
              <a:t>джень</a:t>
            </a:r>
            <a:r>
              <a:rPr lang="uk-UA" altLang="ko-KR" sz="1200" dirty="0">
                <a:solidFill>
                  <a:schemeClr val="bg1"/>
                </a:solidFill>
                <a:cs typeface="Arial" pitchFamily="34" charset="0"/>
              </a:rPr>
              <a:t>, з урахуванням так званого людського чинника, розробляють вимоги до об'єктів технологічної діяльності. 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812200"/>
            <a:ext cx="194421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Сучасні показники якості виробів і споживчі властивості сучасних об'єктів технологічної діяльності різноманітні: анатомічні, фізіологічні, психологічні, естетичні тощо.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3361536"/>
            <a:ext cx="180751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дуже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важливим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ергономічний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аналіз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прототипів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2807539"/>
            <a:ext cx="208823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Ергономіка спирається    на дані фізіології, психофізіології і психології та визначає деякі вимоги до форми об'єктів проектування й особливостей технологічних процесів їх виготовлення.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3423" r="342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Рисунок 19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10945" r="109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Рисунок 20"/>
          <p:cNvPicPr>
            <a:picLocks noGrp="1" noChangeAspect="1"/>
          </p:cNvPicPr>
          <p:nvPr>
            <p:ph type="pic" idx="10"/>
          </p:nvPr>
        </p:nvPicPr>
        <p:blipFill>
          <a:blip r:embed="rId4"/>
          <a:srcRect l="11131" r="1113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Рисунок 17"/>
          <p:cNvPicPr>
            <a:picLocks noGrp="1" noChangeAspect="1"/>
          </p:cNvPicPr>
          <p:nvPr>
            <p:ph type="pic" idx="12"/>
          </p:nvPr>
        </p:nvPicPr>
        <p:blipFill>
          <a:blip r:embed="rId5"/>
          <a:srcRect l="8101" r="810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6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496" y="555526"/>
            <a:ext cx="9144000" cy="576064"/>
          </a:xfrm>
        </p:spPr>
        <p:txBody>
          <a:bodyPr/>
          <a:lstStyle/>
          <a:p>
            <a:r>
              <a:rPr lang="uk-UA" altLang="ko-KR" sz="2400" b="1" dirty="0">
                <a:solidFill>
                  <a:schemeClr val="accent1"/>
                </a:solidFill>
              </a:rPr>
              <a:t> Існують чотири групи ергономічних показників, за якими здійснюють ергономічні дослідження технологічних об'єктів та оцінюється якість продукції: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4155926"/>
            <a:ext cx="174231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b="1" dirty="0">
                <a:solidFill>
                  <a:schemeClr val="accent1"/>
                </a:solidFill>
              </a:rPr>
              <a:t>Антропометричні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4515966"/>
            <a:ext cx="174231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b="1" dirty="0">
                <a:solidFill>
                  <a:schemeClr val="accent1"/>
                </a:solidFill>
              </a:rPr>
              <a:t>Гігієнічні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4083918"/>
            <a:ext cx="17423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b="1" dirty="0">
                <a:solidFill>
                  <a:schemeClr val="accent1"/>
                </a:solidFill>
              </a:rPr>
              <a:t>Фізіологічні і психофізіологічні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248" y="4515966"/>
            <a:ext cx="174231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b="1" dirty="0">
                <a:solidFill>
                  <a:schemeClr val="accent1"/>
                </a:solidFill>
              </a:rPr>
              <a:t>Психологічні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그림 개체 틀 20">
            <a:extLst>
              <a:ext uri="{FF2B5EF4-FFF2-40B4-BE49-F238E27FC236}">
                <a16:creationId xmlns:a16="http://schemas.microsoft.com/office/drawing/2014/main" id="{4A8927EB-F685-4266-9062-368ABD9DF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1560" y="1707654"/>
            <a:ext cx="8077768" cy="2160240"/>
          </a:xfrm>
        </p:spPr>
      </p:sp>
      <p:pic>
        <p:nvPicPr>
          <p:cNvPr id="2050" name="Picture 2" descr="ÐÐ°ÑÑÐ¸Ð½ÐºÐ¸ Ð¿Ð¾ Ð·Ð°Ð¿ÑÐ¾ÑÑ ÐµÑÐ³Ð¾Ð½Ð¾Ð¼Ñ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7654"/>
            <a:ext cx="806489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2978" b="2978"/>
          <a:stretch>
            <a:fillRect/>
          </a:stretch>
        </p:blipFill>
        <p:spPr>
          <a:xfrm>
            <a:off x="4110038" y="3340100"/>
            <a:ext cx="1062037" cy="106203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5282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/>
              <a:t>Ергономічні показники</a:t>
            </a:r>
            <a:endParaRPr lang="ko-KR" altLang="en-US" dirty="0"/>
          </a:p>
        </p:txBody>
      </p:sp>
      <p:sp>
        <p:nvSpPr>
          <p:cNvPr id="4" name="Oval 3"/>
          <p:cNvSpPr/>
          <p:nvPr/>
        </p:nvSpPr>
        <p:spPr>
          <a:xfrm>
            <a:off x="4788024" y="3363838"/>
            <a:ext cx="1080000" cy="108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Oval 4"/>
          <p:cNvSpPr/>
          <p:nvPr/>
        </p:nvSpPr>
        <p:spPr>
          <a:xfrm>
            <a:off x="4728222" y="1983826"/>
            <a:ext cx="1080000" cy="10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5"/>
          <p:cNvSpPr/>
          <p:nvPr/>
        </p:nvSpPr>
        <p:spPr>
          <a:xfrm>
            <a:off x="3288062" y="3314560"/>
            <a:ext cx="1080000" cy="10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3275856" y="1995686"/>
            <a:ext cx="1080000" cy="10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Oval 7"/>
          <p:cNvSpPr/>
          <p:nvPr/>
        </p:nvSpPr>
        <p:spPr>
          <a:xfrm>
            <a:off x="3589889" y="2309718"/>
            <a:ext cx="451934" cy="451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23528" y="3507854"/>
            <a:ext cx="2736303" cy="1231687"/>
            <a:chOff x="2113657" y="4283314"/>
            <a:chExt cx="3785651" cy="1231687"/>
          </a:xfrm>
        </p:grpSpPr>
        <p:sp>
          <p:nvSpPr>
            <p:cNvPr id="13" name="TextBox 12"/>
            <p:cNvSpPr txBox="1"/>
            <p:nvPr/>
          </p:nvSpPr>
          <p:spPr>
            <a:xfrm>
              <a:off x="2113657" y="4499338"/>
              <a:ext cx="364746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показники визначаються відповідністю конструкції об'єктів проектування таким можливостям людини: силовим, енергетичним, фізіологічним і психофізіологічним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13657" y="4283314"/>
              <a:ext cx="378565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Фізіологічні та психофізіологічні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84168" y="3363838"/>
            <a:ext cx="2636416" cy="1119029"/>
            <a:chOff x="2125689" y="4221683"/>
            <a:chExt cx="3647459" cy="1119029"/>
          </a:xfrm>
        </p:grpSpPr>
        <p:sp>
          <p:nvSpPr>
            <p:cNvPr id="16" name="TextBox 15"/>
            <p:cNvSpPr txBox="1"/>
            <p:nvPr/>
          </p:nvSpPr>
          <p:spPr>
            <a:xfrm>
              <a:off x="2125689" y="4509715"/>
              <a:ext cx="364745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визначаються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відповідністю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конструкції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виробу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навичкам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людини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зі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сприйняття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та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перероблення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інформації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25689" y="4221683"/>
              <a:ext cx="364745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Психологічні показники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7544" y="1635646"/>
            <a:ext cx="2651271" cy="1049562"/>
            <a:chOff x="467544" y="1320573"/>
            <a:chExt cx="1931191" cy="1049562"/>
          </a:xfrm>
        </p:grpSpPr>
        <p:sp>
          <p:nvSpPr>
            <p:cNvPr id="19" name="TextBox 18"/>
            <p:cNvSpPr txBox="1"/>
            <p:nvPr/>
          </p:nvSpPr>
          <p:spPr>
            <a:xfrm>
              <a:off x="467544" y="1539138"/>
              <a:ext cx="1931191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uk-UA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визначаються рівнями освітленості, вентиляції, вологості, запиленості, температури, радіації, токсичності, шуму, вібрації тощо.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7544" y="1320573"/>
              <a:ext cx="193119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Гігієнічні показники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56176" y="1059582"/>
            <a:ext cx="2651271" cy="2155016"/>
            <a:chOff x="477383" y="1721781"/>
            <a:chExt cx="1931191" cy="2155016"/>
          </a:xfrm>
        </p:grpSpPr>
        <p:sp>
          <p:nvSpPr>
            <p:cNvPr id="22" name="TextBox 21"/>
            <p:cNvSpPr txBox="1"/>
            <p:nvPr/>
          </p:nvSpPr>
          <p:spPr>
            <a:xfrm>
              <a:off x="477383" y="1937805"/>
              <a:ext cx="1931191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визначаються відповідністю об'єкта розмірам і формі тіла людини, розподілу маси тіла, а також з урахуванням розмірів голови і кисті руки. Антропометрична відповідність характеризується довільним визначенням параметрів конструкції відносно анатомічних особливостей тіла людини, його розмірів, можливостей руху, з урахуванням робочого положення і принципів користування виробами під час експлуатації.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7383" y="1721781"/>
              <a:ext cx="193119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Антропометричні показники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12086" y="1563638"/>
            <a:ext cx="3293408" cy="3262066"/>
            <a:chOff x="2228466" y="1244261"/>
            <a:chExt cx="3293408" cy="3262066"/>
          </a:xfrm>
        </p:grpSpPr>
        <p:sp>
          <p:nvSpPr>
            <p:cNvPr id="25" name="Rectangle 24"/>
            <p:cNvSpPr/>
            <p:nvPr/>
          </p:nvSpPr>
          <p:spPr>
            <a:xfrm>
              <a:off x="2435170" y="2804492"/>
              <a:ext cx="2880000" cy="108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2435170" y="2805622"/>
              <a:ext cx="2880000" cy="108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3755281" y="1244261"/>
              <a:ext cx="239778" cy="206705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Isosceles Triangle 27"/>
            <p:cNvSpPr/>
            <p:nvPr/>
          </p:nvSpPr>
          <p:spPr>
            <a:xfrm rot="5400000">
              <a:off x="5298633" y="2755140"/>
              <a:ext cx="239778" cy="206705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Isosceles Triangle 28"/>
            <p:cNvSpPr/>
            <p:nvPr/>
          </p:nvSpPr>
          <p:spPr>
            <a:xfrm rot="10800000">
              <a:off x="3755281" y="4299622"/>
              <a:ext cx="239778" cy="206705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Isosceles Triangle 29"/>
            <p:cNvSpPr/>
            <p:nvPr/>
          </p:nvSpPr>
          <p:spPr>
            <a:xfrm rot="16200000">
              <a:off x="2211930" y="2755140"/>
              <a:ext cx="239778" cy="206705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Round Same Side Corner Rectangle 8">
            <a:extLst>
              <a:ext uri="{FF2B5EF4-FFF2-40B4-BE49-F238E27FC236}">
                <a16:creationId xmlns:a16="http://schemas.microsoft.com/office/drawing/2014/main" id="{7FB9404F-11F1-47A0-8563-DC43041BCD3F}"/>
              </a:ext>
            </a:extLst>
          </p:cNvPr>
          <p:cNvSpPr/>
          <p:nvPr/>
        </p:nvSpPr>
        <p:spPr>
          <a:xfrm>
            <a:off x="5148064" y="2283718"/>
            <a:ext cx="216024" cy="464752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Round Same Side Corner Rectangle 8">
            <a:extLst>
              <a:ext uri="{FF2B5EF4-FFF2-40B4-BE49-F238E27FC236}">
                <a16:creationId xmlns:a16="http://schemas.microsoft.com/office/drawing/2014/main" id="{4E4C0439-937D-443D-87E2-79CCC36B9DC0}"/>
              </a:ext>
            </a:extLst>
          </p:cNvPr>
          <p:cNvSpPr/>
          <p:nvPr/>
        </p:nvSpPr>
        <p:spPr>
          <a:xfrm>
            <a:off x="3635896" y="3651870"/>
            <a:ext cx="354992" cy="355536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Freeform 108">
            <a:extLst>
              <a:ext uri="{FF2B5EF4-FFF2-40B4-BE49-F238E27FC236}">
                <a16:creationId xmlns:a16="http://schemas.microsoft.com/office/drawing/2014/main" id="{CAFFFFD7-C24F-4EF1-B946-017E4A705464}"/>
              </a:ext>
            </a:extLst>
          </p:cNvPr>
          <p:cNvSpPr/>
          <p:nvPr/>
        </p:nvSpPr>
        <p:spPr>
          <a:xfrm>
            <a:off x="5148064" y="3651870"/>
            <a:ext cx="341005" cy="376812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493" y="267494"/>
            <a:ext cx="9144000" cy="288032"/>
          </a:xfrm>
        </p:spPr>
        <p:txBody>
          <a:bodyPr/>
          <a:lstStyle/>
          <a:p>
            <a:pPr lvl="0"/>
            <a:r>
              <a:rPr lang="ru-RU" altLang="ko-KR" sz="1600" dirty="0"/>
              <a:t>На </a:t>
            </a:r>
            <a:r>
              <a:rPr lang="ru-RU" altLang="ko-KR" sz="1600" dirty="0" err="1"/>
              <a:t>етапі</a:t>
            </a:r>
            <a:r>
              <a:rPr lang="ru-RU" altLang="ko-KR" sz="1600" dirty="0"/>
              <a:t> </a:t>
            </a:r>
            <a:r>
              <a:rPr lang="ru-RU" altLang="ko-KR" sz="1600" dirty="0" err="1"/>
              <a:t>художньо-конструкторського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компонування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враховують</a:t>
            </a:r>
            <a:r>
              <a:rPr lang="ru-RU" altLang="ko-KR" sz="1600" dirty="0"/>
              <a:t> і </a:t>
            </a:r>
            <a:r>
              <a:rPr lang="ru-RU" altLang="ko-KR" sz="1600" dirty="0" err="1"/>
              <a:t>використовують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всі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дані</a:t>
            </a:r>
            <a:r>
              <a:rPr lang="ru-RU" altLang="ko-KR" sz="1600" dirty="0"/>
              <a:t>, </a:t>
            </a:r>
            <a:r>
              <a:rPr lang="ru-RU" altLang="ko-KR" sz="1600" dirty="0" err="1"/>
              <a:t>отримані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завдяки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аналізу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прототипів</a:t>
            </a:r>
            <a:r>
              <a:rPr lang="ru-RU" altLang="ko-KR" sz="1600" dirty="0"/>
              <a:t> і в </a:t>
            </a:r>
            <a:r>
              <a:rPr lang="ru-RU" altLang="ko-KR" sz="1600" dirty="0" err="1"/>
              <a:t>результаті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пошукового</a:t>
            </a:r>
            <a:r>
              <a:rPr lang="ru-RU" altLang="ko-KR" sz="1600" dirty="0"/>
              <a:t> </a:t>
            </a:r>
            <a:r>
              <a:rPr lang="ru-RU" altLang="ko-KR" sz="1600" dirty="0" err="1"/>
              <a:t>етапу</a:t>
            </a:r>
            <a:r>
              <a:rPr lang="ru-RU" altLang="ko-KR" sz="1600" dirty="0"/>
              <a:t>. </a:t>
            </a:r>
            <a:endParaRPr lang="en-US" altLang="ko-KR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191047" y="915566"/>
            <a:ext cx="6892154" cy="4026203"/>
            <a:chOff x="1134666" y="1419622"/>
            <a:chExt cx="3744416" cy="2530090"/>
          </a:xfrm>
        </p:grpSpPr>
        <p:cxnSp>
          <p:nvCxnSpPr>
            <p:cNvPr id="11" name="Straight Connector 10"/>
            <p:cNvCxnSpPr>
              <a:endCxn id="6" idx="6"/>
            </p:cNvCxnSpPr>
            <p:nvPr/>
          </p:nvCxnSpPr>
          <p:spPr>
            <a:xfrm flipH="1" flipV="1">
              <a:off x="1854746" y="1779662"/>
              <a:ext cx="1256159" cy="49103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7" idx="7"/>
            </p:cNvCxnSpPr>
            <p:nvPr/>
          </p:nvCxnSpPr>
          <p:spPr>
            <a:xfrm flipH="1">
              <a:off x="2099522" y="2270695"/>
              <a:ext cx="1011384" cy="83814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20078" y="2734617"/>
              <a:ext cx="290319" cy="54026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9" idx="2"/>
            </p:cNvCxnSpPr>
            <p:nvPr/>
          </p:nvCxnSpPr>
          <p:spPr>
            <a:xfrm flipH="1">
              <a:off x="3110906" y="1921135"/>
              <a:ext cx="1048096" cy="30053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2390825" y="1550615"/>
              <a:ext cx="1440160" cy="14401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134666" y="1419622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484895" y="300338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675671" y="3229632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159002" y="1561095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6" name="Rounded Rectangle 7"/>
          <p:cNvSpPr>
            <a:spLocks noChangeAspect="1"/>
          </p:cNvSpPr>
          <p:nvPr/>
        </p:nvSpPr>
        <p:spPr>
          <a:xfrm>
            <a:off x="4367515" y="2653058"/>
            <a:ext cx="303053" cy="261530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7" name="Rounded Rectangle 27"/>
          <p:cNvSpPr>
            <a:spLocks noChangeAspect="1"/>
          </p:cNvSpPr>
          <p:nvPr/>
        </p:nvSpPr>
        <p:spPr>
          <a:xfrm>
            <a:off x="4389254" y="1779662"/>
            <a:ext cx="309544" cy="237771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3563888" y="1707654"/>
            <a:ext cx="2520280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Крім того, враховують попередні варіанти колірного рішення та їхній зв'язок із формою об'єкта проектування, оскільки колір допомагає відокремити або згладити деякі функціональні елементи форми.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ÐÐ°ÑÑÐ¸Ð½ÐºÐ¸ Ð¿Ð¾ Ð·Ð°Ð¿ÑÐ¾ÑÑ ÐºÐ¾Ð»Ñ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43558"/>
            <a:ext cx="1368152" cy="134451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¾Ð»Ñ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98" y="915566"/>
            <a:ext cx="1566218" cy="1606524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Ð¾ÑÐ¼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91830"/>
            <a:ext cx="1609476" cy="142692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ÑÑÐ¾Ð¶Ðµ Ð·Ð¾Ð±ÑÐ°Ð¶ÐµÐ½Ð½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51870"/>
            <a:ext cx="1520891" cy="135669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2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</p:spPr>
        <p:txBody>
          <a:bodyPr/>
          <a:lstStyle/>
          <a:p>
            <a:r>
              <a:rPr lang="ru-RU" altLang="ko-KR" sz="2800" b="1" dirty="0" err="1">
                <a:solidFill>
                  <a:schemeClr val="accent1"/>
                </a:solidFill>
              </a:rPr>
              <a:t>Єдність</a:t>
            </a:r>
            <a:r>
              <a:rPr lang="ru-RU" altLang="ko-KR" sz="2800" b="1" dirty="0">
                <a:solidFill>
                  <a:schemeClr val="accent1"/>
                </a:solidFill>
              </a:rPr>
              <a:t> </a:t>
            </a:r>
            <a:r>
              <a:rPr lang="ru-RU" altLang="ko-KR" sz="2800" b="1" dirty="0" err="1">
                <a:solidFill>
                  <a:schemeClr val="accent1"/>
                </a:solidFill>
              </a:rPr>
              <a:t>ергономічних</a:t>
            </a:r>
            <a:r>
              <a:rPr lang="ru-RU" altLang="ko-KR" sz="2800" b="1" dirty="0">
                <a:solidFill>
                  <a:schemeClr val="accent1"/>
                </a:solidFill>
              </a:rPr>
              <a:t> і</a:t>
            </a:r>
          </a:p>
          <a:p>
            <a:r>
              <a:rPr lang="ru-RU" altLang="ko-KR" sz="2800" b="1" dirty="0">
                <a:solidFill>
                  <a:schemeClr val="accent1"/>
                </a:solidFill>
              </a:rPr>
              <a:t> </a:t>
            </a:r>
            <a:r>
              <a:rPr lang="ru-RU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художньо-конструкторських</a:t>
            </a:r>
            <a:r>
              <a:rPr lang="ru-R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рішень</a:t>
            </a:r>
            <a:endParaRPr lang="en-US" altLang="ko-KR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2931790"/>
            <a:ext cx="374441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найважливіша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умова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успіху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процесу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проектування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створення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засобів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виробництва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та предметного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середовища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, яке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відповідає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вимогам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«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людського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bg1"/>
                </a:solidFill>
                <a:cs typeface="Arial" pitchFamily="34" charset="0"/>
              </a:rPr>
              <a:t>чинника</a:t>
            </a:r>
            <a:r>
              <a:rPr lang="ru-RU" altLang="ko-KR" b="1" dirty="0">
                <a:solidFill>
                  <a:schemeClr val="bg1"/>
                </a:solidFill>
                <a:cs typeface="Arial" pitchFamily="34" charset="0"/>
              </a:rPr>
              <a:t>». 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9598" b="959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14930" b="149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Рисунок 8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 t="13218" b="1321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59832" y="2211710"/>
            <a:ext cx="5832648" cy="473576"/>
          </a:xfrm>
        </p:spPr>
        <p:txBody>
          <a:bodyPr/>
          <a:lstStyle/>
          <a:p>
            <a:pPr algn="ctr"/>
            <a:r>
              <a:rPr lang="uk-UA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Матеріал і конструкція як аспект художнього проектування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26754" y="2283718"/>
            <a:ext cx="713769" cy="57606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00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3968" y="411510"/>
            <a:ext cx="4716016" cy="576064"/>
          </a:xfrm>
        </p:spPr>
        <p:txBody>
          <a:bodyPr/>
          <a:lstStyle/>
          <a:p>
            <a:r>
              <a:rPr lang="ru-RU" altLang="ko-KR" sz="1800" dirty="0" err="1"/>
              <a:t>Матеріал</a:t>
            </a:r>
            <a:r>
              <a:rPr lang="ru-RU" altLang="ko-KR" sz="1800" dirty="0"/>
              <a:t> і </a:t>
            </a:r>
            <a:r>
              <a:rPr lang="ru-RU" altLang="ko-KR" sz="1800" dirty="0" err="1"/>
              <a:t>конструкція</a:t>
            </a:r>
            <a:r>
              <a:rPr lang="ru-RU" altLang="ko-KR" sz="1800" dirty="0"/>
              <a:t>, </a:t>
            </a:r>
            <a:r>
              <a:rPr lang="ru-RU" altLang="ko-KR" sz="1800" dirty="0" err="1"/>
              <a:t>технологія</a:t>
            </a:r>
            <a:r>
              <a:rPr lang="ru-RU" altLang="ko-KR" sz="1800" dirty="0"/>
              <a:t> </a:t>
            </a:r>
            <a:r>
              <a:rPr lang="ru-RU" altLang="ko-KR" sz="1800" dirty="0" err="1"/>
              <a:t>перетворення</a:t>
            </a:r>
            <a:r>
              <a:rPr lang="ru-RU" altLang="ko-KR" sz="1800" dirty="0"/>
              <a:t> </a:t>
            </a:r>
            <a:r>
              <a:rPr lang="ru-RU" altLang="ko-KR" sz="1800" dirty="0" err="1"/>
              <a:t>одне</a:t>
            </a:r>
            <a:r>
              <a:rPr lang="ru-RU" altLang="ko-KR" sz="1800" dirty="0"/>
              <a:t> в </a:t>
            </a:r>
            <a:r>
              <a:rPr lang="ru-RU" altLang="ko-KR" sz="1800" dirty="0" err="1"/>
              <a:t>одне</a:t>
            </a:r>
            <a:r>
              <a:rPr lang="ru-RU" altLang="ko-KR" sz="1800" dirty="0"/>
              <a:t> — </a:t>
            </a:r>
            <a:r>
              <a:rPr lang="ru-RU" altLang="ko-KR" sz="1800" dirty="0" err="1"/>
              <a:t>це</a:t>
            </a:r>
            <a:r>
              <a:rPr lang="ru-RU" altLang="ko-KR" sz="1800" dirty="0"/>
              <a:t> </a:t>
            </a:r>
            <a:r>
              <a:rPr lang="ru-RU" altLang="ko-KR" sz="1800" dirty="0" err="1"/>
              <a:t>дуже</a:t>
            </a:r>
            <a:r>
              <a:rPr lang="ru-RU" altLang="ko-KR" sz="1800" dirty="0"/>
              <a:t> </a:t>
            </a:r>
            <a:r>
              <a:rPr lang="ru-RU" altLang="ko-KR" sz="1800" dirty="0" err="1"/>
              <a:t>важливий</a:t>
            </a:r>
            <a:r>
              <a:rPr lang="ru-RU" altLang="ko-KR" sz="1800" dirty="0"/>
              <a:t> аспект </a:t>
            </a:r>
            <a:r>
              <a:rPr lang="ru-RU" altLang="ko-KR" sz="1800" dirty="0" err="1"/>
              <a:t>художнього</a:t>
            </a:r>
            <a:r>
              <a:rPr lang="ru-RU" altLang="ko-KR" sz="1800" dirty="0"/>
              <a:t> </a:t>
            </a:r>
            <a:r>
              <a:rPr lang="ru-RU" altLang="ko-KR" sz="1800" dirty="0" err="1"/>
              <a:t>проектування</a:t>
            </a:r>
            <a:r>
              <a:rPr lang="ru-RU" altLang="ko-KR" sz="1800" dirty="0"/>
              <a:t>.</a:t>
            </a:r>
            <a:endParaRPr lang="ko-KR" alt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66" y="1416659"/>
            <a:ext cx="3262742" cy="3387339"/>
            <a:chOff x="2939645" y="1294535"/>
            <a:chExt cx="3262742" cy="3387339"/>
          </a:xfrm>
        </p:grpSpPr>
        <p:sp>
          <p:nvSpPr>
            <p:cNvPr id="5" name="Rectangle 5"/>
            <p:cNvSpPr/>
            <p:nvPr/>
          </p:nvSpPr>
          <p:spPr>
            <a:xfrm rot="19334430">
              <a:off x="3344732" y="2008240"/>
              <a:ext cx="2309714" cy="2673634"/>
            </a:xfrm>
            <a:custGeom>
              <a:avLst/>
              <a:gdLst/>
              <a:ahLst/>
              <a:cxnLst/>
              <a:rect l="l" t="t" r="r" b="b"/>
              <a:pathLst>
                <a:path w="4039355" h="4675800">
                  <a:moveTo>
                    <a:pt x="4034497" y="0"/>
                  </a:moveTo>
                  <a:lnTo>
                    <a:pt x="4039355" y="1157334"/>
                  </a:lnTo>
                  <a:lnTo>
                    <a:pt x="4036521" y="1158088"/>
                  </a:lnTo>
                  <a:lnTo>
                    <a:pt x="4036521" y="4184468"/>
                  </a:lnTo>
                  <a:lnTo>
                    <a:pt x="2880543" y="4184469"/>
                  </a:lnTo>
                  <a:lnTo>
                    <a:pt x="2880543" y="2372299"/>
                  </a:lnTo>
                  <a:lnTo>
                    <a:pt x="1096372" y="4675800"/>
                  </a:lnTo>
                  <a:lnTo>
                    <a:pt x="242442" y="4014390"/>
                  </a:lnTo>
                  <a:lnTo>
                    <a:pt x="2044770" y="1687448"/>
                  </a:lnTo>
                  <a:lnTo>
                    <a:pt x="296924" y="2151986"/>
                  </a:lnTo>
                  <a:lnTo>
                    <a:pt x="0" y="1034791"/>
                  </a:lnTo>
                  <a:lnTo>
                    <a:pt x="2097708" y="477269"/>
                  </a:lnTo>
                  <a:lnTo>
                    <a:pt x="2101111" y="490677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26835" y="1294535"/>
              <a:ext cx="888362" cy="888362"/>
              <a:chOff x="4212559" y="1523958"/>
              <a:chExt cx="1002207" cy="1002207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212559" y="1523958"/>
                <a:ext cx="1002207" cy="1002207"/>
              </a:xfrm>
              <a:prstGeom prst="ellipse">
                <a:avLst/>
              </a:pr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326404" y="1637803"/>
                <a:ext cx="774516" cy="77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39645" y="3147199"/>
              <a:ext cx="888362" cy="888362"/>
              <a:chOff x="3240721" y="3131245"/>
              <a:chExt cx="1002207" cy="1002207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240721" y="3131245"/>
                <a:ext cx="1002207" cy="1002207"/>
              </a:xfrm>
              <a:prstGeom prst="ellipse">
                <a:avLst/>
              </a:pr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354566" y="3245090"/>
                <a:ext cx="774516" cy="77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14025" y="3147199"/>
              <a:ext cx="888362" cy="888362"/>
              <a:chOff x="5209064" y="3231212"/>
              <a:chExt cx="1002207" cy="100220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209064" y="3231212"/>
                <a:ext cx="1002207" cy="1002207"/>
              </a:xfrm>
              <a:prstGeom prst="ellipse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322909" y="3345057"/>
                <a:ext cx="774516" cy="77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508104" y="1995686"/>
            <a:ext cx="32138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Деревина 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92080" y="1379625"/>
            <a:ext cx="108000" cy="10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588224" y="3867894"/>
            <a:ext cx="22116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Метал 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44208" y="3179825"/>
            <a:ext cx="108000" cy="10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95536" y="3539212"/>
            <a:ext cx="217512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Пластичні матеріали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33379" y="3179825"/>
            <a:ext cx="108000" cy="10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331524" y="3370310"/>
            <a:ext cx="2468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Групи</a:t>
            </a:r>
            <a:r>
              <a:rPr lang="ru-RU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матеріалів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62002" y="3562792"/>
            <a:ext cx="392407" cy="301422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Rounded Rectangle 7"/>
          <p:cNvSpPr/>
          <p:nvPr/>
        </p:nvSpPr>
        <p:spPr>
          <a:xfrm>
            <a:off x="3201329" y="3519061"/>
            <a:ext cx="364994" cy="314985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Oval 7"/>
          <p:cNvSpPr/>
          <p:nvPr/>
        </p:nvSpPr>
        <p:spPr>
          <a:xfrm>
            <a:off x="4373376" y="1666583"/>
            <a:ext cx="388512" cy="3885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43558"/>
            <a:ext cx="30401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Усі основні матеріали, що</a:t>
            </a:r>
          </a:p>
          <a:p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використовуються в </a:t>
            </a:r>
          </a:p>
          <a:p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сучасному промисловому </a:t>
            </a:r>
          </a:p>
          <a:p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виробництві, можна </a:t>
            </a:r>
          </a:p>
          <a:p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об'єднати в три групи</a:t>
            </a:r>
          </a:p>
        </p:txBody>
      </p:sp>
      <p:pic>
        <p:nvPicPr>
          <p:cNvPr id="2050" name="Picture 2" descr="ÐÐ°ÑÑÐ¸Ð½ÐºÐ¸ Ð¿Ð¾ Ð·Ð°Ð¿ÑÐ¾ÑÑ Ð´ÐµÑÐµÐ²Ð¸Ð½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7614"/>
            <a:ext cx="1181349" cy="111115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¼ÐµÑÐ°Ð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7814"/>
            <a:ext cx="1152128" cy="1228254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9822"/>
            <a:ext cx="1188591" cy="118859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1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3779912" y="0"/>
            <a:ext cx="1584176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Зміст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627534"/>
            <a:ext cx="6570630" cy="61592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12"/>
          <p:cNvSpPr txBox="1"/>
          <p:nvPr/>
        </p:nvSpPr>
        <p:spPr bwMode="auto">
          <a:xfrm>
            <a:off x="2235700" y="789225"/>
            <a:ext cx="573857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Підготовча робота зі створення проектної пропозиції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77494" y="593316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405372" y="68341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19672" y="1464291"/>
            <a:ext cx="6570630" cy="6159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12"/>
          <p:cNvSpPr txBox="1"/>
          <p:nvPr/>
        </p:nvSpPr>
        <p:spPr bwMode="auto">
          <a:xfrm>
            <a:off x="2235700" y="1518261"/>
            <a:ext cx="5738578" cy="523220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Ергономічне дослідження як складова процесу дизайн- проектування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277494" y="1430073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405372" y="1520167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672" y="2301048"/>
            <a:ext cx="6570630" cy="615921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12"/>
          <p:cNvSpPr txBox="1"/>
          <p:nvPr/>
        </p:nvSpPr>
        <p:spPr bwMode="auto">
          <a:xfrm>
            <a:off x="2235700" y="2462739"/>
            <a:ext cx="573857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Матеріал і конструкція як аспект художнього проектування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277494" y="2266830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1405372" y="2356924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19672" y="3137805"/>
            <a:ext cx="6570630" cy="615921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12"/>
          <p:cNvSpPr txBox="1"/>
          <p:nvPr/>
        </p:nvSpPr>
        <p:spPr bwMode="auto">
          <a:xfrm>
            <a:off x="2235700" y="3191775"/>
            <a:ext cx="5738578" cy="523220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Коло питань, якими опікується дизайнер у галузі сучасних технологій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277494" y="3103587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1405372" y="3193681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4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23" name="Rectangle 41"/>
          <p:cNvSpPr/>
          <p:nvPr/>
        </p:nvSpPr>
        <p:spPr>
          <a:xfrm>
            <a:off x="1617948" y="4028042"/>
            <a:ext cx="6570630" cy="615921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12"/>
          <p:cNvSpPr txBox="1"/>
          <p:nvPr/>
        </p:nvSpPr>
        <p:spPr bwMode="auto">
          <a:xfrm>
            <a:off x="2233976" y="4189733"/>
            <a:ext cx="573857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Етапи дизайн проектування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Oval 43"/>
          <p:cNvSpPr/>
          <p:nvPr/>
        </p:nvSpPr>
        <p:spPr>
          <a:xfrm>
            <a:off x="1275770" y="3993824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403648" y="408391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2800" b="1" dirty="0">
                <a:solidFill>
                  <a:schemeClr val="accent4"/>
                </a:solidFill>
                <a:cs typeface="Arial" pitchFamily="34" charset="0"/>
              </a:rPr>
              <a:t>5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107504" y="339502"/>
            <a:ext cx="3167964" cy="194446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ko-KR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Типові </a:t>
            </a:r>
            <a:r>
              <a:rPr lang="uk-UA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конструктивні</a:t>
            </a:r>
            <a:r>
              <a:rPr lang="uk-UA" altLang="ko-KR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 системи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571750"/>
            <a:ext cx="276780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Можна виділити деякі типові конструктивні системи, що виконуються з різноманітних матеріалів, які надають формам споруд і виробів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характерних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ознак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впливають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їхню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пластику й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тектоніку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6372200" y="2643758"/>
            <a:ext cx="2448272" cy="71053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Тектоніка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— наука про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вплив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матеріалу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на форму та роботу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конструкції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7308304" y="1131590"/>
            <a:ext cx="606182" cy="606182"/>
            <a:chOff x="7740552" y="3628849"/>
            <a:chExt cx="1800000" cy="1800000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7740552" y="3628849"/>
              <a:ext cx="216000" cy="180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542684" y="4618860"/>
              <a:ext cx="216000" cy="1402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8542684" y="3035407"/>
              <a:ext cx="216000" cy="1402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636896" y="3732921"/>
              <a:ext cx="216000" cy="15913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24552" y="3628849"/>
              <a:ext cx="216000" cy="611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324552" y="4816437"/>
              <a:ext cx="216000" cy="611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8751744" y="3559910"/>
              <a:ext cx="216000" cy="11456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8751748" y="4351635"/>
              <a:ext cx="216000" cy="11456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Рисунок 1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675" r="1267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9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813" r="318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/>
              <a:t>Типи конструкцій 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1851670"/>
            <a:ext cx="410445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Існують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два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основні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типи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конструкції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—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просторововідкриті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монолітні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або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решітчасті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та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конструкції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виконуються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єдиному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об'ємі</a:t>
            </a:r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7" name="Picture 2" descr="D:\Fullppt\PNG이미지\핸드폰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70" y="1309514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t="4609" b="46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61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sz="2000" dirty="0" err="1"/>
              <a:t>Зовнішній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вигляд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об'єкта</a:t>
            </a:r>
            <a:r>
              <a:rPr lang="ru-RU" altLang="ko-KR" sz="2000" dirty="0"/>
              <a:t> </a:t>
            </a:r>
            <a:r>
              <a:rPr lang="ru-RU" altLang="ko-KR" sz="2000" dirty="0" err="1"/>
              <a:t>технологічної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діяльності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може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змінитися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завдяки</a:t>
            </a:r>
            <a:r>
              <a:rPr lang="ru-RU" altLang="ko-KR" sz="2000" dirty="0"/>
              <a:t> </a:t>
            </a:r>
            <a:r>
              <a:rPr lang="ru-RU" altLang="ko-KR" sz="2000" dirty="0" err="1"/>
              <a:t>творчому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впливу</a:t>
            </a:r>
            <a:r>
              <a:rPr lang="ru-RU" altLang="ko-KR" sz="2000" dirty="0"/>
              <a:t> дизайнера на </a:t>
            </a:r>
            <a:r>
              <a:rPr lang="ru-RU" altLang="ko-KR" sz="2000" dirty="0" err="1"/>
              <a:t>процес</a:t>
            </a:r>
            <a:r>
              <a:rPr lang="ru-RU" altLang="ko-KR" sz="2000" dirty="0"/>
              <a:t> </a:t>
            </a:r>
            <a:r>
              <a:rPr lang="ru-RU" altLang="ko-KR" sz="2000" dirty="0" err="1"/>
              <a:t>проектування</a:t>
            </a:r>
            <a:r>
              <a:rPr lang="ru-RU" altLang="ko-KR" sz="2000" dirty="0"/>
              <a:t>.</a:t>
            </a:r>
            <a:endParaRPr lang="ko-KR" altLang="en-US" sz="2000" dirty="0"/>
          </a:p>
        </p:txBody>
      </p:sp>
      <p:sp>
        <p:nvSpPr>
          <p:cNvPr id="6" name="Trapezoid 22"/>
          <p:cNvSpPr/>
          <p:nvPr/>
        </p:nvSpPr>
        <p:spPr>
          <a:xfrm>
            <a:off x="395536" y="4227934"/>
            <a:ext cx="432061" cy="222492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ounded Rectangle 25"/>
          <p:cNvSpPr/>
          <p:nvPr/>
        </p:nvSpPr>
        <p:spPr>
          <a:xfrm>
            <a:off x="5508104" y="4227934"/>
            <a:ext cx="350024" cy="256512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99592" y="3219822"/>
            <a:ext cx="4536504" cy="1704385"/>
            <a:chOff x="355620" y="2655072"/>
            <a:chExt cx="4849470" cy="1704385"/>
          </a:xfrm>
        </p:grpSpPr>
        <p:sp>
          <p:nvSpPr>
            <p:cNvPr id="10" name="TextBox 9"/>
            <p:cNvSpPr txBox="1"/>
            <p:nvPr/>
          </p:nvSpPr>
          <p:spPr>
            <a:xfrm>
              <a:off x="355620" y="3159128"/>
              <a:ext cx="4849470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у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процесі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формоутворення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об'єктів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проектування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використовуються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різні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конструктивні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системи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тому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важливим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є те,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що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саме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дизайнер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виявить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у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зовнішній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формі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виробу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визначить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основну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конструкційну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особливість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Якщо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ж за основу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конструкції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вибирається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другорядний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конструктивний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елемент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то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цілісність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форми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руйнується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;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18158" y="2655072"/>
              <a:ext cx="24632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дизайнер </a:t>
              </a:r>
              <a:r>
                <a:rPr lang="ru-RU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має</a:t>
              </a:r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враховувати</a:t>
              </a:r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деякі</a:t>
              </a:r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аспекти</a:t>
              </a:r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40152" y="3772828"/>
            <a:ext cx="320384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разі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використання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старої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діючої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для нового за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функціями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технологічної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діяльності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не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обов'язково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прив'язуватися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всіх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елементів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старої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конструкції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тобто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новим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функціям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відповідати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нова конструктивна основа.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1635646"/>
            <a:ext cx="407529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нові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матеріали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конструкції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не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впливають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форму автоматично,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іноді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певний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час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зберігається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традиційне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вирішення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зовнішнього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вигляду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машин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цьому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випадку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форма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суперечить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конструкції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функціональні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й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виразні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можливості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використовуються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частково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1203598"/>
            <a:ext cx="417646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400" b="1" dirty="0">
                <a:solidFill>
                  <a:schemeClr val="accent1"/>
                </a:solidFill>
                <a:cs typeface="Arial" pitchFamily="34" charset="0"/>
              </a:rPr>
              <a:t>Слід зазначити</a:t>
            </a:r>
            <a:endParaRPr lang="en-US" altLang="ko-KR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99" r="79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26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59832" y="2211710"/>
            <a:ext cx="5832648" cy="473576"/>
          </a:xfrm>
        </p:spPr>
        <p:txBody>
          <a:bodyPr/>
          <a:lstStyle/>
          <a:p>
            <a:pPr algn="ctr"/>
            <a:r>
              <a:rPr lang="uk-UA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Коло питань, якими опікується дизайнер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26754" y="2283718"/>
            <a:ext cx="713769" cy="57606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3294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/>
              <a:t>Завдання дизайнера</a:t>
            </a:r>
            <a:endParaRPr lang="ko-KR" altLang="en-US" dirty="0"/>
          </a:p>
        </p:txBody>
      </p:sp>
      <p:sp>
        <p:nvSpPr>
          <p:cNvPr id="4" name="Oval 3"/>
          <p:cNvSpPr/>
          <p:nvPr/>
        </p:nvSpPr>
        <p:spPr>
          <a:xfrm>
            <a:off x="794426" y="1404688"/>
            <a:ext cx="557704" cy="5577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94426" y="3209652"/>
            <a:ext cx="557704" cy="5577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Oval 21"/>
          <p:cNvSpPr>
            <a:spLocks noChangeAspect="1"/>
          </p:cNvSpPr>
          <p:nvPr/>
        </p:nvSpPr>
        <p:spPr>
          <a:xfrm>
            <a:off x="924390" y="1533409"/>
            <a:ext cx="297776" cy="3002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 rot="2700000">
            <a:off x="966973" y="3306177"/>
            <a:ext cx="212610" cy="381170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64934" y="1404688"/>
            <a:ext cx="557704" cy="5577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60032" y="3147814"/>
            <a:ext cx="557704" cy="5577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Donut 24"/>
          <p:cNvSpPr/>
          <p:nvPr/>
        </p:nvSpPr>
        <p:spPr>
          <a:xfrm>
            <a:off x="4986630" y="1525104"/>
            <a:ext cx="314313" cy="316872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4990021" y="3312319"/>
            <a:ext cx="297727" cy="22869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75656" y="843558"/>
            <a:ext cx="2912623" cy="1994479"/>
            <a:chOff x="1392063" y="998559"/>
            <a:chExt cx="2846460" cy="1994479"/>
          </a:xfrm>
        </p:grpSpPr>
        <p:sp>
          <p:nvSpPr>
            <p:cNvPr id="21" name="TextBox 20"/>
            <p:cNvSpPr txBox="1"/>
            <p:nvPr/>
          </p:nvSpPr>
          <p:spPr>
            <a:xfrm>
              <a:off x="1392063" y="1238712"/>
              <a:ext cx="2765965" cy="17543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це врахування трудомісткості виготовлення виробів і визначення найраціональніших методів його відпрацювання. </a:t>
              </a:r>
            </a:p>
            <a:p>
              <a:r>
                <a:rPr lang="uk-UA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правильне поєднання різних матеріалів і вміння за можливістю виключати технологічні процеси, пов'язані з ручною обробкою матеріалів.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Перше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03648" y="3075806"/>
            <a:ext cx="2902265" cy="1488361"/>
            <a:chOff x="1402186" y="998559"/>
            <a:chExt cx="2836337" cy="1488361"/>
          </a:xfrm>
        </p:grpSpPr>
        <p:sp>
          <p:nvSpPr>
            <p:cNvPr id="30" name="TextBox 29"/>
            <p:cNvSpPr txBox="1"/>
            <p:nvPr/>
          </p:nvSpPr>
          <p:spPr>
            <a:xfrm>
              <a:off x="1402186" y="1286591"/>
              <a:ext cx="2765965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безпосередньо стосується технології та якості форми, — це питання про можливість об'єднання деталей — заміна кількох деталей однією або використання меншої кількості різних деталей.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Друге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580112" y="843558"/>
            <a:ext cx="2852201" cy="1440482"/>
            <a:chOff x="1472558" y="998559"/>
            <a:chExt cx="2787411" cy="1440482"/>
          </a:xfrm>
        </p:grpSpPr>
        <p:sp>
          <p:nvSpPr>
            <p:cNvPr id="33" name="TextBox 32"/>
            <p:cNvSpPr txBox="1"/>
            <p:nvPr/>
          </p:nvSpPr>
          <p:spPr>
            <a:xfrm>
              <a:off x="1494004" y="1238712"/>
              <a:ext cx="2765965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використання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стандартних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або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раніше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спроектованих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вузлів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агрегатів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та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елементів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з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яких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може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складатися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конструкція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виробу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тобто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питання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уніфікації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елементів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конструкції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Третє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80112" y="3003798"/>
            <a:ext cx="2996218" cy="1303695"/>
            <a:chOff x="1402186" y="259458"/>
            <a:chExt cx="2928156" cy="1303695"/>
          </a:xfrm>
        </p:grpSpPr>
        <p:sp>
          <p:nvSpPr>
            <p:cNvPr id="42" name="TextBox 41"/>
            <p:cNvSpPr txBox="1"/>
            <p:nvPr/>
          </p:nvSpPr>
          <p:spPr>
            <a:xfrm>
              <a:off x="1402186" y="547490"/>
              <a:ext cx="2765965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впровадження нової техніки.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Урахування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нових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технологічних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досягнень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підвищує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продуктивність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виробництва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сприяє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формуванню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культурних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цінностей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працівників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64377" y="259458"/>
              <a:ext cx="276596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Четверте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59832" y="2211710"/>
            <a:ext cx="5832648" cy="473576"/>
          </a:xfrm>
        </p:spPr>
        <p:txBody>
          <a:bodyPr/>
          <a:lstStyle/>
          <a:p>
            <a:pPr algn="ctr"/>
            <a:r>
              <a:rPr lang="uk-UA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Етапи дизайн- проектування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26754" y="2283718"/>
            <a:ext cx="713769" cy="57606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555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91680" y="267494"/>
            <a:ext cx="7452320" cy="576064"/>
          </a:xfrm>
        </p:spPr>
        <p:txBody>
          <a:bodyPr/>
          <a:lstStyle/>
          <a:p>
            <a:r>
              <a:rPr lang="ru-RU" altLang="ko-KR" sz="3200" dirty="0"/>
              <a:t> </a:t>
            </a:r>
            <a:r>
              <a:rPr lang="ru-RU" altLang="ko-KR" sz="3200" dirty="0" err="1"/>
              <a:t>Попередній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аналіз</a:t>
            </a:r>
            <a:r>
              <a:rPr lang="ru-RU" altLang="ko-KR" sz="3200" dirty="0"/>
              <a:t> і </a:t>
            </a:r>
            <a:r>
              <a:rPr lang="ru-RU" altLang="ko-KR" sz="3200" dirty="0" err="1"/>
              <a:t>складання</a:t>
            </a:r>
            <a:r>
              <a:rPr lang="ru-RU" altLang="ko-KR" sz="3200" dirty="0"/>
              <a:t> </a:t>
            </a:r>
            <a:r>
              <a:rPr lang="ru-RU" altLang="ko-KR" sz="3200" dirty="0" err="1"/>
              <a:t>технічного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завдання</a:t>
            </a:r>
            <a:r>
              <a:rPr lang="ru-RU" altLang="ko-KR" sz="3200" dirty="0"/>
              <a:t>. 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19" y="1209551"/>
            <a:ext cx="6192688" cy="353050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1635646"/>
            <a:ext cx="5324283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Дизайнер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брати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участь 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складанні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технічного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оскільки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технічному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бути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вказані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дизайну,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ставляться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цьому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дизайнер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вивчає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прототипи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формулює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загальні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попереднього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аналізу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прототипів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Дизайнер мусить знати і враховувати: технічні можливості підприємства, перспективи техніки й технології, прогресивні сучасні методи промислового виробництва. Виконані дослідження допомагають дизайнеру сформулювати художньо-конструкторську проблему і визначити можливі способи її вирішення. На цьому етапі дизайнер спільно з інженерами формулює необхідні вимоги, пов'язані з основними функціями об'єкта проектування.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95536" y="1995686"/>
            <a:ext cx="792088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884089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91680" y="267494"/>
            <a:ext cx="7452320" cy="576064"/>
          </a:xfrm>
        </p:spPr>
        <p:txBody>
          <a:bodyPr/>
          <a:lstStyle/>
          <a:p>
            <a:r>
              <a:rPr lang="ru-RU" altLang="ko-KR" sz="3200" dirty="0"/>
              <a:t>  </a:t>
            </a:r>
            <a:r>
              <a:rPr lang="ru-RU" altLang="ko-KR" sz="3200" dirty="0" err="1"/>
              <a:t>Попередній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аналіз</a:t>
            </a:r>
            <a:r>
              <a:rPr lang="ru-RU" altLang="ko-KR" sz="3200" dirty="0"/>
              <a:t> і </a:t>
            </a:r>
            <a:r>
              <a:rPr lang="ru-RU" altLang="ko-KR" sz="3200" dirty="0" err="1"/>
              <a:t>розроблення</a:t>
            </a:r>
            <a:r>
              <a:rPr lang="ru-RU" altLang="ko-KR" sz="3200" dirty="0"/>
              <a:t> </a:t>
            </a:r>
            <a:r>
              <a:rPr lang="ru-RU" altLang="ko-KR" sz="3200" dirty="0" err="1"/>
              <a:t>художньоконструкторської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пропозиції</a:t>
            </a:r>
            <a:r>
              <a:rPr lang="ru-RU" altLang="ko-KR" sz="3200" dirty="0"/>
              <a:t>. 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19" y="1209551"/>
            <a:ext cx="6192688" cy="353050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1635646"/>
            <a:ext cx="5324283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Після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одержання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технічного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дизайнер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починає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розробляти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попередню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  <a:p>
            <a:endParaRPr lang="ru-RU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Велике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значення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цьому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ефективний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збір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інформації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Тут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можна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використовувати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різноманітні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методи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вирішення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творчих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(метод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мозкової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атаки, метод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фантастичних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аналогій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біоніка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тощо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).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зібраної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інформації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складається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перелік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умов,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безпосередньо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впливають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якість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умови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об'єднуються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групи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відповідно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проблемних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напрямків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роботи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Результатом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роботи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дизайнера 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обґрунтовані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1923678"/>
            <a:ext cx="792088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541372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91680" y="267494"/>
            <a:ext cx="7452320" cy="576064"/>
          </a:xfrm>
        </p:spPr>
        <p:txBody>
          <a:bodyPr/>
          <a:lstStyle/>
          <a:p>
            <a:r>
              <a:rPr lang="ru-RU" altLang="ko-KR" sz="3200" dirty="0"/>
              <a:t>  </a:t>
            </a:r>
            <a:r>
              <a:rPr lang="ru-RU" altLang="ko-KR" sz="3200" dirty="0" err="1"/>
              <a:t>Ескізний</a:t>
            </a:r>
            <a:r>
              <a:rPr lang="ru-RU" altLang="ko-KR" sz="3200" dirty="0"/>
              <a:t> проект 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19" y="1209551"/>
            <a:ext cx="6192688" cy="353050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1789534"/>
            <a:ext cx="5324283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ескізного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— один з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найважливіших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моментів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художнього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конструювання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  <a:p>
            <a:endParaRPr lang="ru-R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Ескізний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 —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кінцевий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творчої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пропозиції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художника-конструктора,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який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мусить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повністю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визначити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всі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характеристики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проектується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1923678"/>
            <a:ext cx="792088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98389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70" y="267494"/>
            <a:ext cx="9144000" cy="576064"/>
          </a:xfrm>
        </p:spPr>
        <p:txBody>
          <a:bodyPr/>
          <a:lstStyle/>
          <a:p>
            <a:r>
              <a:rPr lang="uk-UA" altLang="ko-KR" dirty="0"/>
              <a:t>На що звернути увагу</a:t>
            </a:r>
            <a:endParaRPr lang="ko-KR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37821" y="1939204"/>
            <a:ext cx="631153" cy="1662297"/>
            <a:chOff x="798294" y="1135284"/>
            <a:chExt cx="1366873" cy="3600000"/>
          </a:xfrm>
          <a:solidFill>
            <a:schemeClr val="accent1"/>
          </a:solidFill>
        </p:grpSpPr>
        <p:sp>
          <p:nvSpPr>
            <p:cNvPr id="7" name="Round Same Side Corner Rectangle 8"/>
            <p:cNvSpPr>
              <a:spLocks noChangeAspect="1"/>
            </p:cNvSpPr>
            <p:nvPr/>
          </p:nvSpPr>
          <p:spPr>
            <a:xfrm>
              <a:off x="1172247" y="1135284"/>
              <a:ext cx="618968" cy="360000"/>
            </a:xfrm>
            <a:custGeom>
              <a:avLst/>
              <a:gdLst/>
              <a:ahLst/>
              <a:cxnLst/>
              <a:rect l="l" t="t" r="r" b="b"/>
              <a:pathLst>
                <a:path w="618968" h="360000">
                  <a:moveTo>
                    <a:pt x="309484" y="0"/>
                  </a:moveTo>
                  <a:cubicBezTo>
                    <a:pt x="480408" y="0"/>
                    <a:pt x="618968" y="138560"/>
                    <a:pt x="618968" y="309483"/>
                  </a:cubicBezTo>
                  <a:lnTo>
                    <a:pt x="613875" y="360000"/>
                  </a:lnTo>
                  <a:lnTo>
                    <a:pt x="5093" y="360000"/>
                  </a:lnTo>
                  <a:cubicBezTo>
                    <a:pt x="1413" y="343670"/>
                    <a:pt x="0" y="326742"/>
                    <a:pt x="0" y="309483"/>
                  </a:cubicBezTo>
                  <a:cubicBezTo>
                    <a:pt x="0" y="138560"/>
                    <a:pt x="138561" y="0"/>
                    <a:pt x="3094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Round Same Side Corner Rectangle 8"/>
            <p:cNvSpPr>
              <a:spLocks noChangeAspect="1"/>
            </p:cNvSpPr>
            <p:nvPr/>
          </p:nvSpPr>
          <p:spPr>
            <a:xfrm>
              <a:off x="935085" y="1495284"/>
              <a:ext cx="1093290" cy="360000"/>
            </a:xfrm>
            <a:custGeom>
              <a:avLst/>
              <a:gdLst/>
              <a:ahLst/>
              <a:cxnLst/>
              <a:rect l="l" t="t" r="r" b="b"/>
              <a:pathLst>
                <a:path w="1093290" h="360000">
                  <a:moveTo>
                    <a:pt x="120297" y="328818"/>
                  </a:moveTo>
                  <a:lnTo>
                    <a:pt x="972993" y="328818"/>
                  </a:lnTo>
                  <a:cubicBezTo>
                    <a:pt x="1016682" y="328818"/>
                    <a:pt x="1057826" y="339716"/>
                    <a:pt x="1093290" y="360000"/>
                  </a:cubicBezTo>
                  <a:lnTo>
                    <a:pt x="0" y="360000"/>
                  </a:lnTo>
                  <a:cubicBezTo>
                    <a:pt x="35464" y="339716"/>
                    <a:pt x="76608" y="328818"/>
                    <a:pt x="120297" y="328818"/>
                  </a:cubicBezTo>
                  <a:close/>
                  <a:moveTo>
                    <a:pt x="242255" y="0"/>
                  </a:moveTo>
                  <a:lnTo>
                    <a:pt x="851037" y="0"/>
                  </a:lnTo>
                  <a:cubicBezTo>
                    <a:pt x="827819" y="146975"/>
                    <a:pt x="700311" y="258967"/>
                    <a:pt x="546646" y="258967"/>
                  </a:cubicBezTo>
                  <a:cubicBezTo>
                    <a:pt x="392981" y="258967"/>
                    <a:pt x="265473" y="146975"/>
                    <a:pt x="2422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Round Same Side Corner Rectangle 8"/>
            <p:cNvSpPr>
              <a:spLocks noChangeAspect="1"/>
            </p:cNvSpPr>
            <p:nvPr/>
          </p:nvSpPr>
          <p:spPr>
            <a:xfrm>
              <a:off x="798294" y="185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36791" y="0"/>
                  </a:moveTo>
                  <a:lnTo>
                    <a:pt x="1230081" y="0"/>
                  </a:lnTo>
                  <a:cubicBezTo>
                    <a:pt x="1311706" y="42198"/>
                    <a:pt x="1366872" y="127610"/>
                    <a:pt x="1366872" y="225906"/>
                  </a:cubicBezTo>
                  <a:lnTo>
                    <a:pt x="1366872" y="360000"/>
                  </a:lnTo>
                  <a:lnTo>
                    <a:pt x="0" y="360000"/>
                  </a:lnTo>
                  <a:lnTo>
                    <a:pt x="0" y="225906"/>
                  </a:lnTo>
                  <a:cubicBezTo>
                    <a:pt x="0" y="127610"/>
                    <a:pt x="55166" y="42198"/>
                    <a:pt x="13679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ound Same Side Corner Rectangle 8"/>
            <p:cNvSpPr>
              <a:spLocks noChangeAspect="1"/>
            </p:cNvSpPr>
            <p:nvPr/>
          </p:nvSpPr>
          <p:spPr>
            <a:xfrm>
              <a:off x="798294" y="2215284"/>
              <a:ext cx="1366873" cy="360000"/>
            </a:xfrm>
            <a:custGeom>
              <a:avLst/>
              <a:gdLst/>
              <a:ahLst/>
              <a:cxnLst/>
              <a:rect l="l" t="t" r="r" b="b"/>
              <a:pathLst>
                <a:path w="1366873" h="360000">
                  <a:moveTo>
                    <a:pt x="0" y="0"/>
                  </a:moveTo>
                  <a:lnTo>
                    <a:pt x="1366872" y="0"/>
                  </a:lnTo>
                  <a:lnTo>
                    <a:pt x="1366872" y="106805"/>
                  </a:lnTo>
                  <a:lnTo>
                    <a:pt x="1366873" y="106805"/>
                  </a:lnTo>
                  <a:lnTo>
                    <a:pt x="1366873" y="360000"/>
                  </a:lnTo>
                  <a:lnTo>
                    <a:pt x="1102603" y="360000"/>
                  </a:lnTo>
                  <a:lnTo>
                    <a:pt x="1102603" y="195949"/>
                  </a:lnTo>
                  <a:lnTo>
                    <a:pt x="1063282" y="195949"/>
                  </a:lnTo>
                  <a:lnTo>
                    <a:pt x="1062792" y="360000"/>
                  </a:lnTo>
                  <a:lnTo>
                    <a:pt x="303100" y="360000"/>
                  </a:lnTo>
                  <a:cubicBezTo>
                    <a:pt x="303263" y="305317"/>
                    <a:pt x="303426" y="250633"/>
                    <a:pt x="303590" y="195949"/>
                  </a:cubicBezTo>
                  <a:lnTo>
                    <a:pt x="264271" y="195949"/>
                  </a:lnTo>
                  <a:lnTo>
                    <a:pt x="264271" y="360000"/>
                  </a:lnTo>
                  <a:lnTo>
                    <a:pt x="1" y="360000"/>
                  </a:lnTo>
                  <a:lnTo>
                    <a:pt x="1" y="195949"/>
                  </a:lnTo>
                  <a:lnTo>
                    <a:pt x="0" y="1959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ound Same Side Corner Rectangle 8"/>
            <p:cNvSpPr>
              <a:spLocks noChangeAspect="1"/>
            </p:cNvSpPr>
            <p:nvPr/>
          </p:nvSpPr>
          <p:spPr>
            <a:xfrm>
              <a:off x="798295" y="257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360000"/>
                  </a:lnTo>
                  <a:lnTo>
                    <a:pt x="1102602" y="360000"/>
                  </a:lnTo>
                  <a:close/>
                  <a:moveTo>
                    <a:pt x="303099" y="0"/>
                  </a:moveTo>
                  <a:lnTo>
                    <a:pt x="1062791" y="0"/>
                  </a:lnTo>
                  <a:lnTo>
                    <a:pt x="1061715" y="360000"/>
                  </a:lnTo>
                  <a:lnTo>
                    <a:pt x="302023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360000"/>
                  </a:lnTo>
                  <a:lnTo>
                    <a:pt x="0" y="36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Round Same Side Corner Rectangle 8"/>
            <p:cNvSpPr>
              <a:spLocks noChangeAspect="1"/>
            </p:cNvSpPr>
            <p:nvPr/>
          </p:nvSpPr>
          <p:spPr>
            <a:xfrm>
              <a:off x="798295" y="293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93634"/>
                  </a:lnTo>
                  <a:cubicBezTo>
                    <a:pt x="1366872" y="166610"/>
                    <a:pt x="1307713" y="225768"/>
                    <a:pt x="1234737" y="225768"/>
                  </a:cubicBezTo>
                  <a:cubicBezTo>
                    <a:pt x="1161761" y="225768"/>
                    <a:pt x="1102602" y="166610"/>
                    <a:pt x="1102602" y="93634"/>
                  </a:cubicBezTo>
                  <a:close/>
                  <a:moveTo>
                    <a:pt x="302023" y="0"/>
                  </a:moveTo>
                  <a:lnTo>
                    <a:pt x="1061715" y="0"/>
                  </a:lnTo>
                  <a:lnTo>
                    <a:pt x="1060639" y="360000"/>
                  </a:lnTo>
                  <a:lnTo>
                    <a:pt x="726527" y="360000"/>
                  </a:lnTo>
                  <a:lnTo>
                    <a:pt x="726527" y="314913"/>
                  </a:lnTo>
                  <a:lnTo>
                    <a:pt x="627437" y="314913"/>
                  </a:lnTo>
                  <a:lnTo>
                    <a:pt x="627437" y="360000"/>
                  </a:lnTo>
                  <a:lnTo>
                    <a:pt x="300947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93634"/>
                  </a:lnTo>
                  <a:cubicBezTo>
                    <a:pt x="264270" y="166610"/>
                    <a:pt x="205112" y="225768"/>
                    <a:pt x="132135" y="225768"/>
                  </a:cubicBezTo>
                  <a:cubicBezTo>
                    <a:pt x="59159" y="225768"/>
                    <a:pt x="0" y="166610"/>
                    <a:pt x="0" y="9363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ound Same Side Corner Rectangle 8"/>
            <p:cNvSpPr>
              <a:spLocks noChangeAspect="1"/>
            </p:cNvSpPr>
            <p:nvPr/>
          </p:nvSpPr>
          <p:spPr>
            <a:xfrm>
              <a:off x="1098166" y="329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6656" y="0"/>
                  </a:moveTo>
                  <a:lnTo>
                    <a:pt x="760768" y="0"/>
                  </a:lnTo>
                  <a:lnTo>
                    <a:pt x="759691" y="360000"/>
                  </a:lnTo>
                  <a:lnTo>
                    <a:pt x="426656" y="360000"/>
                  </a:lnTo>
                  <a:close/>
                  <a:moveTo>
                    <a:pt x="1076" y="0"/>
                  </a:moveTo>
                  <a:lnTo>
                    <a:pt x="327566" y="0"/>
                  </a:lnTo>
                  <a:lnTo>
                    <a:pt x="327566" y="360000"/>
                  </a:lnTo>
                  <a:lnTo>
                    <a:pt x="0" y="36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Round Same Side Corner Rectangle 8"/>
            <p:cNvSpPr>
              <a:spLocks noChangeAspect="1"/>
            </p:cNvSpPr>
            <p:nvPr/>
          </p:nvSpPr>
          <p:spPr>
            <a:xfrm>
              <a:off x="1097090" y="3655284"/>
              <a:ext cx="760767" cy="360000"/>
            </a:xfrm>
            <a:custGeom>
              <a:avLst/>
              <a:gdLst/>
              <a:ahLst/>
              <a:cxnLst/>
              <a:rect l="l" t="t" r="r" b="b"/>
              <a:pathLst>
                <a:path w="760767" h="360000">
                  <a:moveTo>
                    <a:pt x="427732" y="0"/>
                  </a:moveTo>
                  <a:lnTo>
                    <a:pt x="760767" y="0"/>
                  </a:lnTo>
                  <a:lnTo>
                    <a:pt x="759691" y="360000"/>
                  </a:lnTo>
                  <a:lnTo>
                    <a:pt x="427732" y="360000"/>
                  </a:lnTo>
                  <a:close/>
                  <a:moveTo>
                    <a:pt x="1076" y="0"/>
                  </a:moveTo>
                  <a:lnTo>
                    <a:pt x="328642" y="0"/>
                  </a:lnTo>
                  <a:lnTo>
                    <a:pt x="328642" y="360000"/>
                  </a:lnTo>
                  <a:lnTo>
                    <a:pt x="0" y="36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Round Same Side Corner Rectangle 8"/>
            <p:cNvSpPr>
              <a:spLocks noChangeAspect="1"/>
            </p:cNvSpPr>
            <p:nvPr/>
          </p:nvSpPr>
          <p:spPr>
            <a:xfrm>
              <a:off x="1096013" y="401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8809" y="0"/>
                  </a:moveTo>
                  <a:lnTo>
                    <a:pt x="760768" y="0"/>
                  </a:lnTo>
                  <a:lnTo>
                    <a:pt x="759692" y="360000"/>
                  </a:lnTo>
                  <a:lnTo>
                    <a:pt x="428809" y="360000"/>
                  </a:lnTo>
                  <a:close/>
                  <a:moveTo>
                    <a:pt x="1077" y="0"/>
                  </a:moveTo>
                  <a:lnTo>
                    <a:pt x="329719" y="0"/>
                  </a:lnTo>
                  <a:lnTo>
                    <a:pt x="329719" y="360000"/>
                  </a:lnTo>
                  <a:lnTo>
                    <a:pt x="0" y="36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Round Same Side Corner Rectangle 8"/>
            <p:cNvSpPr>
              <a:spLocks noChangeAspect="1"/>
            </p:cNvSpPr>
            <p:nvPr/>
          </p:nvSpPr>
          <p:spPr>
            <a:xfrm>
              <a:off x="1095431" y="4375284"/>
              <a:ext cx="760274" cy="360000"/>
            </a:xfrm>
            <a:custGeom>
              <a:avLst/>
              <a:gdLst/>
              <a:ahLst/>
              <a:cxnLst/>
              <a:rect l="l" t="t" r="r" b="b"/>
              <a:pathLst>
                <a:path w="760274" h="360000">
                  <a:moveTo>
                    <a:pt x="429391" y="0"/>
                  </a:moveTo>
                  <a:lnTo>
                    <a:pt x="760274" y="0"/>
                  </a:lnTo>
                  <a:cubicBezTo>
                    <a:pt x="760080" y="64950"/>
                    <a:pt x="759886" y="129900"/>
                    <a:pt x="759692" y="194850"/>
                  </a:cubicBezTo>
                  <a:cubicBezTo>
                    <a:pt x="759692" y="286060"/>
                    <a:pt x="685751" y="360000"/>
                    <a:pt x="594541" y="360000"/>
                  </a:cubicBezTo>
                  <a:cubicBezTo>
                    <a:pt x="503331" y="360000"/>
                    <a:pt x="429391" y="286060"/>
                    <a:pt x="429391" y="194850"/>
                  </a:cubicBezTo>
                  <a:close/>
                  <a:moveTo>
                    <a:pt x="583" y="0"/>
                  </a:moveTo>
                  <a:lnTo>
                    <a:pt x="330301" y="0"/>
                  </a:lnTo>
                  <a:lnTo>
                    <a:pt x="330301" y="194849"/>
                  </a:lnTo>
                  <a:cubicBezTo>
                    <a:pt x="330301" y="286059"/>
                    <a:pt x="256361" y="359999"/>
                    <a:pt x="165151" y="359999"/>
                  </a:cubicBezTo>
                  <a:cubicBezTo>
                    <a:pt x="73941" y="359999"/>
                    <a:pt x="0" y="286059"/>
                    <a:pt x="0" y="19484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50197" y="1939204"/>
            <a:ext cx="631153" cy="1662297"/>
            <a:chOff x="798294" y="1135284"/>
            <a:chExt cx="1366873" cy="3600000"/>
          </a:xfrm>
        </p:grpSpPr>
        <p:sp>
          <p:nvSpPr>
            <p:cNvPr id="18" name="Round Same Side Corner Rectangle 8"/>
            <p:cNvSpPr>
              <a:spLocks noChangeAspect="1"/>
            </p:cNvSpPr>
            <p:nvPr/>
          </p:nvSpPr>
          <p:spPr>
            <a:xfrm>
              <a:off x="1172247" y="1135284"/>
              <a:ext cx="618968" cy="360000"/>
            </a:xfrm>
            <a:custGeom>
              <a:avLst/>
              <a:gdLst/>
              <a:ahLst/>
              <a:cxnLst/>
              <a:rect l="l" t="t" r="r" b="b"/>
              <a:pathLst>
                <a:path w="618968" h="360000">
                  <a:moveTo>
                    <a:pt x="309484" y="0"/>
                  </a:moveTo>
                  <a:cubicBezTo>
                    <a:pt x="480408" y="0"/>
                    <a:pt x="618968" y="138560"/>
                    <a:pt x="618968" y="309483"/>
                  </a:cubicBezTo>
                  <a:lnTo>
                    <a:pt x="613875" y="360000"/>
                  </a:lnTo>
                  <a:lnTo>
                    <a:pt x="5093" y="360000"/>
                  </a:lnTo>
                  <a:cubicBezTo>
                    <a:pt x="1413" y="343670"/>
                    <a:pt x="0" y="326742"/>
                    <a:pt x="0" y="309483"/>
                  </a:cubicBezTo>
                  <a:cubicBezTo>
                    <a:pt x="0" y="138560"/>
                    <a:pt x="138561" y="0"/>
                    <a:pt x="30948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Round Same Side Corner Rectangle 8"/>
            <p:cNvSpPr>
              <a:spLocks noChangeAspect="1"/>
            </p:cNvSpPr>
            <p:nvPr/>
          </p:nvSpPr>
          <p:spPr>
            <a:xfrm>
              <a:off x="935085" y="1495284"/>
              <a:ext cx="1093290" cy="360000"/>
            </a:xfrm>
            <a:custGeom>
              <a:avLst/>
              <a:gdLst/>
              <a:ahLst/>
              <a:cxnLst/>
              <a:rect l="l" t="t" r="r" b="b"/>
              <a:pathLst>
                <a:path w="1093290" h="360000">
                  <a:moveTo>
                    <a:pt x="120297" y="328818"/>
                  </a:moveTo>
                  <a:lnTo>
                    <a:pt x="972993" y="328818"/>
                  </a:lnTo>
                  <a:cubicBezTo>
                    <a:pt x="1016682" y="328818"/>
                    <a:pt x="1057826" y="339716"/>
                    <a:pt x="1093290" y="360000"/>
                  </a:cubicBezTo>
                  <a:lnTo>
                    <a:pt x="0" y="360000"/>
                  </a:lnTo>
                  <a:cubicBezTo>
                    <a:pt x="35464" y="339716"/>
                    <a:pt x="76608" y="328818"/>
                    <a:pt x="120297" y="328818"/>
                  </a:cubicBezTo>
                  <a:close/>
                  <a:moveTo>
                    <a:pt x="242255" y="0"/>
                  </a:moveTo>
                  <a:lnTo>
                    <a:pt x="851037" y="0"/>
                  </a:lnTo>
                  <a:cubicBezTo>
                    <a:pt x="827819" y="146975"/>
                    <a:pt x="700311" y="258967"/>
                    <a:pt x="546646" y="258967"/>
                  </a:cubicBezTo>
                  <a:cubicBezTo>
                    <a:pt x="392981" y="258967"/>
                    <a:pt x="265473" y="146975"/>
                    <a:pt x="24225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ound Same Side Corner Rectangle 8"/>
            <p:cNvSpPr>
              <a:spLocks noChangeAspect="1"/>
            </p:cNvSpPr>
            <p:nvPr/>
          </p:nvSpPr>
          <p:spPr>
            <a:xfrm>
              <a:off x="798294" y="185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36791" y="0"/>
                  </a:moveTo>
                  <a:lnTo>
                    <a:pt x="1230081" y="0"/>
                  </a:lnTo>
                  <a:cubicBezTo>
                    <a:pt x="1311706" y="42198"/>
                    <a:pt x="1366872" y="127610"/>
                    <a:pt x="1366872" y="225906"/>
                  </a:cubicBezTo>
                  <a:lnTo>
                    <a:pt x="1366872" y="360000"/>
                  </a:lnTo>
                  <a:lnTo>
                    <a:pt x="0" y="360000"/>
                  </a:lnTo>
                  <a:lnTo>
                    <a:pt x="0" y="225906"/>
                  </a:lnTo>
                  <a:cubicBezTo>
                    <a:pt x="0" y="127610"/>
                    <a:pt x="55166" y="42198"/>
                    <a:pt x="13679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Round Same Side Corner Rectangle 8"/>
            <p:cNvSpPr>
              <a:spLocks noChangeAspect="1"/>
            </p:cNvSpPr>
            <p:nvPr/>
          </p:nvSpPr>
          <p:spPr>
            <a:xfrm>
              <a:off x="798294" y="2215284"/>
              <a:ext cx="1366873" cy="360000"/>
            </a:xfrm>
            <a:custGeom>
              <a:avLst/>
              <a:gdLst/>
              <a:ahLst/>
              <a:cxnLst/>
              <a:rect l="l" t="t" r="r" b="b"/>
              <a:pathLst>
                <a:path w="1366873" h="360000">
                  <a:moveTo>
                    <a:pt x="0" y="0"/>
                  </a:moveTo>
                  <a:lnTo>
                    <a:pt x="1366872" y="0"/>
                  </a:lnTo>
                  <a:lnTo>
                    <a:pt x="1366872" y="106805"/>
                  </a:lnTo>
                  <a:lnTo>
                    <a:pt x="1366873" y="106805"/>
                  </a:lnTo>
                  <a:lnTo>
                    <a:pt x="1366873" y="360000"/>
                  </a:lnTo>
                  <a:lnTo>
                    <a:pt x="1102603" y="360000"/>
                  </a:lnTo>
                  <a:lnTo>
                    <a:pt x="1102603" y="195949"/>
                  </a:lnTo>
                  <a:lnTo>
                    <a:pt x="1063282" y="195949"/>
                  </a:lnTo>
                  <a:lnTo>
                    <a:pt x="1062792" y="360000"/>
                  </a:lnTo>
                  <a:lnTo>
                    <a:pt x="303100" y="360000"/>
                  </a:lnTo>
                  <a:cubicBezTo>
                    <a:pt x="303263" y="305317"/>
                    <a:pt x="303426" y="250633"/>
                    <a:pt x="303590" y="195949"/>
                  </a:cubicBezTo>
                  <a:lnTo>
                    <a:pt x="264271" y="195949"/>
                  </a:lnTo>
                  <a:lnTo>
                    <a:pt x="264271" y="360000"/>
                  </a:lnTo>
                  <a:lnTo>
                    <a:pt x="1" y="360000"/>
                  </a:lnTo>
                  <a:lnTo>
                    <a:pt x="1" y="195949"/>
                  </a:lnTo>
                  <a:lnTo>
                    <a:pt x="0" y="1959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ound Same Side Corner Rectangle 8"/>
            <p:cNvSpPr>
              <a:spLocks noChangeAspect="1"/>
            </p:cNvSpPr>
            <p:nvPr/>
          </p:nvSpPr>
          <p:spPr>
            <a:xfrm>
              <a:off x="798295" y="257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360000"/>
                  </a:lnTo>
                  <a:lnTo>
                    <a:pt x="1102602" y="360000"/>
                  </a:lnTo>
                  <a:close/>
                  <a:moveTo>
                    <a:pt x="303099" y="0"/>
                  </a:moveTo>
                  <a:lnTo>
                    <a:pt x="1062791" y="0"/>
                  </a:lnTo>
                  <a:lnTo>
                    <a:pt x="1061715" y="360000"/>
                  </a:lnTo>
                  <a:lnTo>
                    <a:pt x="302023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ound Same Side Corner Rectangle 8"/>
            <p:cNvSpPr>
              <a:spLocks noChangeAspect="1"/>
            </p:cNvSpPr>
            <p:nvPr/>
          </p:nvSpPr>
          <p:spPr>
            <a:xfrm>
              <a:off x="798295" y="293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93634"/>
                  </a:lnTo>
                  <a:cubicBezTo>
                    <a:pt x="1366872" y="166610"/>
                    <a:pt x="1307713" y="225768"/>
                    <a:pt x="1234737" y="225768"/>
                  </a:cubicBezTo>
                  <a:cubicBezTo>
                    <a:pt x="1161761" y="225768"/>
                    <a:pt x="1102602" y="166610"/>
                    <a:pt x="1102602" y="93634"/>
                  </a:cubicBezTo>
                  <a:close/>
                  <a:moveTo>
                    <a:pt x="302023" y="0"/>
                  </a:moveTo>
                  <a:lnTo>
                    <a:pt x="1061715" y="0"/>
                  </a:lnTo>
                  <a:lnTo>
                    <a:pt x="1060639" y="360000"/>
                  </a:lnTo>
                  <a:lnTo>
                    <a:pt x="726527" y="360000"/>
                  </a:lnTo>
                  <a:lnTo>
                    <a:pt x="726527" y="314913"/>
                  </a:lnTo>
                  <a:lnTo>
                    <a:pt x="627437" y="314913"/>
                  </a:lnTo>
                  <a:lnTo>
                    <a:pt x="627437" y="360000"/>
                  </a:lnTo>
                  <a:lnTo>
                    <a:pt x="300947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93634"/>
                  </a:lnTo>
                  <a:cubicBezTo>
                    <a:pt x="264270" y="166610"/>
                    <a:pt x="205112" y="225768"/>
                    <a:pt x="132135" y="225768"/>
                  </a:cubicBezTo>
                  <a:cubicBezTo>
                    <a:pt x="59159" y="225768"/>
                    <a:pt x="0" y="166610"/>
                    <a:pt x="0" y="936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Round Same Side Corner Rectangle 8"/>
            <p:cNvSpPr>
              <a:spLocks noChangeAspect="1"/>
            </p:cNvSpPr>
            <p:nvPr/>
          </p:nvSpPr>
          <p:spPr>
            <a:xfrm>
              <a:off x="1098166" y="329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6656" y="0"/>
                  </a:moveTo>
                  <a:lnTo>
                    <a:pt x="760768" y="0"/>
                  </a:lnTo>
                  <a:lnTo>
                    <a:pt x="759691" y="360000"/>
                  </a:lnTo>
                  <a:lnTo>
                    <a:pt x="426656" y="360000"/>
                  </a:lnTo>
                  <a:close/>
                  <a:moveTo>
                    <a:pt x="1076" y="0"/>
                  </a:moveTo>
                  <a:lnTo>
                    <a:pt x="327566" y="0"/>
                  </a:lnTo>
                  <a:lnTo>
                    <a:pt x="327566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Round Same Side Corner Rectangle 8"/>
            <p:cNvSpPr>
              <a:spLocks noChangeAspect="1"/>
            </p:cNvSpPr>
            <p:nvPr/>
          </p:nvSpPr>
          <p:spPr>
            <a:xfrm>
              <a:off x="1097090" y="3655284"/>
              <a:ext cx="760767" cy="360000"/>
            </a:xfrm>
            <a:custGeom>
              <a:avLst/>
              <a:gdLst/>
              <a:ahLst/>
              <a:cxnLst/>
              <a:rect l="l" t="t" r="r" b="b"/>
              <a:pathLst>
                <a:path w="760767" h="360000">
                  <a:moveTo>
                    <a:pt x="427732" y="0"/>
                  </a:moveTo>
                  <a:lnTo>
                    <a:pt x="760767" y="0"/>
                  </a:lnTo>
                  <a:lnTo>
                    <a:pt x="759691" y="360000"/>
                  </a:lnTo>
                  <a:lnTo>
                    <a:pt x="427732" y="360000"/>
                  </a:lnTo>
                  <a:close/>
                  <a:moveTo>
                    <a:pt x="1076" y="0"/>
                  </a:moveTo>
                  <a:lnTo>
                    <a:pt x="328642" y="0"/>
                  </a:lnTo>
                  <a:lnTo>
                    <a:pt x="32864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Round Same Side Corner Rectangle 8"/>
            <p:cNvSpPr>
              <a:spLocks noChangeAspect="1"/>
            </p:cNvSpPr>
            <p:nvPr/>
          </p:nvSpPr>
          <p:spPr>
            <a:xfrm>
              <a:off x="1096014" y="4015285"/>
              <a:ext cx="760767" cy="360001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8809" y="0"/>
                  </a:moveTo>
                  <a:lnTo>
                    <a:pt x="760768" y="0"/>
                  </a:lnTo>
                  <a:lnTo>
                    <a:pt x="759692" y="360000"/>
                  </a:lnTo>
                  <a:lnTo>
                    <a:pt x="428809" y="360000"/>
                  </a:lnTo>
                  <a:close/>
                  <a:moveTo>
                    <a:pt x="1077" y="0"/>
                  </a:moveTo>
                  <a:lnTo>
                    <a:pt x="329719" y="0"/>
                  </a:lnTo>
                  <a:lnTo>
                    <a:pt x="32971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Round Same Side Corner Rectangle 8"/>
            <p:cNvSpPr>
              <a:spLocks noChangeAspect="1"/>
            </p:cNvSpPr>
            <p:nvPr/>
          </p:nvSpPr>
          <p:spPr>
            <a:xfrm>
              <a:off x="1095431" y="4375283"/>
              <a:ext cx="760274" cy="360001"/>
            </a:xfrm>
            <a:custGeom>
              <a:avLst/>
              <a:gdLst/>
              <a:ahLst/>
              <a:cxnLst/>
              <a:rect l="l" t="t" r="r" b="b"/>
              <a:pathLst>
                <a:path w="760274" h="360000">
                  <a:moveTo>
                    <a:pt x="429391" y="0"/>
                  </a:moveTo>
                  <a:lnTo>
                    <a:pt x="760274" y="0"/>
                  </a:lnTo>
                  <a:cubicBezTo>
                    <a:pt x="760080" y="64950"/>
                    <a:pt x="759886" y="129900"/>
                    <a:pt x="759692" y="194850"/>
                  </a:cubicBezTo>
                  <a:cubicBezTo>
                    <a:pt x="759692" y="286060"/>
                    <a:pt x="685751" y="360000"/>
                    <a:pt x="594541" y="360000"/>
                  </a:cubicBezTo>
                  <a:cubicBezTo>
                    <a:pt x="503331" y="360000"/>
                    <a:pt x="429391" y="286060"/>
                    <a:pt x="429391" y="194850"/>
                  </a:cubicBezTo>
                  <a:close/>
                  <a:moveTo>
                    <a:pt x="583" y="0"/>
                  </a:moveTo>
                  <a:lnTo>
                    <a:pt x="330301" y="0"/>
                  </a:lnTo>
                  <a:lnTo>
                    <a:pt x="330301" y="194849"/>
                  </a:lnTo>
                  <a:cubicBezTo>
                    <a:pt x="330301" y="286059"/>
                    <a:pt x="256361" y="359999"/>
                    <a:pt x="165151" y="359999"/>
                  </a:cubicBezTo>
                  <a:cubicBezTo>
                    <a:pt x="73941" y="359999"/>
                    <a:pt x="0" y="286059"/>
                    <a:pt x="0" y="1948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44009" y="1939204"/>
            <a:ext cx="631153" cy="1662297"/>
            <a:chOff x="798294" y="1135284"/>
            <a:chExt cx="1366873" cy="3600000"/>
          </a:xfrm>
          <a:solidFill>
            <a:srgbClr val="0DD2D9"/>
          </a:solidFill>
        </p:grpSpPr>
        <p:sp>
          <p:nvSpPr>
            <p:cNvPr id="29" name="Round Same Side Corner Rectangle 8"/>
            <p:cNvSpPr>
              <a:spLocks noChangeAspect="1"/>
            </p:cNvSpPr>
            <p:nvPr/>
          </p:nvSpPr>
          <p:spPr>
            <a:xfrm>
              <a:off x="1172247" y="1135284"/>
              <a:ext cx="618968" cy="360000"/>
            </a:xfrm>
            <a:custGeom>
              <a:avLst/>
              <a:gdLst/>
              <a:ahLst/>
              <a:cxnLst/>
              <a:rect l="l" t="t" r="r" b="b"/>
              <a:pathLst>
                <a:path w="618968" h="360000">
                  <a:moveTo>
                    <a:pt x="309484" y="0"/>
                  </a:moveTo>
                  <a:cubicBezTo>
                    <a:pt x="480408" y="0"/>
                    <a:pt x="618968" y="138560"/>
                    <a:pt x="618968" y="309483"/>
                  </a:cubicBezTo>
                  <a:lnTo>
                    <a:pt x="613875" y="360000"/>
                  </a:lnTo>
                  <a:lnTo>
                    <a:pt x="5093" y="360000"/>
                  </a:lnTo>
                  <a:cubicBezTo>
                    <a:pt x="1413" y="343670"/>
                    <a:pt x="0" y="326742"/>
                    <a:pt x="0" y="309483"/>
                  </a:cubicBezTo>
                  <a:cubicBezTo>
                    <a:pt x="0" y="138560"/>
                    <a:pt x="138561" y="0"/>
                    <a:pt x="30948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ound Same Side Corner Rectangle 8"/>
            <p:cNvSpPr>
              <a:spLocks noChangeAspect="1"/>
            </p:cNvSpPr>
            <p:nvPr/>
          </p:nvSpPr>
          <p:spPr>
            <a:xfrm>
              <a:off x="935085" y="1495284"/>
              <a:ext cx="1093290" cy="360000"/>
            </a:xfrm>
            <a:custGeom>
              <a:avLst/>
              <a:gdLst/>
              <a:ahLst/>
              <a:cxnLst/>
              <a:rect l="l" t="t" r="r" b="b"/>
              <a:pathLst>
                <a:path w="1093290" h="360000">
                  <a:moveTo>
                    <a:pt x="120297" y="328818"/>
                  </a:moveTo>
                  <a:lnTo>
                    <a:pt x="972993" y="328818"/>
                  </a:lnTo>
                  <a:cubicBezTo>
                    <a:pt x="1016682" y="328818"/>
                    <a:pt x="1057826" y="339716"/>
                    <a:pt x="1093290" y="360000"/>
                  </a:cubicBezTo>
                  <a:lnTo>
                    <a:pt x="0" y="360000"/>
                  </a:lnTo>
                  <a:cubicBezTo>
                    <a:pt x="35464" y="339716"/>
                    <a:pt x="76608" y="328818"/>
                    <a:pt x="120297" y="328818"/>
                  </a:cubicBezTo>
                  <a:close/>
                  <a:moveTo>
                    <a:pt x="242255" y="0"/>
                  </a:moveTo>
                  <a:lnTo>
                    <a:pt x="851037" y="0"/>
                  </a:lnTo>
                  <a:cubicBezTo>
                    <a:pt x="827819" y="146975"/>
                    <a:pt x="700311" y="258967"/>
                    <a:pt x="546646" y="258967"/>
                  </a:cubicBezTo>
                  <a:cubicBezTo>
                    <a:pt x="392981" y="258967"/>
                    <a:pt x="265473" y="146975"/>
                    <a:pt x="24225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Round Same Side Corner Rectangle 8"/>
            <p:cNvSpPr>
              <a:spLocks noChangeAspect="1"/>
            </p:cNvSpPr>
            <p:nvPr/>
          </p:nvSpPr>
          <p:spPr>
            <a:xfrm>
              <a:off x="798294" y="185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36791" y="0"/>
                  </a:moveTo>
                  <a:lnTo>
                    <a:pt x="1230081" y="0"/>
                  </a:lnTo>
                  <a:cubicBezTo>
                    <a:pt x="1311706" y="42198"/>
                    <a:pt x="1366872" y="127610"/>
                    <a:pt x="1366872" y="225906"/>
                  </a:cubicBezTo>
                  <a:lnTo>
                    <a:pt x="1366872" y="360000"/>
                  </a:lnTo>
                  <a:lnTo>
                    <a:pt x="0" y="360000"/>
                  </a:lnTo>
                  <a:lnTo>
                    <a:pt x="0" y="225906"/>
                  </a:lnTo>
                  <a:cubicBezTo>
                    <a:pt x="0" y="127610"/>
                    <a:pt x="55166" y="42198"/>
                    <a:pt x="136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Round Same Side Corner Rectangle 8"/>
            <p:cNvSpPr>
              <a:spLocks noChangeAspect="1"/>
            </p:cNvSpPr>
            <p:nvPr/>
          </p:nvSpPr>
          <p:spPr>
            <a:xfrm>
              <a:off x="798294" y="2215284"/>
              <a:ext cx="1366873" cy="360000"/>
            </a:xfrm>
            <a:custGeom>
              <a:avLst/>
              <a:gdLst/>
              <a:ahLst/>
              <a:cxnLst/>
              <a:rect l="l" t="t" r="r" b="b"/>
              <a:pathLst>
                <a:path w="1366873" h="360000">
                  <a:moveTo>
                    <a:pt x="0" y="0"/>
                  </a:moveTo>
                  <a:lnTo>
                    <a:pt x="1366872" y="0"/>
                  </a:lnTo>
                  <a:lnTo>
                    <a:pt x="1366872" y="106805"/>
                  </a:lnTo>
                  <a:lnTo>
                    <a:pt x="1366873" y="106805"/>
                  </a:lnTo>
                  <a:lnTo>
                    <a:pt x="1366873" y="360000"/>
                  </a:lnTo>
                  <a:lnTo>
                    <a:pt x="1102603" y="360000"/>
                  </a:lnTo>
                  <a:lnTo>
                    <a:pt x="1102603" y="195949"/>
                  </a:lnTo>
                  <a:lnTo>
                    <a:pt x="1063282" y="195949"/>
                  </a:lnTo>
                  <a:lnTo>
                    <a:pt x="1062792" y="360000"/>
                  </a:lnTo>
                  <a:lnTo>
                    <a:pt x="303100" y="360000"/>
                  </a:lnTo>
                  <a:cubicBezTo>
                    <a:pt x="303263" y="305317"/>
                    <a:pt x="303426" y="250633"/>
                    <a:pt x="303590" y="195949"/>
                  </a:cubicBezTo>
                  <a:lnTo>
                    <a:pt x="264271" y="195949"/>
                  </a:lnTo>
                  <a:lnTo>
                    <a:pt x="264271" y="360000"/>
                  </a:lnTo>
                  <a:lnTo>
                    <a:pt x="1" y="360000"/>
                  </a:lnTo>
                  <a:lnTo>
                    <a:pt x="1" y="195949"/>
                  </a:lnTo>
                  <a:lnTo>
                    <a:pt x="0" y="1959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Round Same Side Corner Rectangle 8"/>
            <p:cNvSpPr>
              <a:spLocks noChangeAspect="1"/>
            </p:cNvSpPr>
            <p:nvPr/>
          </p:nvSpPr>
          <p:spPr>
            <a:xfrm>
              <a:off x="798295" y="257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360000"/>
                  </a:lnTo>
                  <a:lnTo>
                    <a:pt x="1102602" y="360000"/>
                  </a:lnTo>
                  <a:close/>
                  <a:moveTo>
                    <a:pt x="303099" y="0"/>
                  </a:moveTo>
                  <a:lnTo>
                    <a:pt x="1062791" y="0"/>
                  </a:lnTo>
                  <a:lnTo>
                    <a:pt x="1061715" y="360000"/>
                  </a:lnTo>
                  <a:lnTo>
                    <a:pt x="302023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ound Same Side Corner Rectangle 8"/>
            <p:cNvSpPr>
              <a:spLocks noChangeAspect="1"/>
            </p:cNvSpPr>
            <p:nvPr/>
          </p:nvSpPr>
          <p:spPr>
            <a:xfrm>
              <a:off x="798295" y="293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93634"/>
                  </a:lnTo>
                  <a:cubicBezTo>
                    <a:pt x="1366872" y="166610"/>
                    <a:pt x="1307713" y="225768"/>
                    <a:pt x="1234737" y="225768"/>
                  </a:cubicBezTo>
                  <a:cubicBezTo>
                    <a:pt x="1161761" y="225768"/>
                    <a:pt x="1102602" y="166610"/>
                    <a:pt x="1102602" y="93634"/>
                  </a:cubicBezTo>
                  <a:close/>
                  <a:moveTo>
                    <a:pt x="302023" y="0"/>
                  </a:moveTo>
                  <a:lnTo>
                    <a:pt x="1061715" y="0"/>
                  </a:lnTo>
                  <a:lnTo>
                    <a:pt x="1060639" y="360000"/>
                  </a:lnTo>
                  <a:lnTo>
                    <a:pt x="726527" y="360000"/>
                  </a:lnTo>
                  <a:lnTo>
                    <a:pt x="726527" y="314913"/>
                  </a:lnTo>
                  <a:lnTo>
                    <a:pt x="627437" y="314913"/>
                  </a:lnTo>
                  <a:lnTo>
                    <a:pt x="627437" y="360000"/>
                  </a:lnTo>
                  <a:lnTo>
                    <a:pt x="300947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93634"/>
                  </a:lnTo>
                  <a:cubicBezTo>
                    <a:pt x="264270" y="166610"/>
                    <a:pt x="205112" y="225768"/>
                    <a:pt x="132135" y="225768"/>
                  </a:cubicBezTo>
                  <a:cubicBezTo>
                    <a:pt x="59159" y="225768"/>
                    <a:pt x="0" y="166610"/>
                    <a:pt x="0" y="936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Round Same Side Corner Rectangle 8"/>
            <p:cNvSpPr>
              <a:spLocks noChangeAspect="1"/>
            </p:cNvSpPr>
            <p:nvPr/>
          </p:nvSpPr>
          <p:spPr>
            <a:xfrm>
              <a:off x="1098166" y="329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6656" y="0"/>
                  </a:moveTo>
                  <a:lnTo>
                    <a:pt x="760768" y="0"/>
                  </a:lnTo>
                  <a:lnTo>
                    <a:pt x="759691" y="360000"/>
                  </a:lnTo>
                  <a:lnTo>
                    <a:pt x="426656" y="360000"/>
                  </a:lnTo>
                  <a:close/>
                  <a:moveTo>
                    <a:pt x="1076" y="0"/>
                  </a:moveTo>
                  <a:lnTo>
                    <a:pt x="327566" y="0"/>
                  </a:lnTo>
                  <a:lnTo>
                    <a:pt x="327566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Round Same Side Corner Rectangle 8"/>
            <p:cNvSpPr>
              <a:spLocks noChangeAspect="1"/>
            </p:cNvSpPr>
            <p:nvPr/>
          </p:nvSpPr>
          <p:spPr>
            <a:xfrm>
              <a:off x="1097090" y="3655284"/>
              <a:ext cx="760767" cy="360000"/>
            </a:xfrm>
            <a:custGeom>
              <a:avLst/>
              <a:gdLst/>
              <a:ahLst/>
              <a:cxnLst/>
              <a:rect l="l" t="t" r="r" b="b"/>
              <a:pathLst>
                <a:path w="760767" h="360000">
                  <a:moveTo>
                    <a:pt x="427732" y="0"/>
                  </a:moveTo>
                  <a:lnTo>
                    <a:pt x="760767" y="0"/>
                  </a:lnTo>
                  <a:lnTo>
                    <a:pt x="759691" y="360000"/>
                  </a:lnTo>
                  <a:lnTo>
                    <a:pt x="427732" y="360000"/>
                  </a:lnTo>
                  <a:close/>
                  <a:moveTo>
                    <a:pt x="1076" y="0"/>
                  </a:moveTo>
                  <a:lnTo>
                    <a:pt x="328642" y="0"/>
                  </a:lnTo>
                  <a:lnTo>
                    <a:pt x="32864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Round Same Side Corner Rectangle 8"/>
            <p:cNvSpPr>
              <a:spLocks noChangeAspect="1"/>
            </p:cNvSpPr>
            <p:nvPr/>
          </p:nvSpPr>
          <p:spPr>
            <a:xfrm>
              <a:off x="1096013" y="401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8809" y="0"/>
                  </a:moveTo>
                  <a:lnTo>
                    <a:pt x="760768" y="0"/>
                  </a:lnTo>
                  <a:lnTo>
                    <a:pt x="759692" y="360000"/>
                  </a:lnTo>
                  <a:lnTo>
                    <a:pt x="428809" y="360000"/>
                  </a:lnTo>
                  <a:close/>
                  <a:moveTo>
                    <a:pt x="1077" y="0"/>
                  </a:moveTo>
                  <a:lnTo>
                    <a:pt x="329719" y="0"/>
                  </a:lnTo>
                  <a:lnTo>
                    <a:pt x="32971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Round Same Side Corner Rectangle 8"/>
            <p:cNvSpPr>
              <a:spLocks noChangeAspect="1"/>
            </p:cNvSpPr>
            <p:nvPr/>
          </p:nvSpPr>
          <p:spPr>
            <a:xfrm>
              <a:off x="1095431" y="4375284"/>
              <a:ext cx="760274" cy="360000"/>
            </a:xfrm>
            <a:custGeom>
              <a:avLst/>
              <a:gdLst/>
              <a:ahLst/>
              <a:cxnLst/>
              <a:rect l="l" t="t" r="r" b="b"/>
              <a:pathLst>
                <a:path w="760274" h="360000">
                  <a:moveTo>
                    <a:pt x="429391" y="0"/>
                  </a:moveTo>
                  <a:lnTo>
                    <a:pt x="760274" y="0"/>
                  </a:lnTo>
                  <a:cubicBezTo>
                    <a:pt x="760080" y="64950"/>
                    <a:pt x="759886" y="129900"/>
                    <a:pt x="759692" y="194850"/>
                  </a:cubicBezTo>
                  <a:cubicBezTo>
                    <a:pt x="759692" y="286060"/>
                    <a:pt x="685751" y="360000"/>
                    <a:pt x="594541" y="360000"/>
                  </a:cubicBezTo>
                  <a:cubicBezTo>
                    <a:pt x="503331" y="360000"/>
                    <a:pt x="429391" y="286060"/>
                    <a:pt x="429391" y="194850"/>
                  </a:cubicBezTo>
                  <a:close/>
                  <a:moveTo>
                    <a:pt x="583" y="0"/>
                  </a:moveTo>
                  <a:lnTo>
                    <a:pt x="330301" y="0"/>
                  </a:lnTo>
                  <a:lnTo>
                    <a:pt x="330301" y="194849"/>
                  </a:lnTo>
                  <a:cubicBezTo>
                    <a:pt x="330301" y="286059"/>
                    <a:pt x="256361" y="359999"/>
                    <a:pt x="165151" y="359999"/>
                  </a:cubicBezTo>
                  <a:cubicBezTo>
                    <a:pt x="73941" y="359999"/>
                    <a:pt x="0" y="286059"/>
                    <a:pt x="0" y="1948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56385" y="1939204"/>
            <a:ext cx="631153" cy="1662297"/>
            <a:chOff x="798294" y="1135284"/>
            <a:chExt cx="1366873" cy="3600000"/>
          </a:xfrm>
        </p:grpSpPr>
        <p:sp>
          <p:nvSpPr>
            <p:cNvPr id="40" name="Round Same Side Corner Rectangle 8"/>
            <p:cNvSpPr>
              <a:spLocks noChangeAspect="1"/>
            </p:cNvSpPr>
            <p:nvPr/>
          </p:nvSpPr>
          <p:spPr>
            <a:xfrm>
              <a:off x="1172247" y="1135284"/>
              <a:ext cx="618968" cy="360000"/>
            </a:xfrm>
            <a:custGeom>
              <a:avLst/>
              <a:gdLst/>
              <a:ahLst/>
              <a:cxnLst/>
              <a:rect l="l" t="t" r="r" b="b"/>
              <a:pathLst>
                <a:path w="618968" h="360000">
                  <a:moveTo>
                    <a:pt x="309484" y="0"/>
                  </a:moveTo>
                  <a:cubicBezTo>
                    <a:pt x="480408" y="0"/>
                    <a:pt x="618968" y="138560"/>
                    <a:pt x="618968" y="309483"/>
                  </a:cubicBezTo>
                  <a:lnTo>
                    <a:pt x="613875" y="360000"/>
                  </a:lnTo>
                  <a:lnTo>
                    <a:pt x="5093" y="360000"/>
                  </a:lnTo>
                  <a:cubicBezTo>
                    <a:pt x="1413" y="343670"/>
                    <a:pt x="0" y="326742"/>
                    <a:pt x="0" y="309483"/>
                  </a:cubicBezTo>
                  <a:cubicBezTo>
                    <a:pt x="0" y="138560"/>
                    <a:pt x="138561" y="0"/>
                    <a:pt x="30948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ound Same Side Corner Rectangle 8"/>
            <p:cNvSpPr>
              <a:spLocks noChangeAspect="1"/>
            </p:cNvSpPr>
            <p:nvPr/>
          </p:nvSpPr>
          <p:spPr>
            <a:xfrm>
              <a:off x="935085" y="1495284"/>
              <a:ext cx="1093290" cy="360000"/>
            </a:xfrm>
            <a:custGeom>
              <a:avLst/>
              <a:gdLst/>
              <a:ahLst/>
              <a:cxnLst/>
              <a:rect l="l" t="t" r="r" b="b"/>
              <a:pathLst>
                <a:path w="1093290" h="360000">
                  <a:moveTo>
                    <a:pt x="120297" y="328818"/>
                  </a:moveTo>
                  <a:lnTo>
                    <a:pt x="972993" y="328818"/>
                  </a:lnTo>
                  <a:cubicBezTo>
                    <a:pt x="1016682" y="328818"/>
                    <a:pt x="1057826" y="339716"/>
                    <a:pt x="1093290" y="360000"/>
                  </a:cubicBezTo>
                  <a:lnTo>
                    <a:pt x="0" y="360000"/>
                  </a:lnTo>
                  <a:cubicBezTo>
                    <a:pt x="35464" y="339716"/>
                    <a:pt x="76608" y="328818"/>
                    <a:pt x="120297" y="328818"/>
                  </a:cubicBezTo>
                  <a:close/>
                  <a:moveTo>
                    <a:pt x="242255" y="0"/>
                  </a:moveTo>
                  <a:lnTo>
                    <a:pt x="851037" y="0"/>
                  </a:lnTo>
                  <a:cubicBezTo>
                    <a:pt x="827819" y="146975"/>
                    <a:pt x="700311" y="258967"/>
                    <a:pt x="546646" y="258967"/>
                  </a:cubicBezTo>
                  <a:cubicBezTo>
                    <a:pt x="392981" y="258967"/>
                    <a:pt x="265473" y="146975"/>
                    <a:pt x="24225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Round Same Side Corner Rectangle 8"/>
            <p:cNvSpPr>
              <a:spLocks noChangeAspect="1"/>
            </p:cNvSpPr>
            <p:nvPr/>
          </p:nvSpPr>
          <p:spPr>
            <a:xfrm>
              <a:off x="798294" y="185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36791" y="0"/>
                  </a:moveTo>
                  <a:lnTo>
                    <a:pt x="1230081" y="0"/>
                  </a:lnTo>
                  <a:cubicBezTo>
                    <a:pt x="1311706" y="42198"/>
                    <a:pt x="1366872" y="127610"/>
                    <a:pt x="1366872" y="225906"/>
                  </a:cubicBezTo>
                  <a:lnTo>
                    <a:pt x="1366872" y="360000"/>
                  </a:lnTo>
                  <a:lnTo>
                    <a:pt x="0" y="360000"/>
                  </a:lnTo>
                  <a:lnTo>
                    <a:pt x="0" y="225906"/>
                  </a:lnTo>
                  <a:cubicBezTo>
                    <a:pt x="0" y="127610"/>
                    <a:pt x="55166" y="42198"/>
                    <a:pt x="13679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Round Same Side Corner Rectangle 8"/>
            <p:cNvSpPr>
              <a:spLocks noChangeAspect="1"/>
            </p:cNvSpPr>
            <p:nvPr/>
          </p:nvSpPr>
          <p:spPr>
            <a:xfrm>
              <a:off x="798294" y="2215284"/>
              <a:ext cx="1366873" cy="360000"/>
            </a:xfrm>
            <a:custGeom>
              <a:avLst/>
              <a:gdLst/>
              <a:ahLst/>
              <a:cxnLst/>
              <a:rect l="l" t="t" r="r" b="b"/>
              <a:pathLst>
                <a:path w="1366873" h="360000">
                  <a:moveTo>
                    <a:pt x="0" y="0"/>
                  </a:moveTo>
                  <a:lnTo>
                    <a:pt x="1366872" y="0"/>
                  </a:lnTo>
                  <a:lnTo>
                    <a:pt x="1366872" y="106805"/>
                  </a:lnTo>
                  <a:lnTo>
                    <a:pt x="1366873" y="106805"/>
                  </a:lnTo>
                  <a:lnTo>
                    <a:pt x="1366873" y="360000"/>
                  </a:lnTo>
                  <a:lnTo>
                    <a:pt x="1102603" y="360000"/>
                  </a:lnTo>
                  <a:lnTo>
                    <a:pt x="1102603" y="195949"/>
                  </a:lnTo>
                  <a:lnTo>
                    <a:pt x="1063282" y="195949"/>
                  </a:lnTo>
                  <a:lnTo>
                    <a:pt x="1062792" y="360000"/>
                  </a:lnTo>
                  <a:lnTo>
                    <a:pt x="303100" y="360000"/>
                  </a:lnTo>
                  <a:cubicBezTo>
                    <a:pt x="303263" y="305317"/>
                    <a:pt x="303426" y="250633"/>
                    <a:pt x="303590" y="195949"/>
                  </a:cubicBezTo>
                  <a:lnTo>
                    <a:pt x="264271" y="195949"/>
                  </a:lnTo>
                  <a:lnTo>
                    <a:pt x="264271" y="360000"/>
                  </a:lnTo>
                  <a:lnTo>
                    <a:pt x="1" y="360000"/>
                  </a:lnTo>
                  <a:lnTo>
                    <a:pt x="1" y="195949"/>
                  </a:lnTo>
                  <a:lnTo>
                    <a:pt x="0" y="1959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Round Same Side Corner Rectangle 8"/>
            <p:cNvSpPr>
              <a:spLocks noChangeAspect="1"/>
            </p:cNvSpPr>
            <p:nvPr/>
          </p:nvSpPr>
          <p:spPr>
            <a:xfrm>
              <a:off x="798295" y="257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360000"/>
                  </a:lnTo>
                  <a:lnTo>
                    <a:pt x="1102602" y="360000"/>
                  </a:lnTo>
                  <a:close/>
                  <a:moveTo>
                    <a:pt x="303099" y="0"/>
                  </a:moveTo>
                  <a:lnTo>
                    <a:pt x="1062791" y="0"/>
                  </a:lnTo>
                  <a:lnTo>
                    <a:pt x="1061715" y="360000"/>
                  </a:lnTo>
                  <a:lnTo>
                    <a:pt x="302023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Round Same Side Corner Rectangle 8"/>
            <p:cNvSpPr>
              <a:spLocks noChangeAspect="1"/>
            </p:cNvSpPr>
            <p:nvPr/>
          </p:nvSpPr>
          <p:spPr>
            <a:xfrm>
              <a:off x="798295" y="293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93634"/>
                  </a:lnTo>
                  <a:cubicBezTo>
                    <a:pt x="1366872" y="166610"/>
                    <a:pt x="1307713" y="225768"/>
                    <a:pt x="1234737" y="225768"/>
                  </a:cubicBezTo>
                  <a:cubicBezTo>
                    <a:pt x="1161761" y="225768"/>
                    <a:pt x="1102602" y="166610"/>
                    <a:pt x="1102602" y="93634"/>
                  </a:cubicBezTo>
                  <a:close/>
                  <a:moveTo>
                    <a:pt x="302023" y="0"/>
                  </a:moveTo>
                  <a:lnTo>
                    <a:pt x="1061715" y="0"/>
                  </a:lnTo>
                  <a:lnTo>
                    <a:pt x="1060639" y="360000"/>
                  </a:lnTo>
                  <a:lnTo>
                    <a:pt x="726527" y="360000"/>
                  </a:lnTo>
                  <a:lnTo>
                    <a:pt x="726527" y="314913"/>
                  </a:lnTo>
                  <a:lnTo>
                    <a:pt x="627437" y="314913"/>
                  </a:lnTo>
                  <a:lnTo>
                    <a:pt x="627437" y="360000"/>
                  </a:lnTo>
                  <a:lnTo>
                    <a:pt x="300947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93634"/>
                  </a:lnTo>
                  <a:cubicBezTo>
                    <a:pt x="264270" y="166610"/>
                    <a:pt x="205112" y="225768"/>
                    <a:pt x="132135" y="225768"/>
                  </a:cubicBezTo>
                  <a:cubicBezTo>
                    <a:pt x="59159" y="225768"/>
                    <a:pt x="0" y="166610"/>
                    <a:pt x="0" y="936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Round Same Side Corner Rectangle 8"/>
            <p:cNvSpPr>
              <a:spLocks noChangeAspect="1"/>
            </p:cNvSpPr>
            <p:nvPr/>
          </p:nvSpPr>
          <p:spPr>
            <a:xfrm>
              <a:off x="1098166" y="329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6656" y="0"/>
                  </a:moveTo>
                  <a:lnTo>
                    <a:pt x="760768" y="0"/>
                  </a:lnTo>
                  <a:lnTo>
                    <a:pt x="759691" y="360000"/>
                  </a:lnTo>
                  <a:lnTo>
                    <a:pt x="426656" y="360000"/>
                  </a:lnTo>
                  <a:close/>
                  <a:moveTo>
                    <a:pt x="1076" y="0"/>
                  </a:moveTo>
                  <a:lnTo>
                    <a:pt x="327566" y="0"/>
                  </a:lnTo>
                  <a:lnTo>
                    <a:pt x="327566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Round Same Side Corner Rectangle 8"/>
            <p:cNvSpPr>
              <a:spLocks noChangeAspect="1"/>
            </p:cNvSpPr>
            <p:nvPr/>
          </p:nvSpPr>
          <p:spPr>
            <a:xfrm>
              <a:off x="1097090" y="3655284"/>
              <a:ext cx="760767" cy="360000"/>
            </a:xfrm>
            <a:custGeom>
              <a:avLst/>
              <a:gdLst/>
              <a:ahLst/>
              <a:cxnLst/>
              <a:rect l="l" t="t" r="r" b="b"/>
              <a:pathLst>
                <a:path w="760767" h="360000">
                  <a:moveTo>
                    <a:pt x="427732" y="0"/>
                  </a:moveTo>
                  <a:lnTo>
                    <a:pt x="760767" y="0"/>
                  </a:lnTo>
                  <a:lnTo>
                    <a:pt x="759691" y="360000"/>
                  </a:lnTo>
                  <a:lnTo>
                    <a:pt x="427732" y="360000"/>
                  </a:lnTo>
                  <a:close/>
                  <a:moveTo>
                    <a:pt x="1076" y="0"/>
                  </a:moveTo>
                  <a:lnTo>
                    <a:pt x="328642" y="0"/>
                  </a:lnTo>
                  <a:lnTo>
                    <a:pt x="32864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Round Same Side Corner Rectangle 8"/>
            <p:cNvSpPr>
              <a:spLocks noChangeAspect="1"/>
            </p:cNvSpPr>
            <p:nvPr/>
          </p:nvSpPr>
          <p:spPr>
            <a:xfrm>
              <a:off x="1096013" y="401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8809" y="0"/>
                  </a:moveTo>
                  <a:lnTo>
                    <a:pt x="760768" y="0"/>
                  </a:lnTo>
                  <a:lnTo>
                    <a:pt x="759692" y="360000"/>
                  </a:lnTo>
                  <a:lnTo>
                    <a:pt x="428809" y="360000"/>
                  </a:lnTo>
                  <a:close/>
                  <a:moveTo>
                    <a:pt x="1077" y="0"/>
                  </a:moveTo>
                  <a:lnTo>
                    <a:pt x="329719" y="0"/>
                  </a:lnTo>
                  <a:lnTo>
                    <a:pt x="32971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Round Same Side Corner Rectangle 8"/>
            <p:cNvSpPr>
              <a:spLocks noChangeAspect="1"/>
            </p:cNvSpPr>
            <p:nvPr/>
          </p:nvSpPr>
          <p:spPr>
            <a:xfrm>
              <a:off x="1095431" y="4375284"/>
              <a:ext cx="760274" cy="360000"/>
            </a:xfrm>
            <a:custGeom>
              <a:avLst/>
              <a:gdLst/>
              <a:ahLst/>
              <a:cxnLst/>
              <a:rect l="l" t="t" r="r" b="b"/>
              <a:pathLst>
                <a:path w="760274" h="360000">
                  <a:moveTo>
                    <a:pt x="429391" y="0"/>
                  </a:moveTo>
                  <a:lnTo>
                    <a:pt x="760274" y="0"/>
                  </a:lnTo>
                  <a:cubicBezTo>
                    <a:pt x="760080" y="64950"/>
                    <a:pt x="759886" y="129900"/>
                    <a:pt x="759692" y="194850"/>
                  </a:cubicBezTo>
                  <a:cubicBezTo>
                    <a:pt x="759692" y="286060"/>
                    <a:pt x="685751" y="360000"/>
                    <a:pt x="594541" y="360000"/>
                  </a:cubicBezTo>
                  <a:cubicBezTo>
                    <a:pt x="503331" y="360000"/>
                    <a:pt x="429391" y="286060"/>
                    <a:pt x="429391" y="194850"/>
                  </a:cubicBezTo>
                  <a:close/>
                  <a:moveTo>
                    <a:pt x="583" y="0"/>
                  </a:moveTo>
                  <a:lnTo>
                    <a:pt x="330301" y="0"/>
                  </a:lnTo>
                  <a:lnTo>
                    <a:pt x="330301" y="194849"/>
                  </a:lnTo>
                  <a:cubicBezTo>
                    <a:pt x="330301" y="286059"/>
                    <a:pt x="256361" y="359999"/>
                    <a:pt x="165151" y="359999"/>
                  </a:cubicBezTo>
                  <a:cubicBezTo>
                    <a:pt x="73941" y="359999"/>
                    <a:pt x="0" y="286059"/>
                    <a:pt x="0" y="1948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262573" y="1939204"/>
            <a:ext cx="631153" cy="1662297"/>
            <a:chOff x="798294" y="1135284"/>
            <a:chExt cx="1366873" cy="3600000"/>
          </a:xfrm>
        </p:grpSpPr>
        <p:sp>
          <p:nvSpPr>
            <p:cNvPr id="51" name="Round Same Side Corner Rectangle 8"/>
            <p:cNvSpPr>
              <a:spLocks noChangeAspect="1"/>
            </p:cNvSpPr>
            <p:nvPr/>
          </p:nvSpPr>
          <p:spPr>
            <a:xfrm>
              <a:off x="1172247" y="1135284"/>
              <a:ext cx="618968" cy="360000"/>
            </a:xfrm>
            <a:custGeom>
              <a:avLst/>
              <a:gdLst/>
              <a:ahLst/>
              <a:cxnLst/>
              <a:rect l="l" t="t" r="r" b="b"/>
              <a:pathLst>
                <a:path w="618968" h="360000">
                  <a:moveTo>
                    <a:pt x="309484" y="0"/>
                  </a:moveTo>
                  <a:cubicBezTo>
                    <a:pt x="480408" y="0"/>
                    <a:pt x="618968" y="138560"/>
                    <a:pt x="618968" y="309483"/>
                  </a:cubicBezTo>
                  <a:lnTo>
                    <a:pt x="613875" y="360000"/>
                  </a:lnTo>
                  <a:lnTo>
                    <a:pt x="5093" y="360000"/>
                  </a:lnTo>
                  <a:cubicBezTo>
                    <a:pt x="1413" y="343670"/>
                    <a:pt x="0" y="326742"/>
                    <a:pt x="0" y="309483"/>
                  </a:cubicBezTo>
                  <a:cubicBezTo>
                    <a:pt x="0" y="138560"/>
                    <a:pt x="138561" y="0"/>
                    <a:pt x="30948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Round Same Side Corner Rectangle 8"/>
            <p:cNvSpPr>
              <a:spLocks noChangeAspect="1"/>
            </p:cNvSpPr>
            <p:nvPr/>
          </p:nvSpPr>
          <p:spPr>
            <a:xfrm>
              <a:off x="935085" y="1495284"/>
              <a:ext cx="1093290" cy="360000"/>
            </a:xfrm>
            <a:custGeom>
              <a:avLst/>
              <a:gdLst/>
              <a:ahLst/>
              <a:cxnLst/>
              <a:rect l="l" t="t" r="r" b="b"/>
              <a:pathLst>
                <a:path w="1093290" h="360000">
                  <a:moveTo>
                    <a:pt x="120297" y="328818"/>
                  </a:moveTo>
                  <a:lnTo>
                    <a:pt x="972993" y="328818"/>
                  </a:lnTo>
                  <a:cubicBezTo>
                    <a:pt x="1016682" y="328818"/>
                    <a:pt x="1057826" y="339716"/>
                    <a:pt x="1093290" y="360000"/>
                  </a:cubicBezTo>
                  <a:lnTo>
                    <a:pt x="0" y="360000"/>
                  </a:lnTo>
                  <a:cubicBezTo>
                    <a:pt x="35464" y="339716"/>
                    <a:pt x="76608" y="328818"/>
                    <a:pt x="120297" y="328818"/>
                  </a:cubicBezTo>
                  <a:close/>
                  <a:moveTo>
                    <a:pt x="242255" y="0"/>
                  </a:moveTo>
                  <a:lnTo>
                    <a:pt x="851037" y="0"/>
                  </a:lnTo>
                  <a:cubicBezTo>
                    <a:pt x="827819" y="146975"/>
                    <a:pt x="700311" y="258967"/>
                    <a:pt x="546646" y="258967"/>
                  </a:cubicBezTo>
                  <a:cubicBezTo>
                    <a:pt x="392981" y="258967"/>
                    <a:pt x="265473" y="146975"/>
                    <a:pt x="24225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Round Same Side Corner Rectangle 8"/>
            <p:cNvSpPr>
              <a:spLocks noChangeAspect="1"/>
            </p:cNvSpPr>
            <p:nvPr/>
          </p:nvSpPr>
          <p:spPr>
            <a:xfrm>
              <a:off x="798294" y="185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36791" y="0"/>
                  </a:moveTo>
                  <a:lnTo>
                    <a:pt x="1230081" y="0"/>
                  </a:lnTo>
                  <a:cubicBezTo>
                    <a:pt x="1311706" y="42198"/>
                    <a:pt x="1366872" y="127610"/>
                    <a:pt x="1366872" y="225906"/>
                  </a:cubicBezTo>
                  <a:lnTo>
                    <a:pt x="1366872" y="360000"/>
                  </a:lnTo>
                  <a:lnTo>
                    <a:pt x="0" y="360000"/>
                  </a:lnTo>
                  <a:lnTo>
                    <a:pt x="0" y="225906"/>
                  </a:lnTo>
                  <a:cubicBezTo>
                    <a:pt x="0" y="127610"/>
                    <a:pt x="55166" y="42198"/>
                    <a:pt x="13679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Round Same Side Corner Rectangle 8"/>
            <p:cNvSpPr>
              <a:spLocks noChangeAspect="1"/>
            </p:cNvSpPr>
            <p:nvPr/>
          </p:nvSpPr>
          <p:spPr>
            <a:xfrm>
              <a:off x="798294" y="2215284"/>
              <a:ext cx="1366873" cy="360000"/>
            </a:xfrm>
            <a:custGeom>
              <a:avLst/>
              <a:gdLst/>
              <a:ahLst/>
              <a:cxnLst/>
              <a:rect l="l" t="t" r="r" b="b"/>
              <a:pathLst>
                <a:path w="1366873" h="360000">
                  <a:moveTo>
                    <a:pt x="0" y="0"/>
                  </a:moveTo>
                  <a:lnTo>
                    <a:pt x="1366872" y="0"/>
                  </a:lnTo>
                  <a:lnTo>
                    <a:pt x="1366872" y="106805"/>
                  </a:lnTo>
                  <a:lnTo>
                    <a:pt x="1366873" y="106805"/>
                  </a:lnTo>
                  <a:lnTo>
                    <a:pt x="1366873" y="360000"/>
                  </a:lnTo>
                  <a:lnTo>
                    <a:pt x="1102603" y="360000"/>
                  </a:lnTo>
                  <a:lnTo>
                    <a:pt x="1102603" y="195949"/>
                  </a:lnTo>
                  <a:lnTo>
                    <a:pt x="1063282" y="195949"/>
                  </a:lnTo>
                  <a:lnTo>
                    <a:pt x="1062792" y="360000"/>
                  </a:lnTo>
                  <a:lnTo>
                    <a:pt x="303100" y="360000"/>
                  </a:lnTo>
                  <a:cubicBezTo>
                    <a:pt x="303263" y="305317"/>
                    <a:pt x="303426" y="250633"/>
                    <a:pt x="303590" y="195949"/>
                  </a:cubicBezTo>
                  <a:lnTo>
                    <a:pt x="264271" y="195949"/>
                  </a:lnTo>
                  <a:lnTo>
                    <a:pt x="264271" y="360000"/>
                  </a:lnTo>
                  <a:lnTo>
                    <a:pt x="1" y="360000"/>
                  </a:lnTo>
                  <a:lnTo>
                    <a:pt x="1" y="195949"/>
                  </a:lnTo>
                  <a:lnTo>
                    <a:pt x="0" y="1959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Round Same Side Corner Rectangle 8"/>
            <p:cNvSpPr>
              <a:spLocks noChangeAspect="1"/>
            </p:cNvSpPr>
            <p:nvPr/>
          </p:nvSpPr>
          <p:spPr>
            <a:xfrm>
              <a:off x="798295" y="257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360000"/>
                  </a:lnTo>
                  <a:lnTo>
                    <a:pt x="1102602" y="360000"/>
                  </a:lnTo>
                  <a:close/>
                  <a:moveTo>
                    <a:pt x="303099" y="0"/>
                  </a:moveTo>
                  <a:lnTo>
                    <a:pt x="1062791" y="0"/>
                  </a:lnTo>
                  <a:lnTo>
                    <a:pt x="1061715" y="360000"/>
                  </a:lnTo>
                  <a:lnTo>
                    <a:pt x="302023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Round Same Side Corner Rectangle 8"/>
            <p:cNvSpPr>
              <a:spLocks noChangeAspect="1"/>
            </p:cNvSpPr>
            <p:nvPr/>
          </p:nvSpPr>
          <p:spPr>
            <a:xfrm>
              <a:off x="798295" y="2935284"/>
              <a:ext cx="1366872" cy="360000"/>
            </a:xfrm>
            <a:custGeom>
              <a:avLst/>
              <a:gdLst/>
              <a:ahLst/>
              <a:cxnLst/>
              <a:rect l="l" t="t" r="r" b="b"/>
              <a:pathLst>
                <a:path w="1366872" h="360000">
                  <a:moveTo>
                    <a:pt x="1102602" y="0"/>
                  </a:moveTo>
                  <a:lnTo>
                    <a:pt x="1366872" y="0"/>
                  </a:lnTo>
                  <a:lnTo>
                    <a:pt x="1366872" y="93634"/>
                  </a:lnTo>
                  <a:cubicBezTo>
                    <a:pt x="1366872" y="166610"/>
                    <a:pt x="1307713" y="225768"/>
                    <a:pt x="1234737" y="225768"/>
                  </a:cubicBezTo>
                  <a:cubicBezTo>
                    <a:pt x="1161761" y="225768"/>
                    <a:pt x="1102602" y="166610"/>
                    <a:pt x="1102602" y="93634"/>
                  </a:cubicBezTo>
                  <a:close/>
                  <a:moveTo>
                    <a:pt x="302023" y="0"/>
                  </a:moveTo>
                  <a:lnTo>
                    <a:pt x="1061715" y="0"/>
                  </a:lnTo>
                  <a:lnTo>
                    <a:pt x="1060639" y="360000"/>
                  </a:lnTo>
                  <a:lnTo>
                    <a:pt x="726527" y="360000"/>
                  </a:lnTo>
                  <a:lnTo>
                    <a:pt x="726527" y="314913"/>
                  </a:lnTo>
                  <a:lnTo>
                    <a:pt x="627437" y="314913"/>
                  </a:lnTo>
                  <a:lnTo>
                    <a:pt x="627437" y="360000"/>
                  </a:lnTo>
                  <a:lnTo>
                    <a:pt x="300947" y="360000"/>
                  </a:lnTo>
                  <a:close/>
                  <a:moveTo>
                    <a:pt x="0" y="0"/>
                  </a:moveTo>
                  <a:lnTo>
                    <a:pt x="264270" y="0"/>
                  </a:lnTo>
                  <a:lnTo>
                    <a:pt x="264270" y="93634"/>
                  </a:lnTo>
                  <a:cubicBezTo>
                    <a:pt x="264270" y="166610"/>
                    <a:pt x="205112" y="225768"/>
                    <a:pt x="132135" y="225768"/>
                  </a:cubicBezTo>
                  <a:cubicBezTo>
                    <a:pt x="59159" y="225768"/>
                    <a:pt x="0" y="166610"/>
                    <a:pt x="0" y="936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Round Same Side Corner Rectangle 8"/>
            <p:cNvSpPr>
              <a:spLocks noChangeAspect="1"/>
            </p:cNvSpPr>
            <p:nvPr/>
          </p:nvSpPr>
          <p:spPr>
            <a:xfrm>
              <a:off x="1098166" y="329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6656" y="0"/>
                  </a:moveTo>
                  <a:lnTo>
                    <a:pt x="760768" y="0"/>
                  </a:lnTo>
                  <a:lnTo>
                    <a:pt x="759691" y="360000"/>
                  </a:lnTo>
                  <a:lnTo>
                    <a:pt x="426656" y="360000"/>
                  </a:lnTo>
                  <a:close/>
                  <a:moveTo>
                    <a:pt x="1076" y="0"/>
                  </a:moveTo>
                  <a:lnTo>
                    <a:pt x="327566" y="0"/>
                  </a:lnTo>
                  <a:lnTo>
                    <a:pt x="327566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Round Same Side Corner Rectangle 8"/>
            <p:cNvSpPr>
              <a:spLocks noChangeAspect="1"/>
            </p:cNvSpPr>
            <p:nvPr/>
          </p:nvSpPr>
          <p:spPr>
            <a:xfrm>
              <a:off x="1097090" y="3655284"/>
              <a:ext cx="760767" cy="360000"/>
            </a:xfrm>
            <a:custGeom>
              <a:avLst/>
              <a:gdLst/>
              <a:ahLst/>
              <a:cxnLst/>
              <a:rect l="l" t="t" r="r" b="b"/>
              <a:pathLst>
                <a:path w="760767" h="360000">
                  <a:moveTo>
                    <a:pt x="427732" y="0"/>
                  </a:moveTo>
                  <a:lnTo>
                    <a:pt x="760767" y="0"/>
                  </a:lnTo>
                  <a:lnTo>
                    <a:pt x="759691" y="360000"/>
                  </a:lnTo>
                  <a:lnTo>
                    <a:pt x="427732" y="360000"/>
                  </a:lnTo>
                  <a:close/>
                  <a:moveTo>
                    <a:pt x="1076" y="0"/>
                  </a:moveTo>
                  <a:lnTo>
                    <a:pt x="328642" y="0"/>
                  </a:lnTo>
                  <a:lnTo>
                    <a:pt x="32864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Round Same Side Corner Rectangle 8"/>
            <p:cNvSpPr>
              <a:spLocks noChangeAspect="1"/>
            </p:cNvSpPr>
            <p:nvPr/>
          </p:nvSpPr>
          <p:spPr>
            <a:xfrm>
              <a:off x="1096013" y="4015284"/>
              <a:ext cx="760768" cy="360000"/>
            </a:xfrm>
            <a:custGeom>
              <a:avLst/>
              <a:gdLst/>
              <a:ahLst/>
              <a:cxnLst/>
              <a:rect l="l" t="t" r="r" b="b"/>
              <a:pathLst>
                <a:path w="760768" h="360000">
                  <a:moveTo>
                    <a:pt x="428809" y="0"/>
                  </a:moveTo>
                  <a:lnTo>
                    <a:pt x="760768" y="0"/>
                  </a:lnTo>
                  <a:lnTo>
                    <a:pt x="759692" y="360000"/>
                  </a:lnTo>
                  <a:lnTo>
                    <a:pt x="428809" y="360000"/>
                  </a:lnTo>
                  <a:close/>
                  <a:moveTo>
                    <a:pt x="1077" y="0"/>
                  </a:moveTo>
                  <a:lnTo>
                    <a:pt x="329719" y="0"/>
                  </a:lnTo>
                  <a:lnTo>
                    <a:pt x="32971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Round Same Side Corner Rectangle 8"/>
            <p:cNvSpPr>
              <a:spLocks noChangeAspect="1"/>
            </p:cNvSpPr>
            <p:nvPr/>
          </p:nvSpPr>
          <p:spPr>
            <a:xfrm>
              <a:off x="1095431" y="4375284"/>
              <a:ext cx="760274" cy="360000"/>
            </a:xfrm>
            <a:custGeom>
              <a:avLst/>
              <a:gdLst/>
              <a:ahLst/>
              <a:cxnLst/>
              <a:rect l="l" t="t" r="r" b="b"/>
              <a:pathLst>
                <a:path w="760274" h="360000">
                  <a:moveTo>
                    <a:pt x="429391" y="0"/>
                  </a:moveTo>
                  <a:lnTo>
                    <a:pt x="760274" y="0"/>
                  </a:lnTo>
                  <a:cubicBezTo>
                    <a:pt x="760080" y="64950"/>
                    <a:pt x="759886" y="129900"/>
                    <a:pt x="759692" y="194850"/>
                  </a:cubicBezTo>
                  <a:cubicBezTo>
                    <a:pt x="759692" y="286060"/>
                    <a:pt x="685751" y="360000"/>
                    <a:pt x="594541" y="360000"/>
                  </a:cubicBezTo>
                  <a:cubicBezTo>
                    <a:pt x="503331" y="360000"/>
                    <a:pt x="429391" y="286060"/>
                    <a:pt x="429391" y="194850"/>
                  </a:cubicBezTo>
                  <a:close/>
                  <a:moveTo>
                    <a:pt x="583" y="0"/>
                  </a:moveTo>
                  <a:lnTo>
                    <a:pt x="330301" y="0"/>
                  </a:lnTo>
                  <a:lnTo>
                    <a:pt x="330301" y="194849"/>
                  </a:lnTo>
                  <a:cubicBezTo>
                    <a:pt x="330301" y="286059"/>
                    <a:pt x="256361" y="359999"/>
                    <a:pt x="165151" y="359999"/>
                  </a:cubicBezTo>
                  <a:cubicBezTo>
                    <a:pt x="73941" y="359999"/>
                    <a:pt x="0" y="286059"/>
                    <a:pt x="0" y="1948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8" name="TextBox 4"/>
          <p:cNvSpPr txBox="1"/>
          <p:nvPr/>
        </p:nvSpPr>
        <p:spPr>
          <a:xfrm>
            <a:off x="4644008" y="1419622"/>
            <a:ext cx="18351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потужність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9" name="TextBox 4"/>
          <p:cNvSpPr txBox="1"/>
          <p:nvPr/>
        </p:nvSpPr>
        <p:spPr>
          <a:xfrm>
            <a:off x="2843808" y="1419622"/>
            <a:ext cx="136815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габарити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0" name="TextBox 4"/>
          <p:cNvSpPr txBox="1"/>
          <p:nvPr/>
        </p:nvSpPr>
        <p:spPr>
          <a:xfrm>
            <a:off x="3923928" y="3795886"/>
            <a:ext cx="12435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міцність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1" name="TextBox 4"/>
          <p:cNvSpPr txBox="1"/>
          <p:nvPr/>
        </p:nvSpPr>
        <p:spPr>
          <a:xfrm>
            <a:off x="2071423" y="3846874"/>
            <a:ext cx="95825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маса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2" name="TextBox 4"/>
          <p:cNvSpPr txBox="1"/>
          <p:nvPr/>
        </p:nvSpPr>
        <p:spPr>
          <a:xfrm>
            <a:off x="5436096" y="3795886"/>
            <a:ext cx="21750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продуктивність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9512" y="1563638"/>
            <a:ext cx="201622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Вивчаючи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конструктивні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схеми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виробів-аналогів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дизайнер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має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ретельно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вивчити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ступінь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раціональності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компонування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вузлів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зв'язків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енергетичними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джерелами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й такими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показниками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092280" y="2139702"/>
            <a:ext cx="185757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 також: </a:t>
            </a:r>
          </a:p>
          <a:p>
            <a:pPr algn="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вартість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виготовлення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урахуванням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ремонту,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відповідність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споживчим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вимогам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тощо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Підготовча робота зі створення проектної пропозиції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26754" y="2283718"/>
            <a:ext cx="713769" cy="57606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>
          <a:xfrm>
            <a:off x="-12429" y="555526"/>
            <a:ext cx="2572097" cy="141630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altLang="ko-KR" sz="2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Завершальний </a:t>
            </a:r>
            <a:r>
              <a:rPr lang="uk-UA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етап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703" y="2239000"/>
            <a:ext cx="2088232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завершальному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остаточного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компонування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(прототипу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здійснюється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одночасно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дизайнером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інженером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-конструктором,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уточнює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складові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вузлів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входять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виріб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їхні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габарити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схематичне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компонування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 Placeholder 13"/>
          <p:cNvSpPr txBox="1">
            <a:spLocks/>
          </p:cNvSpPr>
          <p:nvPr/>
        </p:nvSpPr>
        <p:spPr>
          <a:xfrm rot="16200000">
            <a:off x="3242310" y="2203121"/>
            <a:ext cx="4235933" cy="79208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uk-UA" b="1" dirty="0">
                <a:solidFill>
                  <a:schemeClr val="bg1"/>
                </a:solidFill>
                <a:cs typeface="Arial" pitchFamily="34" charset="0"/>
              </a:rPr>
              <a:t>Дизайнер </a:t>
            </a:r>
            <a:endParaRPr lang="en-US" altLang="ko-KR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 Placeholder 13"/>
          <p:cNvSpPr txBox="1">
            <a:spLocks/>
          </p:cNvSpPr>
          <p:nvPr/>
        </p:nvSpPr>
        <p:spPr>
          <a:xfrm rot="16200000">
            <a:off x="6582365" y="2203122"/>
            <a:ext cx="4235933" cy="79208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uk-UA" altLang="ko-KR" sz="2800" b="1" dirty="0">
                <a:solidFill>
                  <a:schemeClr val="bg1"/>
                </a:solidFill>
                <a:cs typeface="Arial" pitchFamily="34" charset="0"/>
              </a:rPr>
              <a:t>Інженер-</a:t>
            </a:r>
            <a:r>
              <a:rPr lang="uk-UA" altLang="ko-KR" sz="2800" b="1" dirty="0" err="1">
                <a:solidFill>
                  <a:schemeClr val="bg1"/>
                </a:solidFill>
                <a:cs typeface="Arial" pitchFamily="34" charset="0"/>
              </a:rPr>
              <a:t>коструктор</a:t>
            </a:r>
            <a:endParaRPr lang="en-US" altLang="ko-K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Рисунок 7"/>
          <p:cNvSpPr>
            <a:spLocks noGrp="1"/>
          </p:cNvSpPr>
          <p:nvPr>
            <p:ph type="pic" idx="13"/>
          </p:nvPr>
        </p:nvSpPr>
        <p:spPr/>
      </p:sp>
      <p:pic>
        <p:nvPicPr>
          <p:cNvPr id="3074" name="Picture 2" descr="ÐÐ°ÑÑÐ¸Ð½ÐºÐ¸ Ð¿Ð¾ Ð·Ð°Ð¿Ð¸ÑÑ Ð´Ð¸Ð·Ð°Ð¹Ð½ÐµÑ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"/>
            <a:ext cx="25512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34080" r="3408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71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D2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 txBox="1">
            <a:spLocks/>
          </p:cNvSpPr>
          <p:nvPr/>
        </p:nvSpPr>
        <p:spPr>
          <a:xfrm>
            <a:off x="5436095" y="463658"/>
            <a:ext cx="3384376" cy="155107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uk-UA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Компонування </a:t>
            </a:r>
            <a:endParaRPr lang="en-US" altLang="ko-K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2448059"/>
            <a:ext cx="313203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1200" b="1" dirty="0">
                <a:solidFill>
                  <a:schemeClr val="bg1"/>
                </a:solidFill>
                <a:cs typeface="Arial" pitchFamily="34" charset="0"/>
              </a:rPr>
              <a:t>— один із найвідповідальніших моментів розроблення художньо-конструкторських пропозицій та ескізів. Вузли робочого механізму та елементи форми компонуються в різних варіантах, здійснюється пошук найраціональніших і композиційно цілісних рішень.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8"/>
          </p:nvPr>
        </p:nvPicPr>
        <p:blipFill>
          <a:blip r:embed="rId2"/>
          <a:srcRect l="20899" r="208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5516" r="55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 l="17500" r="1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Рисунок 1"/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t="15844" b="1584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idx="16"/>
          </p:nvPr>
        </p:nvPicPr>
        <p:blipFill>
          <a:blip r:embed="rId6"/>
          <a:srcRect l="1794" r="17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Рисунок 19"/>
          <p:cNvPicPr>
            <a:picLocks noGrp="1" noChangeAspect="1"/>
          </p:cNvPicPr>
          <p:nvPr>
            <p:ph type="pic" idx="13"/>
          </p:nvPr>
        </p:nvPicPr>
        <p:blipFill>
          <a:blip r:embed="rId7"/>
          <a:srcRect t="7468" b="746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39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272" y="339502"/>
            <a:ext cx="9001728" cy="576064"/>
          </a:xfrm>
        </p:spPr>
        <p:txBody>
          <a:bodyPr/>
          <a:lstStyle/>
          <a:p>
            <a:r>
              <a:rPr lang="uk-UA" altLang="ko-KR" sz="2000" dirty="0"/>
              <a:t>Під час ескізного проектування застосовують дві спеціальні проектні мови, які доповнюють евристичні можливості одна одної, тобто можливості, пов'язані з творчим пошуком найкращого розв'язку проектної задачі. </a:t>
            </a:r>
            <a:endParaRPr lang="ko-KR" alt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19672" y="3795886"/>
            <a:ext cx="208823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Мова проектної графіки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040" y="3795886"/>
            <a:ext cx="26642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Мова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об'ємного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—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макетування</a:t>
            </a:r>
            <a:r>
              <a: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моделювання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459" b="645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 t="4460" b="446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7664" y="4155926"/>
            <a:ext cx="21602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Ескізи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виконують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папері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чорно-білому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зображенні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або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кольорі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4008" y="4155926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Модель створює найбільш реальне уявлення про об'єкт проектування, допомагає краще  зрозуміти зв'язок виробу з людиною та           середовищем</a:t>
            </a:r>
          </a:p>
        </p:txBody>
      </p:sp>
    </p:spTree>
    <p:extLst>
      <p:ext uri="{BB962C8B-B14F-4D97-AF65-F5344CB8AC3E}">
        <p14:creationId xmlns:p14="http://schemas.microsoft.com/office/powerpoint/2010/main" val="4060996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323528" y="123478"/>
            <a:ext cx="864096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Для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визначення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варіантів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ескізного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художньо-конструкторського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проекту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необхідно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мати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таку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інформацію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987574"/>
            <a:ext cx="6570630" cy="61592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12"/>
          <p:cNvSpPr txBox="1"/>
          <p:nvPr/>
        </p:nvSpPr>
        <p:spPr bwMode="auto">
          <a:xfrm>
            <a:off x="2163692" y="1149265"/>
            <a:ext cx="573857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короткий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опис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варіантів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обґрунтуванням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кожного;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05486" y="953356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33364" y="10434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47664" y="1824331"/>
            <a:ext cx="6570630" cy="6159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12"/>
          <p:cNvSpPr txBox="1"/>
          <p:nvPr/>
        </p:nvSpPr>
        <p:spPr bwMode="auto">
          <a:xfrm>
            <a:off x="2163692" y="1878301"/>
            <a:ext cx="5738578" cy="523220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перелік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інформаційного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наукового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матеріалів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були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використані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205486" y="1790113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333364" y="1880207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47664" y="2661088"/>
            <a:ext cx="6570630" cy="615921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12"/>
          <p:cNvSpPr txBox="1"/>
          <p:nvPr/>
        </p:nvSpPr>
        <p:spPr bwMode="auto">
          <a:xfrm>
            <a:off x="2163692" y="2715058"/>
            <a:ext cx="5738578" cy="523220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макети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й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моделі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були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виконані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художньо-конструкторського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ескізування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205486" y="2626870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1333364" y="2716964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7664" y="3497845"/>
            <a:ext cx="6570630" cy="615921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12"/>
          <p:cNvSpPr txBox="1"/>
          <p:nvPr/>
        </p:nvSpPr>
        <p:spPr bwMode="auto">
          <a:xfrm>
            <a:off x="2163692" y="3659536"/>
            <a:ext cx="573857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схеми ергономічних обґрунтувань;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205486" y="3463627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1333364" y="3553721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4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23" name="Rectangle 41"/>
          <p:cNvSpPr/>
          <p:nvPr/>
        </p:nvSpPr>
        <p:spPr>
          <a:xfrm>
            <a:off x="1545940" y="4388082"/>
            <a:ext cx="6570630" cy="615921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12"/>
          <p:cNvSpPr txBox="1"/>
          <p:nvPr/>
        </p:nvSpPr>
        <p:spPr bwMode="auto">
          <a:xfrm>
            <a:off x="2161968" y="4549773"/>
            <a:ext cx="573857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колірні таблиці тощо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Oval 43"/>
          <p:cNvSpPr/>
          <p:nvPr/>
        </p:nvSpPr>
        <p:spPr>
          <a:xfrm>
            <a:off x="1203762" y="4353864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331640" y="444395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2800" b="1" dirty="0">
                <a:solidFill>
                  <a:schemeClr val="accent4"/>
                </a:solidFill>
                <a:cs typeface="Arial" pitchFamily="34" charset="0"/>
              </a:rPr>
              <a:t>5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44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91680" y="267494"/>
            <a:ext cx="7452320" cy="576064"/>
          </a:xfrm>
        </p:spPr>
        <p:txBody>
          <a:bodyPr/>
          <a:lstStyle/>
          <a:p>
            <a:r>
              <a:rPr lang="ru-RU" altLang="ko-KR" sz="3200" dirty="0"/>
              <a:t>  </a:t>
            </a:r>
            <a:r>
              <a:rPr lang="ru-RU" altLang="ko-KR" sz="3200" dirty="0" err="1"/>
              <a:t>Художньо-конструкторський</a:t>
            </a:r>
            <a:r>
              <a:rPr lang="ru-RU" altLang="ko-KR" sz="3200" dirty="0"/>
              <a:t> проект. 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19" y="1209551"/>
            <a:ext cx="6192688" cy="353050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1912645"/>
            <a:ext cx="532428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Характерна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особливість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етапу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обсяг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роботи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яку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виконує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інженер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-конструктор,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значно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більший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ніж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 дизайнера, 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обраний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художньоконструкторської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передусім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проробляється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технічно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При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цьому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багато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часу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відводиться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об'ємному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моделюванню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його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окремих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елементів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уточненню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загальної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композиції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компонуванню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елементів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промислової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графіки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ru-RU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Макети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виконують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 натуральному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розмірі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1923678"/>
            <a:ext cx="792088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818786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99992" y="411510"/>
            <a:ext cx="4104456" cy="565031"/>
            <a:chOff x="3779911" y="3558666"/>
            <a:chExt cx="1584177" cy="565031"/>
          </a:xfrm>
        </p:grpSpPr>
        <p:sp>
          <p:nvSpPr>
            <p:cNvPr id="7" name="Text Placeholder 18"/>
            <p:cNvSpPr txBox="1">
              <a:spLocks/>
            </p:cNvSpPr>
            <p:nvPr/>
          </p:nvSpPr>
          <p:spPr>
            <a:xfrm>
              <a:off x="3779911" y="3558666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uk-UA" sz="1200" dirty="0">
                  <a:solidFill>
                    <a:schemeClr val="accent2"/>
                  </a:solidFill>
                  <a:cs typeface="Arial" pitchFamily="34" charset="0"/>
                </a:rPr>
                <a:t>Креслення загального вигляду </a:t>
              </a:r>
              <a:endParaRPr lang="en-US" sz="1200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9911" y="3846698"/>
              <a:ext cx="158417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відповідно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до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останнього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затвердженого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варіанта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0" y="1851670"/>
            <a:ext cx="4104456" cy="763578"/>
            <a:chOff x="3779911" y="3558666"/>
            <a:chExt cx="1584177" cy="763578"/>
          </a:xfrm>
        </p:grpSpPr>
        <p:sp>
          <p:nvSpPr>
            <p:cNvPr id="11" name="Text Placeholder 18"/>
            <p:cNvSpPr txBox="1">
              <a:spLocks/>
            </p:cNvSpPr>
            <p:nvPr/>
          </p:nvSpPr>
          <p:spPr>
            <a:xfrm>
              <a:off x="3779911" y="3558666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uk-UA" sz="1200" dirty="0">
                  <a:solidFill>
                    <a:schemeClr val="accent3"/>
                  </a:solidFill>
                  <a:cs typeface="Arial" pitchFamily="34" charset="0"/>
                </a:rPr>
                <a:t>Подати схему фарбування</a:t>
              </a:r>
              <a:endParaRPr lang="en-US" sz="1200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79911" y="3860579"/>
              <a:ext cx="158417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та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рекомендації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щодо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використання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оздоблювальних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матеріалів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" name="Text Placeholder 17"/>
          <p:cNvSpPr txBox="1">
            <a:spLocks/>
          </p:cNvSpPr>
          <p:nvPr/>
        </p:nvSpPr>
        <p:spPr>
          <a:xfrm>
            <a:off x="4355976" y="3867894"/>
            <a:ext cx="4176464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затвердження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проекту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потребує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ретельного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аналізу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всієї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проектної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документації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 Placeholder 17"/>
          <p:cNvSpPr txBox="1">
            <a:spLocks/>
          </p:cNvSpPr>
          <p:nvPr/>
        </p:nvSpPr>
        <p:spPr>
          <a:xfrm>
            <a:off x="179512" y="411510"/>
            <a:ext cx="2592288" cy="22919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На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цьому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етапі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4"/>
                </a:solidFill>
                <a:latin typeface="+mj-lt"/>
                <a:cs typeface="Arial" pitchFamily="34" charset="0"/>
              </a:rPr>
              <a:t>художнього</a:t>
            </a:r>
            <a:r>
              <a:rPr lang="ru-RU" sz="2400" b="1" dirty="0">
                <a:solidFill>
                  <a:schemeClr val="accent4"/>
                </a:solidFill>
                <a:latin typeface="+mj-lt"/>
                <a:cs typeface="Arial" pitchFamily="34" charset="0"/>
              </a:rPr>
              <a:t>      </a:t>
            </a:r>
            <a:r>
              <a:rPr lang="ru-RU" sz="2400" b="1" dirty="0" err="1">
                <a:solidFill>
                  <a:schemeClr val="accent4"/>
                </a:solidFill>
                <a:latin typeface="+mj-lt"/>
                <a:cs typeface="Arial" pitchFamily="34" charset="0"/>
              </a:rPr>
              <a:t>конструювання</a:t>
            </a:r>
            <a:r>
              <a:rPr lang="ru-RU" sz="2400" b="1" dirty="0">
                <a:solidFill>
                  <a:schemeClr val="accent4"/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дизайнер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має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  </a:t>
            </a:r>
            <a:r>
              <a:rPr lang="ru-RU" sz="2400" b="1" dirty="0" err="1">
                <a:solidFill>
                  <a:schemeClr val="accent4"/>
                </a:solidFill>
                <a:latin typeface="+mj-lt"/>
                <a:cs typeface="Arial" pitchFamily="34" charset="0"/>
              </a:rPr>
              <a:t>виконати</a:t>
            </a:r>
            <a:r>
              <a:rPr lang="ru-RU" sz="2400" b="1" dirty="0">
                <a:solidFill>
                  <a:schemeClr val="accent4"/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6263" b="62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그림 개체 틀 19">
            <a:extLst>
              <a:ext uri="{FF2B5EF4-FFF2-40B4-BE49-F238E27FC236}">
                <a16:creationId xmlns:a16="http://schemas.microsoft.com/office/drawing/2014/main" id="{50025C6C-2912-4640-ACC7-79823F39A500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ÐÐ°ÑÑÐ¸Ð½ÐºÐ¸ Ð¿Ð¾ Ð·Ð°Ð¿ÑÐ¾ÑÑ ÐÑÐµÑÐ»ÐµÐ½Ð½Ñ ÐÐ°Ð³Ð°Ð»ÑÐ½Ð¸Ð¹ Ð²Ð¸Ð³Ð»ÑÐ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39503"/>
            <a:ext cx="158417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7854"/>
            <a:ext cx="1584176" cy="13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01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7504" y="339502"/>
            <a:ext cx="9144000" cy="576064"/>
          </a:xfrm>
        </p:spPr>
        <p:txBody>
          <a:bodyPr/>
          <a:lstStyle/>
          <a:p>
            <a:r>
              <a:rPr lang="ru-RU" altLang="ko-KR" dirty="0"/>
              <a:t>До складу </a:t>
            </a:r>
            <a:r>
              <a:rPr lang="ru-RU" altLang="ko-KR" dirty="0" err="1"/>
              <a:t>художньо-конструкторського</a:t>
            </a:r>
            <a:r>
              <a:rPr lang="ru-RU" altLang="ko-KR" dirty="0"/>
              <a:t> проекту </a:t>
            </a:r>
            <a:r>
              <a:rPr lang="ru-RU" altLang="ko-KR" dirty="0" err="1"/>
              <a:t>входять</a:t>
            </a:r>
            <a:r>
              <a:rPr lang="ru-RU" altLang="ko-KR" dirty="0"/>
              <a:t> </a:t>
            </a:r>
            <a:r>
              <a:rPr lang="ru-RU" altLang="ko-KR" dirty="0" err="1"/>
              <a:t>такі</a:t>
            </a:r>
            <a:r>
              <a:rPr lang="ru-RU" altLang="ko-KR" dirty="0"/>
              <a:t> </a:t>
            </a:r>
            <a:r>
              <a:rPr lang="ru-RU" altLang="ko-KR" dirty="0" err="1"/>
              <a:t>матеріали</a:t>
            </a:r>
            <a:r>
              <a:rPr lang="ru-RU" altLang="ko-KR" dirty="0"/>
              <a:t>:</a:t>
            </a:r>
            <a:endParaRPr lang="ko-KR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27653" y="1737265"/>
            <a:ext cx="2453005" cy="2678637"/>
            <a:chOff x="3327653" y="1737265"/>
            <a:chExt cx="2453005" cy="2678637"/>
          </a:xfrm>
        </p:grpSpPr>
        <p:sp>
          <p:nvSpPr>
            <p:cNvPr id="5" name="Oval 4"/>
            <p:cNvSpPr/>
            <p:nvPr/>
          </p:nvSpPr>
          <p:spPr>
            <a:xfrm>
              <a:off x="4116360" y="1737265"/>
              <a:ext cx="881423" cy="881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99235" y="2175674"/>
              <a:ext cx="881423" cy="881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899235" y="3090153"/>
              <a:ext cx="881423" cy="881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116360" y="3534479"/>
              <a:ext cx="881423" cy="881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27653" y="3090153"/>
              <a:ext cx="881423" cy="881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327653" y="2175674"/>
              <a:ext cx="881423" cy="881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964881" y="2482517"/>
              <a:ext cx="1188132" cy="118813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59633" y="3700740"/>
            <a:ext cx="194421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Креслення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загального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вигляду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вузлів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перспективне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або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аксонометричне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зображення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малюнки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2643758"/>
            <a:ext cx="1944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Виписка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протоколу про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затвердження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9632" y="1779662"/>
            <a:ext cx="194421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Пояснювальна записка.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0153" y="3885406"/>
            <a:ext cx="1944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Еталон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зовнішнього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вигляду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технологічної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діяльності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або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макет.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0153" y="2848655"/>
            <a:ext cx="194421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Фотознімки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або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комп'ютерні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варіанти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зображень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прототипів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0153" y="1442573"/>
            <a:ext cx="194421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Фотознімки або комп'ютерні варіанти зображень макетів виробів і малюнків відповідно до різних етапів розроблення.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Rectangle 30"/>
          <p:cNvSpPr>
            <a:spLocks noChangeAspect="1"/>
          </p:cNvSpPr>
          <p:nvPr/>
        </p:nvSpPr>
        <p:spPr>
          <a:xfrm>
            <a:off x="5220245" y="2452934"/>
            <a:ext cx="279951" cy="279133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1" name="Oval 7"/>
          <p:cNvSpPr>
            <a:spLocks noChangeAspect="1"/>
          </p:cNvSpPr>
          <p:nvPr/>
        </p:nvSpPr>
        <p:spPr>
          <a:xfrm>
            <a:off x="5179696" y="3360467"/>
            <a:ext cx="320500" cy="32049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2" name="Oval 21"/>
          <p:cNvSpPr>
            <a:spLocks noChangeAspect="1"/>
          </p:cNvSpPr>
          <p:nvPr/>
        </p:nvSpPr>
        <p:spPr>
          <a:xfrm>
            <a:off x="3601325" y="2452934"/>
            <a:ext cx="324195" cy="32690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Rounded Rectangle 7"/>
          <p:cNvSpPr>
            <a:spLocks noChangeAspect="1"/>
          </p:cNvSpPr>
          <p:nvPr/>
        </p:nvSpPr>
        <p:spPr>
          <a:xfrm>
            <a:off x="4420473" y="3846974"/>
            <a:ext cx="303053" cy="261530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Rounded Rectangle 27"/>
          <p:cNvSpPr>
            <a:spLocks noChangeAspect="1"/>
          </p:cNvSpPr>
          <p:nvPr/>
        </p:nvSpPr>
        <p:spPr>
          <a:xfrm>
            <a:off x="4402299" y="2001247"/>
            <a:ext cx="309544" cy="237771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5" name="Block Arc 14"/>
          <p:cNvSpPr/>
          <p:nvPr/>
        </p:nvSpPr>
        <p:spPr>
          <a:xfrm rot="16200000">
            <a:off x="4307095" y="2812901"/>
            <a:ext cx="515183" cy="515526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6" name="Rectangle 36"/>
          <p:cNvSpPr>
            <a:spLocks noChangeAspect="1"/>
          </p:cNvSpPr>
          <p:nvPr/>
        </p:nvSpPr>
        <p:spPr>
          <a:xfrm>
            <a:off x="3614549" y="3398996"/>
            <a:ext cx="310971" cy="25994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7" name="Oval 36"/>
          <p:cNvSpPr/>
          <p:nvPr/>
        </p:nvSpPr>
        <p:spPr>
          <a:xfrm rot="5400000">
            <a:off x="649480" y="2780648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Oval 37"/>
          <p:cNvSpPr/>
          <p:nvPr/>
        </p:nvSpPr>
        <p:spPr>
          <a:xfrm rot="5400000">
            <a:off x="649480" y="1664453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Oval 38"/>
          <p:cNvSpPr/>
          <p:nvPr/>
        </p:nvSpPr>
        <p:spPr>
          <a:xfrm rot="5400000">
            <a:off x="649480" y="3909447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Oval 21"/>
          <p:cNvSpPr>
            <a:spLocks noChangeAspect="1"/>
          </p:cNvSpPr>
          <p:nvPr/>
        </p:nvSpPr>
        <p:spPr>
          <a:xfrm>
            <a:off x="792800" y="1808580"/>
            <a:ext cx="289361" cy="29177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1" name="Rounded Rectangle 27"/>
          <p:cNvSpPr>
            <a:spLocks noChangeAspect="1"/>
          </p:cNvSpPr>
          <p:nvPr/>
        </p:nvSpPr>
        <p:spPr>
          <a:xfrm>
            <a:off x="799338" y="2959313"/>
            <a:ext cx="276284" cy="212223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2" name="Rectangle 36"/>
          <p:cNvSpPr>
            <a:spLocks noChangeAspect="1"/>
          </p:cNvSpPr>
          <p:nvPr/>
        </p:nvSpPr>
        <p:spPr>
          <a:xfrm>
            <a:off x="798701" y="4086643"/>
            <a:ext cx="277558" cy="23201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3" name="Oval 42"/>
          <p:cNvSpPr/>
          <p:nvPr/>
        </p:nvSpPr>
        <p:spPr>
          <a:xfrm rot="5400000">
            <a:off x="7956408" y="1651849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Oval 43"/>
          <p:cNvSpPr/>
          <p:nvPr/>
        </p:nvSpPr>
        <p:spPr>
          <a:xfrm rot="5400000">
            <a:off x="7956408" y="3909447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Oval 44"/>
          <p:cNvSpPr/>
          <p:nvPr/>
        </p:nvSpPr>
        <p:spPr>
          <a:xfrm rot="5400000">
            <a:off x="7956408" y="2780648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Rectangle 30"/>
          <p:cNvSpPr>
            <a:spLocks noChangeAspect="1"/>
          </p:cNvSpPr>
          <p:nvPr/>
        </p:nvSpPr>
        <p:spPr>
          <a:xfrm>
            <a:off x="8127388" y="1819947"/>
            <a:ext cx="234040" cy="23335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7" name="Oval 7"/>
          <p:cNvSpPr>
            <a:spLocks noChangeAspect="1"/>
          </p:cNvSpPr>
          <p:nvPr/>
        </p:nvSpPr>
        <p:spPr>
          <a:xfrm>
            <a:off x="8124294" y="4085260"/>
            <a:ext cx="240228" cy="24022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8" name="Rounded Rectangle 7"/>
          <p:cNvSpPr>
            <a:spLocks noChangeAspect="1"/>
          </p:cNvSpPr>
          <p:nvPr/>
        </p:nvSpPr>
        <p:spPr>
          <a:xfrm>
            <a:off x="8130833" y="2974178"/>
            <a:ext cx="227151" cy="1960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987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stCxn id="10" idx="2"/>
          </p:cNvCxnSpPr>
          <p:nvPr/>
        </p:nvCxnSpPr>
        <p:spPr>
          <a:xfrm>
            <a:off x="1341538" y="2844423"/>
            <a:ext cx="6313227" cy="82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092278" y="2355726"/>
            <a:ext cx="971680" cy="971680"/>
            <a:chOff x="7092280" y="2517710"/>
            <a:chExt cx="971680" cy="971680"/>
          </a:xfrm>
        </p:grpSpPr>
        <p:sp>
          <p:nvSpPr>
            <p:cNvPr id="6" name="Oval 5"/>
            <p:cNvSpPr/>
            <p:nvPr/>
          </p:nvSpPr>
          <p:spPr>
            <a:xfrm>
              <a:off x="7092280" y="2517710"/>
              <a:ext cx="971680" cy="9716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201684" y="2627114"/>
              <a:ext cx="752872" cy="75287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9530" y="2700407"/>
            <a:ext cx="288032" cy="288032"/>
            <a:chOff x="611560" y="2851238"/>
            <a:chExt cx="288032" cy="288032"/>
          </a:xfrm>
        </p:grpSpPr>
        <p:sp>
          <p:nvSpPr>
            <p:cNvPr id="9" name="Oval 8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39302" y="2689254"/>
            <a:ext cx="288032" cy="288032"/>
            <a:chOff x="611560" y="2851238"/>
            <a:chExt cx="288032" cy="288032"/>
          </a:xfrm>
        </p:grpSpPr>
        <p:sp>
          <p:nvSpPr>
            <p:cNvPr id="12" name="Oval 11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09074" y="2689254"/>
            <a:ext cx="288032" cy="288032"/>
            <a:chOff x="611560" y="2851238"/>
            <a:chExt cx="288032" cy="288032"/>
          </a:xfrm>
        </p:grpSpPr>
        <p:sp>
          <p:nvSpPr>
            <p:cNvPr id="15" name="Oval 14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78845" y="2708703"/>
            <a:ext cx="288032" cy="288032"/>
            <a:chOff x="611560" y="2851238"/>
            <a:chExt cx="288032" cy="288032"/>
          </a:xfrm>
        </p:grpSpPr>
        <p:sp>
          <p:nvSpPr>
            <p:cNvPr id="18" name="Oval 17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Block Arc 14"/>
          <p:cNvSpPr/>
          <p:nvPr/>
        </p:nvSpPr>
        <p:spPr>
          <a:xfrm rot="16200000">
            <a:off x="7363828" y="2618839"/>
            <a:ext cx="428579" cy="428861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143" y="3315638"/>
            <a:ext cx="140280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інформацію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було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поставлене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перед дизайнером;</a:t>
            </a:r>
          </a:p>
          <a:p>
            <a:pPr algn="ct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характеристика оздоблювальних матеріалів.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1915" y="3223305"/>
            <a:ext cx="149799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вимоги щодо художньо-конструкторського розроблення;</a:t>
            </a:r>
          </a:p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характеристика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основних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тенденцій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формоутворення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5" y="3130972"/>
            <a:ext cx="172819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ретельний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опис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проекту,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його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техніко-економічне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ергономічне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обґрунтування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аналіз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перспективного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економічного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ефекту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21458" y="3407970"/>
            <a:ext cx="140280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порівняльні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компонувальні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схеми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щодо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виготовлення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Текст 3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Пояснювальна записка містить:</a:t>
            </a:r>
          </a:p>
        </p:txBody>
      </p:sp>
      <p:pic>
        <p:nvPicPr>
          <p:cNvPr id="2050" name="Picture 2" descr="ÐÐ°ÑÑÐ¸Ð½ÐºÐ¸ Ð¿Ð¾ Ð·Ð°Ð¿ÑÐ¾ÑÑ ÑÐ½ÑÐ¾ÑÐ¼Ð°ÑÑÑ Ð¿ÑÐ¾ Ð·Ð°Ð²Ð´Ð°Ð½Ð½Ñ, ÑÐ¾ Ð±ÑÐ»Ð¾ Ð¿Ð¾ÑÑÐ°Ð²Ð»ÐµÐ½Ðµ Ð¿ÐµÑÐµÐ´ Ð´Ð¸Ð·Ð°Ð¹Ð½ÐµÑÐ¾Ð¼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1590"/>
            <a:ext cx="1147590" cy="1444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131590"/>
            <a:ext cx="1080120" cy="146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ÐÐ°ÑÑÐ¸Ð½ÐºÐ¸ Ð¿Ð¾ Ð·Ð°Ð¿ÑÐ¾ÑÑ ÑÐµÑÐµÐ»ÑÐ½ÑÐ¹ Ð¾Ð¿Ð¸ÑÐ°Ð½Ð¸Ðµ ÑÑÐ´Ð¾Ð¶Ð½ÑÐ¾-ÐºÐ¾Ð½ÑÑÑÑÐºÑÐ¾ÑÑÑÐºÐ¾Ð³Ð¾ Ð¿ÑÐ¾ÐµÐºÑÑ, ÐµÐ³Ð¾ ÑÐµÑÐ½ÑÐºÐ¾-ÐµÐºÐ¾Ð½Ð¾Ð¼ÑÑÐ½Ðµ ÑÐ° ÐµÑÐ³Ð¾Ð½Ð¾Ð¼ÑÑÐ½Ðµ Ð¾Ð±ÒÑÑÐ½ÑÑÐ²Ð°Ð½Ð½Ñ, Ð°Ð½Ð°Ð»ÑÐ· Ð¿ÐµÑÑÐ¿ÐµÐºÑÐ¸Ð²Ð½Ð¾Ð³Ð¾ ÐµÐºÐ¾Ð½Ð¾Ð¼ÑÑÐ½Ð¾Ð³Ð¾ ÐÐ¤ÐÐÐ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690" y="1131590"/>
            <a:ext cx="1079363" cy="153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²Ð¸Ð¼Ð¾Ð³Ð¸ ÑÐ¾Ð´Ð¾ ÑÐµÑÐ½Ð¾Ð»Ð¾Ð³ÑÑ Ð²Ð¸Ð³Ð¾ÑÐ¾Ð²Ð»ÐµÐ½Ð½Ñ Ð¾Ð±'ÑÐºÑÐ° Ð¿ÑÐ¾ÐµÐºÑÑÐ²Ð°Ð½Ð½Ñ; Ð²Ð¸Ð¿ÑÑ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3598"/>
            <a:ext cx="1656184" cy="149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38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1640" y="195486"/>
            <a:ext cx="8028384" cy="576064"/>
          </a:xfrm>
        </p:spPr>
        <p:txBody>
          <a:bodyPr/>
          <a:lstStyle/>
          <a:p>
            <a:r>
              <a:rPr lang="ru-RU" altLang="ko-KR" sz="2800" dirty="0"/>
              <a:t>   </a:t>
            </a:r>
            <a:r>
              <a:rPr lang="ru-RU" altLang="ko-KR" sz="2800" dirty="0" err="1"/>
              <a:t>Робоче</a:t>
            </a:r>
            <a:r>
              <a:rPr lang="ru-RU" altLang="ko-KR" sz="2800" dirty="0"/>
              <a:t> </a:t>
            </a:r>
            <a:r>
              <a:rPr lang="ru-RU" altLang="ko-KR" sz="2800" dirty="0" err="1"/>
              <a:t>проектування</a:t>
            </a:r>
            <a:r>
              <a:rPr lang="ru-RU" altLang="ko-KR" sz="2800" dirty="0"/>
              <a:t> та </a:t>
            </a:r>
            <a:r>
              <a:rPr lang="ru-RU" altLang="ko-KR" sz="2800" dirty="0" err="1"/>
              <a:t>авторський</a:t>
            </a:r>
            <a:r>
              <a:rPr lang="ru-RU" altLang="ko-KR" sz="2800" dirty="0"/>
              <a:t> </a:t>
            </a:r>
            <a:r>
              <a:rPr lang="ru-RU" altLang="ko-KR" sz="2800" dirty="0" err="1"/>
              <a:t>нагляд</a:t>
            </a:r>
            <a:r>
              <a:rPr lang="ru-RU" altLang="ko-KR" sz="2800" dirty="0"/>
              <a:t>. 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19" y="1209551"/>
            <a:ext cx="6192688" cy="353050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1820312"/>
            <a:ext cx="532428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Після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затвердження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проекту дизайнер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обробляє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креслення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принципи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систематизації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складних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поверхонь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складає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супроводжувальну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документацію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розробляє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робочі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креслення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за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якими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виготовлятимуть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виріб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ru-RU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Під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час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розроблення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робочих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креслень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дизайнера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покладається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дуже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велика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відповідальність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Він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має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стежити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виконанням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робочих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креслень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тих деталей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вузлів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можуть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впливати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зручність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експлуатації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зовнішній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вигляд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1923678"/>
            <a:ext cx="792088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795657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51520" y="467746"/>
            <a:ext cx="2767808" cy="194446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ko-KR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Дослідний </a:t>
            </a: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зразок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355726"/>
            <a:ext cx="2767808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Дизайнер та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інженер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-конструктор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здійснюють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авторський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нагляд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за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реалізацією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проекта в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умовах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виробництва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Нагляд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є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також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вважливою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частиною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процесу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створення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нового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виробу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6372200" y="1923678"/>
            <a:ext cx="2448272" cy="71053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Дизайнер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бере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активну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участь у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виготовленні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дослідного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зразка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та в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його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000" b="1" dirty="0" err="1">
                <a:solidFill>
                  <a:schemeClr val="bg1"/>
                </a:solidFill>
                <a:cs typeface="Arial" pitchFamily="34" charset="0"/>
              </a:rPr>
              <a:t>випробуванні</a:t>
            </a:r>
            <a:r>
              <a:rPr lang="ru-RU" altLang="ko-KR" sz="2000" b="1" dirty="0">
                <a:solidFill>
                  <a:schemeClr val="bg1"/>
                </a:solidFill>
                <a:cs typeface="Arial" pitchFamily="34" charset="0"/>
              </a:rPr>
              <a:t>. 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3435846"/>
            <a:ext cx="221810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Якість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дослідного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зразка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перевіряють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у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реальних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умовах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експлуатації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з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урахуванням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вимог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які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 є основою </a:t>
            </a:r>
            <a:r>
              <a:rPr lang="ru-RU" altLang="ko-KR" sz="1200" dirty="0" err="1">
                <a:solidFill>
                  <a:schemeClr val="bg1"/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bg1"/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7236296" y="483518"/>
            <a:ext cx="606182" cy="606182"/>
            <a:chOff x="7740552" y="3628849"/>
            <a:chExt cx="1800000" cy="1800000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7740552" y="3628849"/>
              <a:ext cx="216000" cy="180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542684" y="4618860"/>
              <a:ext cx="216000" cy="1402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8542684" y="3035407"/>
              <a:ext cx="216000" cy="1402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636896" y="3732921"/>
              <a:ext cx="216000" cy="15913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24552" y="3628849"/>
              <a:ext cx="216000" cy="611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324552" y="4816437"/>
              <a:ext cx="216000" cy="611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8751744" y="3559910"/>
              <a:ext cx="216000" cy="11456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8751748" y="4351635"/>
              <a:ext cx="216000" cy="11456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356" r="3135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779662"/>
            <a:ext cx="9144000" cy="576063"/>
          </a:xfrm>
        </p:spPr>
        <p:txBody>
          <a:bodyPr/>
          <a:lstStyle/>
          <a:p>
            <a:r>
              <a:rPr lang="uk-UA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Дизайн-проект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218" y="2355726"/>
            <a:ext cx="9144000" cy="288032"/>
          </a:xfrm>
        </p:spPr>
        <p:txBody>
          <a:bodyPr/>
          <a:lstStyle/>
          <a:p>
            <a:pPr lvl="0"/>
            <a:r>
              <a:rPr lang="ru-RU" altLang="ko-KR" dirty="0" err="1"/>
              <a:t>починають</a:t>
            </a:r>
            <a:r>
              <a:rPr lang="ru-RU" altLang="ko-KR" dirty="0"/>
              <a:t> </a:t>
            </a:r>
            <a:r>
              <a:rPr lang="ru-RU" altLang="ko-KR" dirty="0" err="1"/>
              <a:t>створювати</a:t>
            </a:r>
            <a:r>
              <a:rPr lang="ru-RU" altLang="ko-KR" dirty="0"/>
              <a:t> з </a:t>
            </a:r>
            <a:r>
              <a:rPr lang="ru-RU" altLang="ko-KR" dirty="0" err="1"/>
              <a:t>виконання</a:t>
            </a:r>
            <a:r>
              <a:rPr lang="ru-RU" altLang="ko-KR" dirty="0"/>
              <a:t> </a:t>
            </a:r>
            <a:r>
              <a:rPr lang="ru-RU" altLang="ko-KR" dirty="0" err="1"/>
              <a:t>проектної</a:t>
            </a:r>
            <a:r>
              <a:rPr lang="ru-RU" altLang="ko-KR" dirty="0"/>
              <a:t> </a:t>
            </a:r>
            <a:r>
              <a:rPr lang="ru-RU" altLang="ko-KR" dirty="0" err="1"/>
              <a:t>пропозиції</a:t>
            </a:r>
            <a:r>
              <a:rPr lang="ru-RU" altLang="ko-KR" dirty="0"/>
              <a:t>.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2787774"/>
            <a:ext cx="244827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Адже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успішне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її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виконання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запорука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вдалого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майбутнього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проекту,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створення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якісної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продукції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матиме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попит і з часом буде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впроваджена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серійне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виробництво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4283968" y="1059582"/>
            <a:ext cx="606182" cy="606182"/>
            <a:chOff x="7740552" y="3628849"/>
            <a:chExt cx="1800000" cy="18000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7740552" y="3628849"/>
              <a:ext cx="216000" cy="180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8542684" y="4618860"/>
              <a:ext cx="216000" cy="1402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8542684" y="3035407"/>
              <a:ext cx="216000" cy="1402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636896" y="3732921"/>
              <a:ext cx="216000" cy="15913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324552" y="3628849"/>
              <a:ext cx="216000" cy="611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24552" y="4816437"/>
              <a:ext cx="216000" cy="611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8751744" y="3559910"/>
              <a:ext cx="216000" cy="11456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8751748" y="4351635"/>
              <a:ext cx="216000" cy="11456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1640" y="195486"/>
            <a:ext cx="8028384" cy="576064"/>
          </a:xfrm>
        </p:spPr>
        <p:txBody>
          <a:bodyPr/>
          <a:lstStyle/>
          <a:p>
            <a:r>
              <a:rPr lang="ru-RU" altLang="ko-KR" sz="2800" dirty="0"/>
              <a:t>   </a:t>
            </a:r>
            <a:r>
              <a:rPr lang="uk-UA" altLang="ko-KR" sz="2800" dirty="0"/>
              <a:t>Експертиза</a:t>
            </a:r>
            <a:r>
              <a:rPr lang="ru-RU" altLang="ko-KR" sz="2800" dirty="0"/>
              <a:t>. 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19" y="1209551"/>
            <a:ext cx="6192688" cy="353050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1820312"/>
            <a:ext cx="532428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Унаслідок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проведеного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комплексного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врахування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всіх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узгодження окремих вимог між собою дизайнер має </a:t>
            </a:r>
            <a:r>
              <a:rPr lang="uk-UA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внести</a:t>
            </a:r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в проект такі якості об'єкта, які мають зробити його оптимальним для споживання. </a:t>
            </a:r>
          </a:p>
          <a:p>
            <a:endParaRPr lang="uk-UA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 кожному конкретному проектному завданні мають враховуватися не лише вимоги до конкретних об'єктів технологічної діяльності, а й вимоги до групи однотипних виробів. У цьому разі виникає проблема створення так званої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оптимальної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номенклатури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оптимального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асортименту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1923678"/>
            <a:ext cx="792088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06122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b="1" dirty="0">
                <a:solidFill>
                  <a:schemeClr val="accent1"/>
                </a:solidFill>
              </a:rPr>
              <a:t>Експертиза </a:t>
            </a:r>
            <a:r>
              <a:rPr lang="uk-UA" altLang="ko-KR" b="1" dirty="0"/>
              <a:t>виробу</a:t>
            </a:r>
            <a:endParaRPr lang="en-US" altLang="ko-K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3147814"/>
            <a:ext cx="174231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Одночасно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визначається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наскільки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своїми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показниками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є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раціональним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погляду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інтересів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розвитку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сучасного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господарства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3190951"/>
            <a:ext cx="223224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експертизи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оцінюється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різними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аспектами в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плані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технологічного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вдосконалення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зручності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користування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оптимальності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ринкової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вартості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оцінки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користувача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точки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зору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доцільності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краси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3147814"/>
            <a:ext cx="187220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Результати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експертизи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загальні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тенденції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розвитку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також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певної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групи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уточнюються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допомогою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експериментального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завдяки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вивченню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споживчих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уподобань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6256" y="3147814"/>
            <a:ext cx="1951901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Результатом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виявлення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дизайну,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ставляться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технологічної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діяльності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є те,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може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назву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«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передпроектна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пропозиція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» та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визначати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головний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напрямок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дизайн-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948" b="299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7343" r="17343"/>
          <a:stretch>
            <a:fillRect/>
          </a:stretch>
        </p:blipFill>
        <p:spPr>
          <a:prstGeom prst="ellipse">
            <a:avLst/>
          </a:prstGeom>
          <a:ln w="285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74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95536" y="2931790"/>
            <a:ext cx="14401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195486"/>
            <a:ext cx="2736304" cy="8640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3347864" y="33950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Експертиза об'єкта          технологічної діяльності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491630"/>
            <a:ext cx="136815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1491630"/>
            <a:ext cx="165618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6948264" y="1347614"/>
            <a:ext cx="14401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395536" y="1491630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Суспільно </a:t>
            </a:r>
          </a:p>
          <a:p>
            <a:pPr algn="ctr"/>
            <a:r>
              <a:rPr lang="uk-UA" dirty="0"/>
              <a:t>корисні </a:t>
            </a:r>
          </a:p>
          <a:p>
            <a:pPr algn="ctr"/>
            <a:r>
              <a:rPr lang="uk-UA" dirty="0"/>
              <a:t>Вироби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Соціолог</a:t>
            </a:r>
            <a:r>
              <a:rPr lang="uk-UA" i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1920" y="149163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Технічна      досконалість виробу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Інженер </a:t>
            </a:r>
            <a:endParaRPr lang="uk-UA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48264" y="1347614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Естетичні  якості</a:t>
            </a:r>
          </a:p>
          <a:p>
            <a:pPr algn="ctr"/>
            <a:endParaRPr lang="uk-UA" dirty="0"/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Художник </a:t>
            </a:r>
            <a:endParaRPr lang="uk-UA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2931790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Суспільно </a:t>
            </a:r>
          </a:p>
          <a:p>
            <a:pPr algn="ctr"/>
            <a:r>
              <a:rPr lang="uk-UA" dirty="0"/>
              <a:t>корисні </a:t>
            </a:r>
          </a:p>
          <a:p>
            <a:pPr algn="ctr"/>
            <a:r>
              <a:rPr lang="uk-UA" dirty="0"/>
              <a:t>Вироби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Соціолог</a:t>
            </a:r>
            <a:r>
              <a:rPr lang="uk-UA" i="1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48264" y="2859782"/>
            <a:ext cx="14401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6948264" y="285978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Суспільно </a:t>
            </a:r>
          </a:p>
          <a:p>
            <a:pPr algn="ctr"/>
            <a:r>
              <a:rPr lang="uk-UA" dirty="0"/>
              <a:t>корисні </a:t>
            </a:r>
          </a:p>
          <a:p>
            <a:pPr algn="ctr"/>
            <a:r>
              <a:rPr lang="uk-UA" dirty="0"/>
              <a:t>Вироби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Соціолог</a:t>
            </a:r>
            <a:r>
              <a:rPr lang="uk-UA" i="1" dirty="0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75856" y="3147814"/>
            <a:ext cx="2736304" cy="8640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3203848" y="329183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Якість виробу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3528" y="4371950"/>
            <a:ext cx="2304256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/>
              <a:t>Висновок  про якість виробу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75856" y="4371950"/>
            <a:ext cx="2304256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/>
              <a:t>Пропозиції щодо перегляду стандартів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4371950"/>
            <a:ext cx="2304256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/>
              <a:t>Рекомендації щодо </a:t>
            </a:r>
          </a:p>
          <a:p>
            <a:pPr algn="ctr"/>
            <a:r>
              <a:rPr lang="uk-UA" sz="1200" dirty="0"/>
              <a:t>створення нових виробів</a:t>
            </a:r>
          </a:p>
        </p:txBody>
      </p:sp>
      <p:cxnSp>
        <p:nvCxnSpPr>
          <p:cNvPr id="23" name="Прямая со стрелкой 22"/>
          <p:cNvCxnSpPr>
            <a:stCxn id="5" idx="2"/>
          </p:cNvCxnSpPr>
          <p:nvPr/>
        </p:nvCxnSpPr>
        <p:spPr>
          <a:xfrm>
            <a:off x="4788024" y="1059582"/>
            <a:ext cx="0" cy="3384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5" idx="2"/>
          </p:cNvCxnSpPr>
          <p:nvPr/>
        </p:nvCxnSpPr>
        <p:spPr>
          <a:xfrm flipH="1">
            <a:off x="1619672" y="1059582"/>
            <a:ext cx="3168352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</p:cNvCxnSpPr>
          <p:nvPr/>
        </p:nvCxnSpPr>
        <p:spPr>
          <a:xfrm>
            <a:off x="4788024" y="1059582"/>
            <a:ext cx="2448272" cy="18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547664" y="1059582"/>
            <a:ext cx="208823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868144" y="1059582"/>
            <a:ext cx="144016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403648" y="2643758"/>
            <a:ext cx="1872208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012160" y="2571750"/>
            <a:ext cx="115212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5" idx="3"/>
            <a:endCxn id="18" idx="1"/>
          </p:cNvCxnSpPr>
          <p:nvPr/>
        </p:nvCxnSpPr>
        <p:spPr>
          <a:xfrm flipV="1">
            <a:off x="1835696" y="3522663"/>
            <a:ext cx="1368152" cy="21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6" idx="1"/>
            <a:endCxn id="18" idx="3"/>
          </p:cNvCxnSpPr>
          <p:nvPr/>
        </p:nvCxnSpPr>
        <p:spPr>
          <a:xfrm flipH="1">
            <a:off x="6084168" y="3459947"/>
            <a:ext cx="864096" cy="62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2123728" y="3795886"/>
            <a:ext cx="115212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012160" y="3795886"/>
            <a:ext cx="936104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5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95536" y="411510"/>
            <a:ext cx="2767808" cy="124928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ko-KR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З чого 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marL="0" indent="0">
              <a:buNone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Почати?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903353"/>
            <a:ext cx="276780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Роботу над дизайн-проектом починають з ознайомлення із завданням та зі збору інформації про об'єкт технологічної діяльності, який потрібно розробити. </a:t>
            </a:r>
          </a:p>
          <a:p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На цьому етапі слід зібрати і проаналізувати всю інформацію, що стосується обраного типу об'єкта проектування.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6372200" y="1275606"/>
            <a:ext cx="2448272" cy="71053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altLang="ko-KR" sz="2000" b="1" dirty="0">
                <a:solidFill>
                  <a:schemeClr val="bg1"/>
                </a:solidFill>
                <a:cs typeface="Arial" pitchFamily="34" charset="0"/>
              </a:rPr>
              <a:t>Завдання художника-конструктора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2499742"/>
            <a:ext cx="221810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1200" dirty="0">
                <a:solidFill>
                  <a:schemeClr val="bg1"/>
                </a:solidFill>
                <a:cs typeface="Arial" pitchFamily="34" charset="0"/>
              </a:rPr>
              <a:t>за мінімально можливий термін зібрати максимальну кількість інформації про об'єкт проектування — основні характеристики, загальний вигляд і форми конструкції найкращих зразків виробів аналогічного типу об'єкта проектування.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267" r="342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42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3096" y="699542"/>
            <a:ext cx="4104456" cy="686634"/>
            <a:chOff x="3779911" y="3558666"/>
            <a:chExt cx="1584177" cy="686634"/>
          </a:xfrm>
        </p:grpSpPr>
        <p:sp>
          <p:nvSpPr>
            <p:cNvPr id="7" name="Text Placeholder 18"/>
            <p:cNvSpPr txBox="1">
              <a:spLocks/>
            </p:cNvSpPr>
            <p:nvPr/>
          </p:nvSpPr>
          <p:spPr>
            <a:xfrm>
              <a:off x="3779911" y="3558666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uk-UA" sz="1400" b="1" dirty="0">
                  <a:solidFill>
                    <a:schemeClr val="accent2"/>
                  </a:solidFill>
                  <a:cs typeface="Arial" pitchFamily="34" charset="0"/>
                </a:rPr>
                <a:t>Публікації</a:t>
              </a:r>
              <a:r>
                <a:rPr lang="uk-UA" sz="1400" dirty="0">
                  <a:solidFill>
                    <a:schemeClr val="accent2"/>
                  </a:solidFill>
                  <a:cs typeface="Arial" pitchFamily="34" charset="0"/>
                </a:rPr>
                <a:t> </a:t>
              </a:r>
              <a:endParaRPr lang="en-US" sz="1200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9911" y="3937523"/>
              <a:ext cx="158417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у </a:t>
              </a:r>
              <a:r>
                <a:rPr lang="ru-RU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вітчизняних</a:t>
              </a:r>
              <a:r>
                <a:rPr lang="ru-R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і </a:t>
              </a:r>
              <a:r>
                <a:rPr lang="ru-RU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закордонних</a:t>
              </a:r>
              <a:r>
                <a:rPr lang="ru-R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виданнях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73096" y="2275652"/>
            <a:ext cx="4104456" cy="794356"/>
            <a:chOff x="3779911" y="3558666"/>
            <a:chExt cx="1584177" cy="794356"/>
          </a:xfrm>
        </p:grpSpPr>
        <p:sp>
          <p:nvSpPr>
            <p:cNvPr id="11" name="Text Placeholder 18"/>
            <p:cNvSpPr txBox="1">
              <a:spLocks/>
            </p:cNvSpPr>
            <p:nvPr/>
          </p:nvSpPr>
          <p:spPr>
            <a:xfrm>
              <a:off x="3779911" y="3558666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uk-UA" sz="1400" b="1" dirty="0">
                  <a:solidFill>
                    <a:schemeClr val="accent3"/>
                  </a:solidFill>
                  <a:cs typeface="Arial" pitchFamily="34" charset="0"/>
                </a:rPr>
                <a:t>Каталоги </a:t>
              </a:r>
              <a:endParaRPr 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79911" y="3829802"/>
              <a:ext cx="158417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промислових фірм і відомих виставок, зразки асортименту різноманітних фірм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73096" y="3851762"/>
            <a:ext cx="4104456" cy="686634"/>
            <a:chOff x="3779911" y="3558666"/>
            <a:chExt cx="1584177" cy="686634"/>
          </a:xfrm>
        </p:grpSpPr>
        <p:sp>
          <p:nvSpPr>
            <p:cNvPr id="15" name="Text Placeholder 18"/>
            <p:cNvSpPr txBox="1">
              <a:spLocks/>
            </p:cNvSpPr>
            <p:nvPr/>
          </p:nvSpPr>
          <p:spPr>
            <a:xfrm>
              <a:off x="3779911" y="3558666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uk-UA" sz="1400" b="1" dirty="0">
                  <a:solidFill>
                    <a:schemeClr val="accent4"/>
                  </a:solidFill>
                  <a:cs typeface="Arial" pitchFamily="34" charset="0"/>
                </a:rPr>
                <a:t>Інформація </a:t>
              </a:r>
              <a:endParaRPr 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79911" y="3937523"/>
              <a:ext cx="158417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з Інтернету та інших джерел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7" name="Text Placeholder 17"/>
          <p:cNvSpPr txBox="1">
            <a:spLocks/>
          </p:cNvSpPr>
          <p:nvPr/>
        </p:nvSpPr>
        <p:spPr>
          <a:xfrm>
            <a:off x="323528" y="699542"/>
            <a:ext cx="2699792" cy="22919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Джерела 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marL="0" indent="0">
              <a:buNone/>
            </a:pPr>
            <a:r>
              <a:rPr lang="uk-UA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Інформації </a:t>
            </a:r>
            <a:endParaRPr lang="en-US" sz="36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273" r="4273"/>
          <a:stretch>
            <a:fillRect/>
          </a:stretch>
        </p:blipFill>
        <p:spPr>
          <a:xfrm>
            <a:off x="3203848" y="339502"/>
            <a:ext cx="1583034" cy="1385155"/>
          </a:xfrm>
          <a:prstGeom prst="rect">
            <a:avLst/>
          </a:prstGeom>
        </p:spPr>
      </p:pic>
      <p:pic>
        <p:nvPicPr>
          <p:cNvPr id="19" name="Рисунок 18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1420" r="21420"/>
          <a:stretch>
            <a:fillRect/>
          </a:stretch>
        </p:blipFill>
        <p:spPr>
          <a:xfrm>
            <a:off x="3203848" y="1915612"/>
            <a:ext cx="1583034" cy="1385155"/>
          </a:xfrm>
          <a:prstGeom prst="rect">
            <a:avLst/>
          </a:prstGeom>
        </p:spPr>
      </p:pic>
      <p:pic>
        <p:nvPicPr>
          <p:cNvPr id="21" name="Рисунок 20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8232" r="8232"/>
          <a:stretch>
            <a:fillRect/>
          </a:stretch>
        </p:blipFill>
        <p:spPr>
          <a:xfrm>
            <a:off x="3203848" y="3491722"/>
            <a:ext cx="1583034" cy="13851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2859782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Усю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зібрану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про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технологічної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діяльності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інформацію</a:t>
            </a:r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систематизують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3612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sz="2400" dirty="0" err="1"/>
              <a:t>Проектування</a:t>
            </a:r>
            <a:r>
              <a:rPr lang="ru-RU" altLang="ko-KR" sz="2400" dirty="0"/>
              <a:t> </a:t>
            </a:r>
            <a:r>
              <a:rPr lang="ru-RU" altLang="ko-KR" sz="2400" dirty="0" err="1"/>
              <a:t>сучасних</a:t>
            </a:r>
            <a:r>
              <a:rPr lang="ru-RU" altLang="ko-KR" sz="2400" dirty="0"/>
              <a:t> </a:t>
            </a:r>
            <a:r>
              <a:rPr lang="ru-RU" altLang="ko-KR" sz="2400" dirty="0" err="1"/>
              <a:t>об'єктів</a:t>
            </a:r>
            <a:r>
              <a:rPr lang="ru-RU" altLang="ko-KR" sz="2400" dirty="0"/>
              <a:t> </a:t>
            </a:r>
            <a:r>
              <a:rPr lang="ru-RU" altLang="ko-KR" sz="2400" dirty="0" err="1"/>
              <a:t>технологічної</a:t>
            </a:r>
            <a:r>
              <a:rPr lang="ru-RU" altLang="ko-KR" sz="2400" dirty="0"/>
              <a:t> </a:t>
            </a:r>
            <a:r>
              <a:rPr lang="ru-RU" altLang="ko-KR" sz="2400" dirty="0" err="1"/>
              <a:t>діяльності</a:t>
            </a:r>
            <a:r>
              <a:rPr lang="ru-RU" altLang="ko-KR" sz="2400" dirty="0"/>
              <a:t> </a:t>
            </a:r>
            <a:endParaRPr lang="ko-KR" altLang="en-US" sz="2400" dirty="0"/>
          </a:p>
        </p:txBody>
      </p:sp>
      <p:sp>
        <p:nvSpPr>
          <p:cNvPr id="4" name="Hexagon 3"/>
          <p:cNvSpPr>
            <a:spLocks noChangeAspect="1"/>
          </p:cNvSpPr>
          <p:nvPr/>
        </p:nvSpPr>
        <p:spPr>
          <a:xfrm>
            <a:off x="1547664" y="2462497"/>
            <a:ext cx="1296144" cy="1117365"/>
          </a:xfrm>
          <a:prstGeom prst="hexag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Hexagon 4"/>
          <p:cNvSpPr>
            <a:spLocks noChangeAspect="1"/>
          </p:cNvSpPr>
          <p:nvPr/>
        </p:nvSpPr>
        <p:spPr>
          <a:xfrm>
            <a:off x="3131840" y="2462497"/>
            <a:ext cx="1296144" cy="1117365"/>
          </a:xfrm>
          <a:prstGeom prst="hexagon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Hexagon 5"/>
          <p:cNvSpPr>
            <a:spLocks noChangeAspect="1"/>
          </p:cNvSpPr>
          <p:nvPr/>
        </p:nvSpPr>
        <p:spPr>
          <a:xfrm>
            <a:off x="4716016" y="2462497"/>
            <a:ext cx="1296144" cy="1117365"/>
          </a:xfrm>
          <a:prstGeom prst="hexagon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Hexagon 6"/>
          <p:cNvSpPr>
            <a:spLocks noChangeAspect="1"/>
          </p:cNvSpPr>
          <p:nvPr/>
        </p:nvSpPr>
        <p:spPr>
          <a:xfrm>
            <a:off x="6300192" y="2462497"/>
            <a:ext cx="1296144" cy="1117365"/>
          </a:xfrm>
          <a:prstGeom prst="hexagon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1131590"/>
            <a:ext cx="280831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Це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процес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вирішення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складного комплексу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пов'язаних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між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собою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завдань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зумовлених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як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техніко-економічними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інженерними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вимогами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так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споживчими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потребами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людини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816694"/>
            <a:ext cx="280831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Прототипи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об'єкта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ретельно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критично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оцінюють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з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погляду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сучасних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і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всіх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особливостей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їхнього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художньо-конструкторського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рішення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1059582"/>
            <a:ext cx="279668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Дослідження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споживчих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властивостей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об'єктів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а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також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урахування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соціальних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них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дають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змогу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визначити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конкретні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вимоги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до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якості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виробів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що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проектуються</a:t>
            </a:r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3725112"/>
            <a:ext cx="337274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Слід уважно й ретельно переглянути всі зразки виробів, зробити аналіз позитивних і негативних якостей діючої моделі прототипу, яка з погляду внутрішньої конструкції може бути обраною основною базою для проекту — проектної пропозиції.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Rectangle 30"/>
          <p:cNvSpPr>
            <a:spLocks noChangeAspect="1"/>
          </p:cNvSpPr>
          <p:nvPr/>
        </p:nvSpPr>
        <p:spPr>
          <a:xfrm>
            <a:off x="2009372" y="2835359"/>
            <a:ext cx="372728" cy="37163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Oval 21"/>
          <p:cNvSpPr>
            <a:spLocks noChangeAspect="1"/>
          </p:cNvSpPr>
          <p:nvPr/>
        </p:nvSpPr>
        <p:spPr>
          <a:xfrm>
            <a:off x="5148271" y="2818107"/>
            <a:ext cx="431634" cy="4352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Rounded Rectangle 27"/>
          <p:cNvSpPr>
            <a:spLocks noChangeAspect="1"/>
          </p:cNvSpPr>
          <p:nvPr/>
        </p:nvSpPr>
        <p:spPr>
          <a:xfrm>
            <a:off x="3569410" y="2859486"/>
            <a:ext cx="421003" cy="323386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Rounded Rectangle 7"/>
          <p:cNvSpPr>
            <a:spLocks noChangeAspect="1"/>
          </p:cNvSpPr>
          <p:nvPr/>
        </p:nvSpPr>
        <p:spPr>
          <a:xfrm>
            <a:off x="6726714" y="2829984"/>
            <a:ext cx="443100" cy="382389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37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/>
              <a:t>Вироби як об'єкти проектування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668" b="1466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 l="1196" r="1196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5" name="Group 14"/>
          <p:cNvGrpSpPr/>
          <p:nvPr/>
        </p:nvGrpSpPr>
        <p:grpSpPr>
          <a:xfrm>
            <a:off x="827584" y="3867894"/>
            <a:ext cx="3213801" cy="1106577"/>
            <a:chOff x="5671395" y="1611952"/>
            <a:chExt cx="3480424" cy="1106577"/>
          </a:xfrm>
        </p:grpSpPr>
        <p:sp>
          <p:nvSpPr>
            <p:cNvPr id="26" name="TextBox 25"/>
            <p:cNvSpPr txBox="1"/>
            <p:nvPr/>
          </p:nvSpPr>
          <p:spPr>
            <a:xfrm>
              <a:off x="5671395" y="1611952"/>
              <a:ext cx="3480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2400" b="1" dirty="0">
                  <a:solidFill>
                    <a:schemeClr val="accent2"/>
                  </a:solidFill>
                  <a:cs typeface="Arial" pitchFamily="34" charset="0"/>
                </a:rPr>
                <a:t>як матеріальні тіла </a:t>
              </a:r>
              <a:endParaRPr lang="ko-KR" altLang="en-US" sz="2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9174" y="2195309"/>
              <a:ext cx="269282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мають підпорядковуватися законам природи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14"/>
          <p:cNvGrpSpPr/>
          <p:nvPr/>
        </p:nvGrpSpPr>
        <p:grpSpPr>
          <a:xfrm>
            <a:off x="5004048" y="3867894"/>
            <a:ext cx="3213801" cy="1106577"/>
            <a:chOff x="5671395" y="1611952"/>
            <a:chExt cx="3480424" cy="1106577"/>
          </a:xfrm>
        </p:grpSpPr>
        <p:sp>
          <p:nvSpPr>
            <p:cNvPr id="29" name="TextBox 28"/>
            <p:cNvSpPr txBox="1"/>
            <p:nvPr/>
          </p:nvSpPr>
          <p:spPr>
            <a:xfrm>
              <a:off x="5671395" y="1611952"/>
              <a:ext cx="3480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2400" b="1" dirty="0">
                  <a:solidFill>
                    <a:schemeClr val="accent2"/>
                  </a:solidFill>
                  <a:cs typeface="Arial" pitchFamily="34" charset="0"/>
                </a:rPr>
                <a:t> як суспільні речі </a:t>
              </a:r>
              <a:endParaRPr lang="ko-KR" altLang="en-US" sz="2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79174" y="2195309"/>
              <a:ext cx="295553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мають підпорядковуватися законам соціальної дійсності.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5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ko-KR" dirty="0"/>
              <a:t>Властивості виробів</a:t>
            </a:r>
            <a:endParaRPr lang="ko-KR" alt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460" b="446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그림 개체 틀 23">
            <a:extLst>
              <a:ext uri="{FF2B5EF4-FFF2-40B4-BE49-F238E27FC236}">
                <a16:creationId xmlns:a16="http://schemas.microsoft.com/office/drawing/2014/main" id="{4AE750FB-9152-4FED-B510-3180054C8866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  <p:grpSp>
        <p:nvGrpSpPr>
          <p:cNvPr id="25" name="Group 14"/>
          <p:cNvGrpSpPr/>
          <p:nvPr/>
        </p:nvGrpSpPr>
        <p:grpSpPr>
          <a:xfrm>
            <a:off x="827584" y="3867894"/>
            <a:ext cx="3528392" cy="1058054"/>
            <a:chOff x="5671395" y="1611952"/>
            <a:chExt cx="3821114" cy="1058054"/>
          </a:xfrm>
        </p:grpSpPr>
        <p:sp>
          <p:nvSpPr>
            <p:cNvPr id="26" name="TextBox 25"/>
            <p:cNvSpPr txBox="1"/>
            <p:nvPr/>
          </p:nvSpPr>
          <p:spPr>
            <a:xfrm>
              <a:off x="5671395" y="1611952"/>
              <a:ext cx="382111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2400" b="1" dirty="0">
                  <a:solidFill>
                    <a:schemeClr val="accent2"/>
                  </a:solidFill>
                  <a:cs typeface="Arial" pitchFamily="34" charset="0"/>
                </a:rPr>
                <a:t>Природні властивості</a:t>
              </a:r>
              <a:endParaRPr lang="ko-KR" altLang="en-US" sz="2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1395" y="2085231"/>
              <a:ext cx="3579389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uk-UA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uk-UA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фізичні, хімічні, енергетичні          властивості речовин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14"/>
          <p:cNvGrpSpPr/>
          <p:nvPr/>
        </p:nvGrpSpPr>
        <p:grpSpPr>
          <a:xfrm>
            <a:off x="5004048" y="3867894"/>
            <a:ext cx="3672408" cy="842610"/>
            <a:chOff x="5671395" y="1611952"/>
            <a:chExt cx="3977078" cy="842610"/>
          </a:xfrm>
        </p:grpSpPr>
        <p:sp>
          <p:nvSpPr>
            <p:cNvPr id="29" name="TextBox 28"/>
            <p:cNvSpPr txBox="1"/>
            <p:nvPr/>
          </p:nvSpPr>
          <p:spPr>
            <a:xfrm>
              <a:off x="5671395" y="1611952"/>
              <a:ext cx="397707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2400" b="1" dirty="0">
                  <a:solidFill>
                    <a:schemeClr val="accent2"/>
                  </a:solidFill>
                  <a:cs typeface="Arial" pitchFamily="34" charset="0"/>
                </a:rPr>
                <a:t> Суспільні властивості </a:t>
              </a:r>
              <a:endParaRPr lang="ko-KR" altLang="en-US" sz="2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9287" y="2116008"/>
              <a:ext cx="2955534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користь, зручність, краса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47614"/>
            <a:ext cx="230425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7045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2202</Words>
  <Application>Microsoft Office PowerPoint</Application>
  <PresentationFormat>Экран (16:9)</PresentationFormat>
  <Paragraphs>245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맑은 고딕</vt:lpstr>
      <vt:lpstr>Arial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Мария Мифлиг</cp:lastModifiedBy>
  <cp:revision>117</cp:revision>
  <dcterms:created xsi:type="dcterms:W3CDTF">2016-12-05T23:26:54Z</dcterms:created>
  <dcterms:modified xsi:type="dcterms:W3CDTF">2021-12-14T18:54:17Z</dcterms:modified>
</cp:coreProperties>
</file>