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3" r:id="rId8"/>
    <p:sldId id="264" r:id="rId9"/>
    <p:sldId id="275" r:id="rId10"/>
    <p:sldId id="280" r:id="rId11"/>
    <p:sldId id="279" r:id="rId12"/>
    <p:sldId id="281" r:id="rId13"/>
    <p:sldId id="276" r:id="rId14"/>
    <p:sldId id="282" r:id="rId15"/>
    <p:sldId id="283" r:id="rId16"/>
    <p:sldId id="274" r:id="rId17"/>
    <p:sldId id="268" r:id="rId18"/>
    <p:sldId id="269" r:id="rId19"/>
    <p:sldId id="270" r:id="rId20"/>
    <p:sldId id="271" r:id="rId21"/>
    <p:sldId id="272" r:id="rId22"/>
    <p:sldId id="273" r:id="rId23"/>
    <p:sldId id="285" r:id="rId24"/>
    <p:sldId id="286" r:id="rId25"/>
    <p:sldId id="284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94%D0%B0%D0%BC%D0%BF%D1%96%D1%80_(%D0%BF%D0%BE%D1%80%D1%82)&amp;action=edit&amp;redlink=1" TargetMode="External"/><Relationship Id="rId2" Type="http://schemas.openxmlformats.org/officeDocument/2006/relationships/hyperlink" Target="https://uk.wikipedia.org/wiki/%D0%9E%D1%80%D0%B3%D0%B0%D0%BD%D1%96%D0%B7%D0%B0%D1%86%D1%96%D1%8F_%D0%B5%D0%BA%D0%BE%D0%BD%D0%BE%D0%BC%D1%96%D1%87%D0%BD%D0%BE%D0%B3%D0%BE_%D1%81%D0%BF%D1%96%D0%B2%D1%80%D0%BE%D0%B1%D1%96%D1%82%D0%BD%D0%B8%D1%86%D1%82%D0%B2%D0%B0_%D1%96_%D1%80%D0%BE%D0%B7%D0%B2%D0%B8%D1%82%D0%BA%D1%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0%D0%B2%D0%B0%D0%BD%D0%BF%D0%BE%D1%80%D1%82" TargetMode="External"/><Relationship Id="rId5" Type="http://schemas.openxmlformats.org/officeDocument/2006/relationships/hyperlink" Target="https://uk.wikipedia.org/wiki/%D0%97%D0%B0%D0%BB%D1%96%D0%B7%D0%BD%D0%B0_%D1%80%D1%83%D0%B4%D0%B0" TargetMode="External"/><Relationship Id="rId4" Type="http://schemas.openxmlformats.org/officeDocument/2006/relationships/hyperlink" Target="https://en.wikipedia.org/wiki/Dampier,_Western_Australi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0%BA%D0%BE%D0%BD%D0%BE%D0%BC%D0%B8%D0%BA%D0%B0_%D0%90%D0%B2%D1%81%D1%82%D1%80%D0%B0%D0%BB%D0%B8%D0%B8" TargetMode="External"/><Relationship Id="rId2" Type="http://schemas.openxmlformats.org/officeDocument/2006/relationships/hyperlink" Target="https://ru.wikipedia.org/wiki/%D0%A2%D1%80%D0%B5%D1%82%D0%B8%D1%87%D0%BD%D1%8B%D0%B9_%D1%81%D0%B5%D0%BA%D1%82%D0%BE%D1%80_%D1%8D%D0%BA%D0%BE%D0%BD%D0%BE%D0%BC%D0%B8%D0%BA%D0%B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1%D0%B5%D0%BB%D1%8C%D1%81%D0%BA%D0%BE%D0%B5_%D1%85%D0%BE%D0%B7%D1%8F%D0%B9%D1%81%D1%82%D0%B2%D0%B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rendeconomy.ru/data/import_h2?time_period=2020&amp;reporter=Australia&amp;trade_flow=Import&amp;commodity=TOTA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5%D0%BB%D1%8C%D0%B1%D1%83%D1%80%D0%BD" TargetMode="External"/><Relationship Id="rId2" Type="http://schemas.openxmlformats.org/officeDocument/2006/relationships/hyperlink" Target="https://ru.wikipedia.org/wiki/%D0%A1%D0%B8%D0%B4%D0%BD%D0%B5%D0%B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0%D0%B4%D0%B5%D0%BB%D0%B0%D0%B8%D0%B4%D0%B0" TargetMode="External"/><Relationship Id="rId5" Type="http://schemas.openxmlformats.org/officeDocument/2006/relationships/hyperlink" Target="https://ru.wikipedia.org/wiki/%D0%9F%D0%B5%D1%80%D1%82_(%D0%90%D0%B2%D1%81%D1%82%D1%80%D0%B0%D0%BB%D0%B8%D1%8F)" TargetMode="External"/><Relationship Id="rId4" Type="http://schemas.openxmlformats.org/officeDocument/2006/relationships/hyperlink" Target="https://ru.wikipedia.org/wiki/%D0%91%D1%80%D0%B8%D1%81%D0%B1%D0%B5%D0%B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E%D1%81%D1%82%D1%80%D1%96%D0%B2_%D0%9D%D0%BE%D1%80%D1%84%D0%BE%D0%BB%D0%BA" TargetMode="External"/><Relationship Id="rId13" Type="http://schemas.openxmlformats.org/officeDocument/2006/relationships/hyperlink" Target="https://uk.wikipedia.org/wiki/%D0%86%D0%BD%D0%B4%D0%BE%D0%BD%D0%B5%D0%B7%D1%96%D1%8F" TargetMode="External"/><Relationship Id="rId18" Type="http://schemas.openxmlformats.org/officeDocument/2006/relationships/hyperlink" Target="https://uk.wikipedia.org/wiki/%D0%9D%D0%BE%D0%B2%D0%B0_%D0%9A%D0%B0%D0%BB%D0%B5%D0%B4%D0%BE%D0%BD%D1%96%D1%8F" TargetMode="External"/><Relationship Id="rId3" Type="http://schemas.openxmlformats.org/officeDocument/2006/relationships/hyperlink" Target="https://uk.wikipedia.org/wiki/%D0%94%D0%B5%D1%80%D0%B6%D0%B0%D0%B2%D0%B0" TargetMode="External"/><Relationship Id="rId7" Type="http://schemas.openxmlformats.org/officeDocument/2006/relationships/hyperlink" Target="https://uk.wikipedia.org/wiki/%D0%A2%D0%B0%D1%81%D0%BC%D0%B0%D0%BD%D1%96%D1%8F" TargetMode="External"/><Relationship Id="rId12" Type="http://schemas.openxmlformats.org/officeDocument/2006/relationships/hyperlink" Target="https://uk.wikipedia.org/wiki/%D0%86%D0%BD%D0%B4%D1%96%D0%B9%D1%81%D1%8C%D0%BA%D0%B8%D0%B9_%D0%BE%D0%BA%D0%B5%D0%B0%D0%BD" TargetMode="External"/><Relationship Id="rId17" Type="http://schemas.openxmlformats.org/officeDocument/2006/relationships/hyperlink" Target="https://uk.wikipedia.org/wiki/%D0%92%D0%B0%D0%BD%D1%83%D0%B0%D1%82%D1%83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6" Type="http://schemas.openxmlformats.org/officeDocument/2006/relationships/hyperlink" Target="https://uk.wikipedia.org/wiki/%D0%A1%D0%BE%D0%BB%D0%BE%D0%BC%D0%BE%D0%BD%D0%BE%D0%B2%D1%96_%D0%BE%D1%81%D1%82%D1%80%D0%BE%D0%B2%D0%B8_(%D0%B0%D1%80%D1%85%D1%96%D0%BF%D0%B5%D0%BB%D0%B0%D0%B3)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90%D0%B2%D1%81%D1%82%D1%80%D0%B0%D0%BB%D1%96%D1%8F_(%D0%BA%D0%BE%D0%BD%D1%82%D0%B8%D0%BD%D0%B5%D0%BD%D1%82)" TargetMode="External"/><Relationship Id="rId11" Type="http://schemas.openxmlformats.org/officeDocument/2006/relationships/hyperlink" Target="https://uk.wikipedia.org/wiki/%D0%9A%D0%BE%D0%BA%D0%BE%D1%81%D0%BE%D0%B2%D1%96_%D0%BE%D1%81%D1%82%D1%80%D0%BE%D0%B2%D0%B8" TargetMode="External"/><Relationship Id="rId5" Type="http://schemas.openxmlformats.org/officeDocument/2006/relationships/hyperlink" Target="https://uk.wikipedia.org/wiki/%D0%97%D0%B5%D0%BC%D0%BB%D1%8F" TargetMode="External"/><Relationship Id="rId15" Type="http://schemas.openxmlformats.org/officeDocument/2006/relationships/hyperlink" Target="https://uk.wikipedia.org/wiki/%D0%9F%D0%B0%D0%BF%D1%83%D0%B0_%D0%9D%D0%BE%D0%B2%D0%B0_%D0%93%D0%B2%D1%96%D0%BD%D0%B5%D1%8F" TargetMode="External"/><Relationship Id="rId10" Type="http://schemas.openxmlformats.org/officeDocument/2006/relationships/hyperlink" Target="https://uk.wikipedia.org/wiki/%D0%A2%D0%B8%D1%85%D0%B8%D0%B9_%D0%BE%D0%BA%D0%B5%D0%B0%D0%BD" TargetMode="External"/><Relationship Id="rId19" Type="http://schemas.openxmlformats.org/officeDocument/2006/relationships/hyperlink" Target="https://uk.wikipedia.org/wiki/%D0%9D%D0%BE%D0%B2%D0%B0_%D0%97%D0%B5%D0%BB%D0%B0%D0%BD%D0%B4%D1%96%D1%8F" TargetMode="External"/><Relationship Id="rId4" Type="http://schemas.openxmlformats.org/officeDocument/2006/relationships/hyperlink" Target="https://uk.wikipedia.org/wiki/%D0%9F%D1%96%D0%B2%D0%B4%D0%B5%D0%BD%D0%BD%D0%B0_%D0%BF%D1%96%D0%B2%D0%BA%D1%83%D0%BB%D1%8F" TargetMode="External"/><Relationship Id="rId9" Type="http://schemas.openxmlformats.org/officeDocument/2006/relationships/hyperlink" Target="https://uk.wikipedia.org/wiki/%D0%9B%D0%BE%D1%80%D0%B4-%D0%93%D0%B0%D0%B2" TargetMode="External"/><Relationship Id="rId14" Type="http://schemas.openxmlformats.org/officeDocument/2006/relationships/hyperlink" Target="https://uk.wikipedia.org/wiki/%D0%A1%D1%85%D1%96%D0%B4%D0%BD%D0%B8%D0%B9_%D0%A2%D0%B8%D0%BC%D0%BE%D1%8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0%B0%D0%BD%D0%B1%D0%B5%D1%80%D1%80%D0%B0" TargetMode="External"/><Relationship Id="rId2" Type="http://schemas.openxmlformats.org/officeDocument/2006/relationships/hyperlink" Target="https://uk.wikipedia.org/wiki/%D0%91%D1%80%D0%B8%D1%82%D0%B0%D0%BD%D1%81%D1%8C%D0%BA%D0%B0_%D0%A1%D0%BF%D1%96%D0%B2%D0%B4%D1%80%D1%83%D0%B6%D0%BD%D1%96%D1%81%D1%82%D1%8C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93%D0%B5%D0%BD%D0%B5%D1%80%D0%B0%D0%BB-%D0%B3%D1%83%D0%B1%D0%B5%D1%80%D0%BD%D0%B0%D1%82%D0%BE%D1%80" TargetMode="External"/><Relationship Id="rId5" Type="http://schemas.openxmlformats.org/officeDocument/2006/relationships/hyperlink" Target="https://uk.wikipedia.org/wiki/%D0%9A%D0%BE%D1%80%D0%BE%D0%BB%D1%8C" TargetMode="External"/><Relationship Id="rId4" Type="http://schemas.openxmlformats.org/officeDocument/2006/relationships/hyperlink" Target="https://uk.wikipedia.org/wiki/%D0%9F%D1%96%D0%B2%D0%BD%D1%96%D1%87%D0%BD%D0%B0_%D0%A2%D0%B5%D1%80%D0%B8%D1%82%D0%BE%D1%80%D1%96%D1%8F_(%D0%90%D0%B2%D1%81%D1%82%D1%80%D0%B0%D0%BB%D1%96%D1%8F)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7%D0%B0%D1%85%D1%96%D0%B4%D0%BD%D0%B0_%D0%90%D0%B2%D1%81%D1%82%D1%80%D0%B0%D0%BB%D1%96%D1%8F" TargetMode="External"/><Relationship Id="rId3" Type="http://schemas.openxmlformats.org/officeDocument/2006/relationships/hyperlink" Target="https://uk.wikipedia.org/wiki/%D0%9F%D1%96%D0%B2%D0%B4%D0%B5%D0%BD%D0%BD%D0%B0_%D0%90%D0%B2%D1%81%D1%82%D1%80%D0%B0%D0%BB%D1%96%D1%8F" TargetMode="External"/><Relationship Id="rId7" Type="http://schemas.openxmlformats.org/officeDocument/2006/relationships/hyperlink" Target="https://uk.wikipedia.org/wiki/%D0%90%D0%B2%D1%81%D1%82%D1%80%D0%B0%D0%BB%D1%96%D0%B9%D1%81%D1%8C%D0%BA%D0%B0_%D1%81%D1%82%D0%BE%D0%BB%D0%B8%D1%87%D0%BD%D0%B0_%D1%82%D0%B5%D1%80%D0%B8%D1%82%D0%BE%D1%80%D1%96%D1%8F" TargetMode="External"/><Relationship Id="rId2" Type="http://schemas.openxmlformats.org/officeDocument/2006/relationships/hyperlink" Target="https://uk.wikipedia.org/wiki/%D0%9D%D0%BE%D0%B2%D0%B8%D0%B9_%D0%9F%D1%96%D0%B2%D0%B4%D0%B5%D0%BD%D0%BD%D0%B8%D0%B9_%D0%A3%D0%B5%D0%BB%D1%8C%D1%8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2%D0%B0%D1%81%D0%BC%D0%B0%D0%BD%D1%96%D1%8F" TargetMode="External"/><Relationship Id="rId5" Type="http://schemas.openxmlformats.org/officeDocument/2006/relationships/hyperlink" Target="https://uk.wikipedia.org/wiki/%D0%92%D1%96%D0%BA%D1%82%D0%BE%D1%80%D1%96%D1%8F_(%D1%88%D1%82%D0%B0%D1%82)" TargetMode="External"/><Relationship Id="rId4" Type="http://schemas.openxmlformats.org/officeDocument/2006/relationships/hyperlink" Target="https://uk.wikipedia.org/wiki/%D0%9F%D1%96%D0%B2%D0%BD%D1%96%D1%87%D0%BD%D0%B0_%D0%A2%D0%B5%D1%80%D0%B8%D1%82%D0%BE%D1%80%D1%96%D1%8F_(%D0%90%D0%B2%D1%81%D1%82%D1%80%D0%B0%D0%BB%D1%96%D1%8F)" TargetMode="External"/><Relationship Id="rId9" Type="http://schemas.openxmlformats.org/officeDocument/2006/relationships/hyperlink" Target="https://uk.wikipedia.org/wiki/%D0%9A%D0%B2%D1%96%D0%BD%D1%81%D0%BB%D0%B5%D0%BD%D0%B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C%D1%83%D1%81%D1%83%D0%BB%D1%8C%D0%BC%D0%B0%D0%BD%D1%81%D1%82%D0%B2%D0%BE" TargetMode="External"/><Relationship Id="rId3" Type="http://schemas.openxmlformats.org/officeDocument/2006/relationships/hyperlink" Target="https://uk.wikipedia.org/wiki/%D0%86%D1%80%D0%BB%D0%B0%D0%BD%D0%B4%D1%96%D1%8F" TargetMode="External"/><Relationship Id="rId7" Type="http://schemas.openxmlformats.org/officeDocument/2006/relationships/hyperlink" Target="https://uk.wikipedia.org/wiki/%D0%91%D1%83%D0%B4%D0%B4%D0%B8%D0%B7%D0%BC" TargetMode="External"/><Relationship Id="rId2" Type="http://schemas.openxmlformats.org/officeDocument/2006/relationships/hyperlink" Target="https://uk.wikipedia.org/wiki/%D0%92%D0%B5%D0%BB%D0%B8%D0%BA%D0%B0_%D0%91%D1%80%D0%B8%D1%82%D0%B0%D0%BD%D1%96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90%D0%BD%D0%B3%D0%BB%D1%96%D0%BA%D0%B0%D0%BD%D1%81%D1%8C%D0%BA%D0%B0_%D1%86%D0%B5%D1%80%D0%BA%D0%B2%D0%B0" TargetMode="External"/><Relationship Id="rId5" Type="http://schemas.openxmlformats.org/officeDocument/2006/relationships/hyperlink" Target="https://uk.wikipedia.org/wiki/%D0%9A%D0%B0%D1%82%D0%BE%D0%BB%D0%B8%D0%BA%D0%B8" TargetMode="External"/><Relationship Id="rId4" Type="http://schemas.openxmlformats.org/officeDocument/2006/relationships/hyperlink" Target="https://uk.wikipedia.org/wiki/%D0%A5%D1%80%D0%B8%D1%81%D1%82%D0%B8%D1%8F%D0%BD%D0%B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АВСТРАЛІЯ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tube.ru/images/stories/2012/10/aborigeny/aborigen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Нині</a:t>
            </a:r>
            <a:r>
              <a:rPr lang="ru-RU" sz="2800" dirty="0" smtClean="0">
                <a:solidFill>
                  <a:srgbClr val="FF0000"/>
                </a:solidFill>
              </a:rPr>
              <a:t> невелика </a:t>
            </a:r>
            <a:r>
              <a:rPr lang="ru-RU" sz="2800" dirty="0" err="1" smtClean="0">
                <a:solidFill>
                  <a:srgbClr val="FF0000"/>
                </a:solidFill>
              </a:rPr>
              <a:t>кількість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аборигенів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живе</a:t>
            </a:r>
            <a:r>
              <a:rPr lang="ru-RU" sz="2800" dirty="0" smtClean="0">
                <a:solidFill>
                  <a:srgbClr val="FF0000"/>
                </a:solidFill>
              </a:rPr>
              <a:t> так само, як </a:t>
            </a:r>
            <a:r>
              <a:rPr lang="ru-RU" sz="2800" dirty="0" err="1" smtClean="0">
                <a:solidFill>
                  <a:srgbClr val="FF0000"/>
                </a:solidFill>
              </a:rPr>
              <a:t>їхні</a:t>
            </a:r>
            <a:r>
              <a:rPr lang="ru-RU" sz="2800" dirty="0" smtClean="0">
                <a:solidFill>
                  <a:srgbClr val="FF0000"/>
                </a:solidFill>
              </a:rPr>
              <a:t> предки,  у </a:t>
            </a:r>
            <a:r>
              <a:rPr lang="ru-RU" sz="2800" dirty="0" err="1" smtClean="0">
                <a:solidFill>
                  <a:srgbClr val="FF0000"/>
                </a:solidFill>
              </a:rPr>
              <a:t>малонаселених</a:t>
            </a:r>
            <a:r>
              <a:rPr lang="ru-RU" sz="2800" dirty="0" smtClean="0">
                <a:solidFill>
                  <a:srgbClr val="FF0000"/>
                </a:solidFill>
              </a:rPr>
              <a:t> районах </a:t>
            </a:r>
            <a:r>
              <a:rPr lang="ru-RU" sz="2800" dirty="0" err="1" smtClean="0">
                <a:solidFill>
                  <a:srgbClr val="FF0000"/>
                </a:solidFill>
              </a:rPr>
              <a:t>Центральної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Австралії</a:t>
            </a:r>
            <a:r>
              <a:rPr lang="ru-RU" sz="2800" dirty="0" smtClean="0">
                <a:solidFill>
                  <a:srgbClr val="FF0000"/>
                </a:solidFill>
              </a:rPr>
              <a:t>. </a:t>
            </a:r>
            <a:r>
              <a:rPr lang="ru-RU" sz="2800" dirty="0" err="1" smtClean="0">
                <a:solidFill>
                  <a:srgbClr val="FF0000"/>
                </a:solidFill>
              </a:rPr>
              <a:t>Більшість</a:t>
            </a:r>
            <a:r>
              <a:rPr lang="ru-RU" sz="2800" dirty="0" smtClean="0">
                <a:solidFill>
                  <a:srgbClr val="FF0000"/>
                </a:solidFill>
              </a:rPr>
              <a:t> же </a:t>
            </a:r>
            <a:r>
              <a:rPr lang="ru-RU" sz="2800" dirty="0" err="1" smtClean="0">
                <a:solidFill>
                  <a:srgbClr val="FF0000"/>
                </a:solidFill>
              </a:rPr>
              <a:t>корінних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dirty="0" err="1" smtClean="0">
                <a:solidFill>
                  <a:srgbClr val="FF0000"/>
                </a:solidFill>
              </a:rPr>
              <a:t>жителів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зазнали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політики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оциві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ru-RU" sz="2800" dirty="0" err="1" smtClean="0">
                <a:solidFill>
                  <a:srgbClr val="FF0000"/>
                </a:solidFill>
              </a:rPr>
              <a:t>лізовування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переселилися</a:t>
            </a:r>
            <a:r>
              <a:rPr lang="ru-RU" sz="2800" dirty="0" smtClean="0">
                <a:solidFill>
                  <a:srgbClr val="FF0000"/>
                </a:solidFill>
              </a:rPr>
              <a:t> до </a:t>
            </a:r>
            <a:r>
              <a:rPr lang="ru-RU" sz="2800" dirty="0" err="1" smtClean="0">
                <a:solidFill>
                  <a:srgbClr val="FF0000"/>
                </a:solidFill>
              </a:rPr>
              <a:t>міст</a:t>
            </a:r>
            <a:r>
              <a:rPr lang="ru-RU" sz="2800" dirty="0" smtClean="0">
                <a:solidFill>
                  <a:srgbClr val="FF0000"/>
                </a:solidFill>
              </a:rPr>
              <a:t>, правда </a:t>
            </a:r>
            <a:r>
              <a:rPr lang="ru-RU" sz="2800" dirty="0" err="1" smtClean="0">
                <a:solidFill>
                  <a:srgbClr val="FF0000"/>
                </a:solidFill>
              </a:rPr>
              <a:t>з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іншими</a:t>
            </a:r>
            <a:r>
              <a:rPr lang="ru-RU" sz="2800" dirty="0" smtClean="0">
                <a:solidFill>
                  <a:srgbClr val="FF0000"/>
                </a:solidFill>
              </a:rPr>
              <a:t> народами не </a:t>
            </a:r>
            <a:r>
              <a:rPr lang="ru-RU" sz="2800" dirty="0" err="1" smtClean="0">
                <a:solidFill>
                  <a:srgbClr val="FF0000"/>
                </a:solidFill>
              </a:rPr>
              <a:t>асимілюються</a:t>
            </a:r>
            <a:r>
              <a:rPr lang="ru-RU" sz="2800" dirty="0" smtClean="0">
                <a:solidFill>
                  <a:srgbClr val="FF0000"/>
                </a:solidFill>
              </a:rPr>
              <a:t>, а </a:t>
            </a:r>
            <a:r>
              <a:rPr lang="ru-RU" sz="2800" dirty="0" err="1" smtClean="0">
                <a:solidFill>
                  <a:srgbClr val="FF0000"/>
                </a:solidFill>
              </a:rPr>
              <a:t>живуть</a:t>
            </a:r>
            <a:r>
              <a:rPr lang="ru-RU" sz="2800" dirty="0" smtClean="0">
                <a:solidFill>
                  <a:srgbClr val="FF0000"/>
                </a:solidFill>
              </a:rPr>
              <a:t> в </a:t>
            </a:r>
            <a:r>
              <a:rPr lang="ru-RU" sz="2800" dirty="0" err="1" smtClean="0">
                <a:solidFill>
                  <a:srgbClr val="FF0000"/>
                </a:solidFill>
              </a:rPr>
              <a:t>окремих</a:t>
            </a:r>
            <a:r>
              <a:rPr lang="ru-RU" sz="2800" dirty="0" smtClean="0">
                <a:solidFill>
                  <a:srgbClr val="FF0000"/>
                </a:solidFill>
              </a:rPr>
              <a:t> районах.</a:t>
            </a:r>
            <a:r>
              <a:rPr lang="ru-RU" sz="2800" dirty="0" smtClean="0"/>
              <a:t> </a:t>
            </a:r>
          </a:p>
          <a:p>
            <a:r>
              <a:rPr lang="ru-RU" sz="2800" dirty="0" err="1" smtClean="0"/>
              <a:t>Нині</a:t>
            </a:r>
            <a:r>
              <a:rPr lang="ru-RU" sz="2800" dirty="0" smtClean="0"/>
              <a:t> </a:t>
            </a:r>
            <a:r>
              <a:rPr lang="ru-RU" sz="2800" dirty="0" err="1" smtClean="0"/>
              <a:t>аборигени</a:t>
            </a:r>
            <a:r>
              <a:rPr lang="ru-RU" sz="2800" dirty="0" smtClean="0"/>
              <a:t> (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 </a:t>
            </a:r>
            <a:r>
              <a:rPr lang="ru-RU" sz="2800" dirty="0" err="1" smtClean="0"/>
              <a:t>ті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десять </a:t>
            </a:r>
            <a:r>
              <a:rPr lang="ru-RU" sz="2800" dirty="0" err="1" smtClean="0"/>
              <a:t>відсотків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крові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місцевих</a:t>
            </a:r>
            <a:r>
              <a:rPr lang="ru-RU" sz="2800" dirty="0" smtClean="0"/>
              <a:t> </a:t>
            </a:r>
            <a:r>
              <a:rPr lang="ru-RU" sz="2800" dirty="0" err="1" smtClean="0"/>
              <a:t>жителів</a:t>
            </a:r>
            <a:r>
              <a:rPr lang="ru-RU" sz="2800" b="1" dirty="0" smtClean="0"/>
              <a:t>) </a:t>
            </a:r>
            <a:r>
              <a:rPr lang="ru-RU" sz="2800" b="1" dirty="0" err="1" smtClean="0">
                <a:solidFill>
                  <a:srgbClr val="FF0000"/>
                </a:solidFill>
              </a:rPr>
              <a:t>звільнені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від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податків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</a:rPr>
              <a:t>користуються</a:t>
            </a:r>
            <a:r>
              <a:rPr lang="ru-RU" sz="2800" b="1" dirty="0" smtClean="0">
                <a:solidFill>
                  <a:srgbClr val="FF0000"/>
                </a:solidFill>
              </a:rPr>
              <a:t> рядом </a:t>
            </a:r>
            <a:r>
              <a:rPr lang="ru-RU" sz="2800" b="1" dirty="0" err="1" smtClean="0">
                <a:solidFill>
                  <a:srgbClr val="FF0000"/>
                </a:solidFill>
              </a:rPr>
              <a:t>пільг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</a:rPr>
              <a:t>що</a:t>
            </a:r>
            <a:r>
              <a:rPr lang="ru-RU" sz="2800" b="1" dirty="0" smtClean="0">
                <a:solidFill>
                  <a:srgbClr val="FF0000"/>
                </a:solidFill>
              </a:rPr>
              <a:t> </a:t>
            </a:r>
            <a:r>
              <a:rPr lang="ru-RU" sz="2800" b="1" dirty="0" err="1" smtClean="0">
                <a:solidFill>
                  <a:srgbClr val="FF0000"/>
                </a:solidFill>
              </a:rPr>
              <a:t>дозволяє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їм</a:t>
            </a:r>
            <a:r>
              <a:rPr lang="ru-RU" sz="2800" b="1" dirty="0" smtClean="0">
                <a:solidFill>
                  <a:srgbClr val="FF0000"/>
                </a:solidFill>
              </a:rPr>
              <a:t> не </a:t>
            </a:r>
            <a:r>
              <a:rPr lang="ru-RU" sz="2800" b="1" dirty="0" err="1" smtClean="0">
                <a:solidFill>
                  <a:srgbClr val="FF0000"/>
                </a:solidFill>
              </a:rPr>
              <a:t>працювати</a:t>
            </a:r>
            <a:r>
              <a:rPr lang="ru-RU" sz="2800" dirty="0" smtClean="0"/>
              <a:t>, у кожному </a:t>
            </a:r>
            <a:r>
              <a:rPr lang="ru-RU" sz="2800" dirty="0" err="1" smtClean="0"/>
              <a:t>місті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центр </a:t>
            </a:r>
            <a:r>
              <a:rPr lang="ru-RU" sz="2800" dirty="0" err="1" smtClean="0"/>
              <a:t>аборигенської</a:t>
            </a:r>
            <a:r>
              <a:rPr lang="ru-RU" sz="2800" dirty="0" smtClean="0"/>
              <a:t> </a:t>
            </a:r>
            <a:r>
              <a:rPr lang="ru-RU" sz="2800" dirty="0" err="1" smtClean="0"/>
              <a:t>культури</a:t>
            </a:r>
            <a:r>
              <a:rPr lang="ru-RU" sz="2800" dirty="0" smtClean="0"/>
              <a:t>. </a:t>
            </a:r>
            <a:r>
              <a:rPr lang="ru-RU" sz="2800" dirty="0" err="1" smtClean="0"/>
              <a:t>Сьогодні</a:t>
            </a:r>
            <a:r>
              <a:rPr lang="ru-RU" sz="2800" dirty="0" smtClean="0"/>
              <a:t> бути аборигеном </a:t>
            </a:r>
            <a:r>
              <a:rPr lang="ru-RU" sz="2800" dirty="0" err="1" smtClean="0"/>
              <a:t>вигідно</a:t>
            </a:r>
            <a:r>
              <a:rPr lang="ru-RU" sz="2800" dirty="0" smtClean="0"/>
              <a:t>, </a:t>
            </a:r>
            <a:r>
              <a:rPr lang="ru-RU" sz="2800" dirty="0" err="1" smtClean="0"/>
              <a:t>бо</a:t>
            </a:r>
            <a:r>
              <a:rPr lang="ru-RU" sz="2800" dirty="0" smtClean="0"/>
              <a:t> </a:t>
            </a:r>
            <a:r>
              <a:rPr lang="ru-RU" sz="2800" dirty="0" err="1" smtClean="0"/>
              <a:t>їхнє</a:t>
            </a:r>
            <a:r>
              <a:rPr lang="ru-RU" sz="2800" dirty="0" smtClean="0"/>
              <a:t> </a:t>
            </a:r>
            <a:r>
              <a:rPr lang="ru-RU" sz="2800" dirty="0" err="1" smtClean="0"/>
              <a:t>мистецтво</a:t>
            </a:r>
            <a:r>
              <a:rPr lang="ru-RU" sz="2800" dirty="0" smtClean="0"/>
              <a:t> стало </a:t>
            </a:r>
            <a:r>
              <a:rPr lang="ru-RU" sz="2800" dirty="0" err="1" smtClean="0"/>
              <a:t>модним</a:t>
            </a:r>
            <a:r>
              <a:rPr lang="ru-RU" sz="2800" dirty="0" smtClean="0"/>
              <a:t>, на </a:t>
            </a:r>
            <a:r>
              <a:rPr lang="ru-RU" sz="2800" dirty="0" err="1" smtClean="0"/>
              <a:t>автентичній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музиці</a:t>
            </a:r>
            <a:r>
              <a:rPr lang="ru-RU" sz="2800" dirty="0" smtClean="0"/>
              <a:t>, </a:t>
            </a:r>
            <a:r>
              <a:rPr lang="ru-RU" sz="2800" dirty="0" err="1" smtClean="0"/>
              <a:t>танцях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навчанні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кидати</a:t>
            </a:r>
            <a:r>
              <a:rPr lang="ru-RU" sz="2800" dirty="0" smtClean="0"/>
              <a:t> бумеранг 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добре </a:t>
            </a:r>
            <a:r>
              <a:rPr lang="ru-RU" sz="2800" dirty="0" err="1" smtClean="0"/>
              <a:t>заробити</a:t>
            </a:r>
            <a:r>
              <a:rPr lang="ru-RU" sz="2800" b="1" dirty="0" smtClean="0"/>
              <a:t>. </a:t>
            </a:r>
            <a:r>
              <a:rPr lang="ru-RU" sz="2800" b="1" dirty="0" err="1" smtClean="0">
                <a:solidFill>
                  <a:srgbClr val="FF0000"/>
                </a:solidFill>
              </a:rPr>
              <a:t>Представники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місцевого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населення</a:t>
            </a:r>
            <a:r>
              <a:rPr lang="ru-RU" sz="2800" b="1" dirty="0" smtClean="0">
                <a:solidFill>
                  <a:srgbClr val="FF0000"/>
                </a:solidFill>
              </a:rPr>
              <a:t> стали </a:t>
            </a:r>
            <a:r>
              <a:rPr lang="ru-RU" sz="2800" b="1" dirty="0" err="1" smtClean="0">
                <a:solidFill>
                  <a:srgbClr val="FF0000"/>
                </a:solidFill>
              </a:rPr>
              <a:t>відомими</a:t>
            </a:r>
            <a:r>
              <a:rPr lang="ru-RU" sz="2800" b="1" dirty="0" smtClean="0">
                <a:solidFill>
                  <a:srgbClr val="FF0000"/>
                </a:solidFill>
              </a:rPr>
              <a:t> людьми, </a:t>
            </a:r>
            <a:r>
              <a:rPr lang="ru-RU" sz="2800" b="1" dirty="0" err="1" smtClean="0">
                <a:solidFill>
                  <a:srgbClr val="FF0000"/>
                </a:solidFill>
              </a:rPr>
              <a:t>скажімо</a:t>
            </a:r>
            <a:r>
              <a:rPr lang="ru-RU" sz="2800" b="1" dirty="0" smtClean="0">
                <a:solidFill>
                  <a:srgbClr val="FF0000"/>
                </a:solidFill>
              </a:rPr>
              <a:t> художник Альберт </a:t>
            </a:r>
            <a:r>
              <a:rPr lang="ru-RU" sz="2800" b="1" dirty="0" err="1" smtClean="0">
                <a:solidFill>
                  <a:srgbClr val="FF0000"/>
                </a:solidFill>
              </a:rPr>
              <a:t>Наматжира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</a:rPr>
              <a:t>письменник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Девід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Юнайпон</a:t>
            </a:r>
            <a:r>
              <a:rPr lang="ru-RU" sz="2800" b="1" dirty="0" smtClean="0">
                <a:solidFill>
                  <a:srgbClr val="FF0000"/>
                </a:solidFill>
              </a:rPr>
              <a:t>, </a:t>
            </a:r>
            <a:r>
              <a:rPr lang="ru-RU" sz="2800" b="1" dirty="0" err="1" smtClean="0">
                <a:solidFill>
                  <a:srgbClr val="FF0000"/>
                </a:solidFill>
              </a:rPr>
              <a:t>футболіст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Девід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Віррпанда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</a:rPr>
              <a:t>телеведучий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Ерні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Дінго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</a:rPr>
              <a:t>співачка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Джессіка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Мобой</a:t>
            </a:r>
            <a:r>
              <a:rPr lang="ru-RU" sz="2800" b="1" dirty="0" smtClean="0">
                <a:solidFill>
                  <a:srgbClr val="FF0000"/>
                </a:solidFill>
              </a:rPr>
              <a:t>...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98" y="-99392"/>
            <a:ext cx="900239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Австралія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високорозвинена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індустріально-аграрна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країна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з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багатогалузевою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економікою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і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високим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науково-технічним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потенціалом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Посідає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12-е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місце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серед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членів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  <a:hlinkClick r:id="rId2"/>
              </a:rPr>
              <a:t>Організації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hlinkClick r:id="rId2"/>
              </a:rPr>
              <a:t>економічного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hlinkClick r:id="rId2"/>
              </a:rPr>
              <a:t>співробітництва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hlinkClick r:id="rId2"/>
              </a:rPr>
              <a:t> і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hlinkClick r:id="rId2"/>
              </a:rPr>
              <a:t>розвитку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 за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основними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статистичними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показниками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включаючи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життєвий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рівень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населення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Основні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галузі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промисловості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: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хімічна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гірнича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електротехнічна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гідроенергетична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сталеплавильна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харчова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текстильна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та легка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промисловість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машинобудування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Транспорт —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залізничний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автомобільний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морський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трубопровідний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повітряний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 (428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летовищ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). За масштабами обороту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масових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вантажів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провідні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позиції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посідають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 порти 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  <a:hlinkClick r:id="rId3" tooltip="Дампір (порт) (ще не написана)"/>
              </a:rPr>
              <a:t>Дампір</a:t>
            </a:r>
            <a:r>
              <a:rPr lang="ru-RU" sz="2400" baseline="30000" dirty="0">
                <a:solidFill>
                  <a:srgbClr val="FF0000"/>
                </a:solidFill>
                <a:latin typeface="Arial" panose="020B0604020202020204" pitchFamily="34" charset="0"/>
                <a:hlinkClick r:id="rId4" tooltip="en:Dampier, Western Australia"/>
              </a:rPr>
              <a:t>[</a:t>
            </a:r>
            <a:r>
              <a:rPr lang="en-US" sz="2400" baseline="30000" dirty="0">
                <a:solidFill>
                  <a:srgbClr val="FF0000"/>
                </a:solidFill>
                <a:latin typeface="Arial" panose="020B0604020202020204" pitchFamily="34" charset="0"/>
                <a:hlinkClick r:id="rId4" tooltip="en:Dampier, Western Australia"/>
              </a:rPr>
              <a:t>en]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 (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  <a:hlinkClick r:id="rId5" tooltip="Залізна руда"/>
              </a:rPr>
              <a:t>залізна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hlinkClick r:id="rId5" tooltip="Залізна руда"/>
              </a:rPr>
              <a:t> руда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), Порт-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Хедленд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 (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залізна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 руда), Ньюкасл (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кам'яне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вугілля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 і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залізна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 руда) і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Хей-Пойнт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 (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кам'яне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вугілля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).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Столиці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всіх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штатів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розташовані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узбережжі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і є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вантажними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портами </a:t>
            </a:r>
            <a:r>
              <a:rPr lang="ru-RU" sz="2400" dirty="0" err="1">
                <a:solidFill>
                  <a:srgbClr val="202122"/>
                </a:solidFill>
                <a:latin typeface="Arial" panose="020B0604020202020204" pitchFamily="34" charset="0"/>
              </a:rPr>
              <a:t>загального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 типу.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Мельбурн,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Сідней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Брисбен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 і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Фрімантл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 (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hlinkClick r:id="rId6"/>
              </a:rPr>
              <a:t>аванпорт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 Перта) є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найбільшими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 портами за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показниками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загального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вантажообігу</a:t>
            </a:r>
            <a:r>
              <a:rPr lang="ru-RU" sz="2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243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австралійській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кономіці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Третичный сектор экономики"/>
              </a:rPr>
              <a:t>сфера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 tooltip="Третичный сектор экономики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 tooltip="Третичный сектор экономики"/>
              </a:rPr>
              <a:t>по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Третичный сектор экономики"/>
              </a:rPr>
              <a:t>слуг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68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% ВВП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Згідно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рапорту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Credit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Suisse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2011року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сукупному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світовому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богатстві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Австралії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середнє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богатство 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дорівнює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222 000 $, 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найвище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світі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майже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чотири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више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ніж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одного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дорослого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чоловіка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США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Пропорція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тих, </a:t>
            </a:r>
            <a:r>
              <a:rPr lang="ru-RU" sz="2800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володіє</a:t>
            </a:r>
            <a:endParaRPr lang="ru-RU" sz="2800" dirty="0" smtClean="0">
              <a:solidFill>
                <a:srgbClr val="22222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богатством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вище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100 000 $ </a:t>
            </a:r>
            <a:r>
              <a:rPr lang="ru-RU" sz="2800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найвища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2800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світі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восімь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вище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ніж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середньому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ru-RU" sz="2800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світі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[20]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n-US" sz="2800" dirty="0" smtClean="0">
              <a:solidFill>
                <a:srgbClr val="22222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800" b="1" dirty="0" err="1" smtClean="0">
                <a:solidFill>
                  <a:srgbClr val="FF0000"/>
                </a:solidFill>
                <a:hlinkClick r:id="rId4" tooltip="Сельское хозяйство"/>
              </a:rPr>
              <a:t>Сільске</a:t>
            </a:r>
            <a:r>
              <a:rPr lang="ru-RU" sz="2800" b="1" dirty="0" smtClean="0">
                <a:solidFill>
                  <a:srgbClr val="FF0000"/>
                </a:solidFill>
                <a:hlinkClick r:id="rId4" tooltip="Сельское хозяйство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hlinkClick r:id="rId4" tooltip="Сельское хозяйство"/>
              </a:rPr>
              <a:t>господарство</a:t>
            </a:r>
            <a:r>
              <a:rPr lang="ru-RU" sz="2800" b="1" dirty="0" smtClean="0">
                <a:solidFill>
                  <a:srgbClr val="FF0000"/>
                </a:solidFill>
              </a:rPr>
              <a:t> </a:t>
            </a:r>
            <a:r>
              <a:rPr lang="ru-RU" sz="2800" b="1" dirty="0" err="1" smtClean="0">
                <a:solidFill>
                  <a:srgbClr val="FF0000"/>
                </a:solidFill>
              </a:rPr>
              <a:t>Австралії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складає</a:t>
            </a:r>
            <a:r>
              <a:rPr lang="ru-RU" sz="2800" b="1" dirty="0" smtClean="0">
                <a:solidFill>
                  <a:srgbClr val="FF0000"/>
                </a:solidFill>
              </a:rPr>
              <a:t> 12% </a:t>
            </a:r>
            <a:r>
              <a:rPr lang="ru-RU" sz="2800" b="1" dirty="0" err="1" smtClean="0">
                <a:solidFill>
                  <a:srgbClr val="FF0000"/>
                </a:solidFill>
              </a:rPr>
              <a:t>від</a:t>
            </a:r>
            <a:r>
              <a:rPr lang="ru-RU" sz="2800" b="1" dirty="0" smtClean="0">
                <a:solidFill>
                  <a:srgbClr val="FF0000"/>
                </a:solidFill>
              </a:rPr>
              <a:t> ВВП, </a:t>
            </a:r>
            <a:r>
              <a:rPr lang="ru-RU" sz="2800" b="1" dirty="0" err="1" smtClean="0">
                <a:solidFill>
                  <a:srgbClr val="FF0000"/>
                </a:solidFill>
              </a:rPr>
              <a:t>воно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виносить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суттєвий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внесок</a:t>
            </a:r>
            <a:r>
              <a:rPr lang="ru-RU" sz="2800" b="1" dirty="0" smtClean="0">
                <a:solidFill>
                  <a:srgbClr val="FF0000"/>
                </a:solidFill>
              </a:rPr>
              <a:t> в </a:t>
            </a:r>
            <a:r>
              <a:rPr lang="ru-RU" sz="2800" b="1" dirty="0" err="1" smtClean="0">
                <a:solidFill>
                  <a:srgbClr val="FF0000"/>
                </a:solidFill>
              </a:rPr>
              <a:t>експортну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активність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країни</a:t>
            </a:r>
            <a:r>
              <a:rPr lang="ru-RU" sz="2800" b="1" dirty="0" smtClean="0">
                <a:solidFill>
                  <a:srgbClr val="FF0000"/>
                </a:solidFill>
              </a:rPr>
              <a:t> — </a:t>
            </a:r>
            <a:r>
              <a:rPr lang="ru-RU" sz="2800" b="1" dirty="0" err="1" smtClean="0">
                <a:solidFill>
                  <a:srgbClr val="FF0000"/>
                </a:solidFill>
              </a:rPr>
              <a:t>країна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є</a:t>
            </a:r>
            <a:r>
              <a:rPr lang="ru-RU" sz="2800" b="1" dirty="0" smtClean="0">
                <a:solidFill>
                  <a:srgbClr val="FF0000"/>
                </a:solidFill>
              </a:rPr>
              <a:t> одним </a:t>
            </a:r>
            <a:r>
              <a:rPr lang="ru-RU" sz="2800" b="1" dirty="0" err="1" smtClean="0">
                <a:solidFill>
                  <a:srgbClr val="FF0000"/>
                </a:solidFill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головних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експортерів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сільскогоспо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err="1" smtClean="0">
                <a:solidFill>
                  <a:srgbClr val="FF0000"/>
                </a:solidFill>
              </a:rPr>
              <a:t>дарських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продуктів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dirty="0" smtClean="0">
                <a:solidFill>
                  <a:srgbClr val="FF0000"/>
                </a:solidFill>
              </a:rPr>
              <a:t>особливо </a:t>
            </a:r>
            <a:r>
              <a:rPr lang="ru-RU" sz="2800" dirty="0" err="1" smtClean="0">
                <a:solidFill>
                  <a:srgbClr val="FF0000"/>
                </a:solidFill>
              </a:rPr>
              <a:t>пшениці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dirty="0" err="1" smtClean="0">
                <a:solidFill>
                  <a:srgbClr val="FF0000"/>
                </a:solidFill>
              </a:rPr>
              <a:t>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вовни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61 % </a:t>
            </a:r>
            <a:r>
              <a:rPr lang="ru-RU" sz="2800" dirty="0" err="1" smtClean="0"/>
              <a:t>площі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займають</a:t>
            </a:r>
            <a:r>
              <a:rPr lang="ru-RU" sz="2800" dirty="0" smtClean="0"/>
              <a:t> 130 тис. </a:t>
            </a:r>
            <a:r>
              <a:rPr lang="ru-RU" sz="2800" dirty="0" err="1" smtClean="0"/>
              <a:t>фермерських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тварининських</a:t>
            </a:r>
            <a:r>
              <a:rPr lang="ru-RU" sz="2800" dirty="0" smtClean="0"/>
              <a:t>  </a:t>
            </a:r>
            <a:r>
              <a:rPr lang="ru-RU" sz="2800" dirty="0" err="1" smtClean="0"/>
              <a:t>господарств</a:t>
            </a:r>
            <a:r>
              <a:rPr lang="ru-RU" sz="2800" dirty="0" smtClean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[21]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39" y="0"/>
            <a:ext cx="914400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2400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Промисловість розміщена дуже нерівномірно: більша її частина зосереджена на південному сході країни.</a:t>
            </a:r>
            <a:endParaRPr lang="ru-RU" sz="24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400" dirty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Основу енергетики Австралійського Союзу становить кам'яне і буре вугілля. </a:t>
            </a:r>
            <a:endParaRPr lang="en-US" sz="2400" dirty="0">
              <a:solidFill>
                <a:srgbClr val="22222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2800" dirty="0">
                <a:solidFill>
                  <a:srgbClr val="FF0000"/>
                </a:solidFill>
              </a:rPr>
              <a:t>Розвинута гірнича промисловість  залізної руди , свинцевої руди  т, цинкової (Новий Південний Уельс, район </a:t>
            </a:r>
            <a:r>
              <a:rPr lang="uk-UA" sz="2800" dirty="0" err="1">
                <a:solidFill>
                  <a:srgbClr val="FF0000"/>
                </a:solidFill>
              </a:rPr>
              <a:t>Брокен-Хілл</a:t>
            </a:r>
            <a:r>
              <a:rPr lang="uk-UA" sz="2800" dirty="0">
                <a:solidFill>
                  <a:srgbClr val="FF0000"/>
                </a:solidFill>
              </a:rPr>
              <a:t>); розробляються родовища золота </a:t>
            </a:r>
            <a:endParaRPr lang="uk-UA" sz="2800" dirty="0" smtClean="0">
              <a:solidFill>
                <a:srgbClr val="FF0000"/>
              </a:solidFill>
            </a:endParaRPr>
          </a:p>
          <a:p>
            <a:r>
              <a:rPr lang="ru-RU" sz="2800" b="1" dirty="0" err="1">
                <a:solidFill>
                  <a:srgbClr val="FF0000"/>
                </a:solidFill>
              </a:rPr>
              <a:t>Е</a:t>
            </a:r>
            <a:r>
              <a:rPr lang="ru-RU" sz="2800" b="1" dirty="0" err="1" smtClean="0">
                <a:solidFill>
                  <a:srgbClr val="FF0000"/>
                </a:solidFill>
              </a:rPr>
              <a:t>кспорт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r>
              <a:rPr lang="ru-RU" sz="2800" dirty="0" smtClean="0"/>
              <a:t>з </a:t>
            </a:r>
            <a:r>
              <a:rPr lang="ru-RU" sz="2800" dirty="0" err="1" smtClean="0"/>
              <a:t>Австралії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склав</a:t>
            </a:r>
            <a:r>
              <a:rPr lang="ru-RU" sz="2800" dirty="0"/>
              <a:t> </a:t>
            </a:r>
            <a:r>
              <a:rPr lang="ru-RU" sz="2800" b="1" dirty="0"/>
              <a:t>245 млрд </a:t>
            </a:r>
            <a:r>
              <a:rPr lang="ru-RU" sz="2800" b="1" dirty="0" smtClean="0"/>
              <a:t>дол.</a:t>
            </a:r>
            <a:r>
              <a:rPr lang="ru-RU" sz="2800" dirty="0"/>
              <a:t> в </a:t>
            </a:r>
            <a:r>
              <a:rPr lang="ru-RU" sz="2800" dirty="0" smtClean="0"/>
              <a:t>2020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/>
              <a:t> </a:t>
            </a:r>
            <a:r>
              <a:rPr lang="ru-RU" sz="2800" b="1" dirty="0" err="1" smtClean="0">
                <a:solidFill>
                  <a:srgbClr val="FF0000"/>
                </a:solidFill>
              </a:rPr>
              <a:t>Скорочення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експорту</a:t>
            </a:r>
            <a:r>
              <a:rPr lang="ru-RU" sz="2800" dirty="0"/>
              <a:t> </a:t>
            </a:r>
            <a:r>
              <a:rPr lang="ru-RU" sz="2800" dirty="0" err="1" smtClean="0"/>
              <a:t>товарів</a:t>
            </a:r>
            <a:r>
              <a:rPr lang="ru-RU" sz="2800" dirty="0" smtClean="0"/>
              <a:t> з </a:t>
            </a:r>
            <a:r>
              <a:rPr lang="ru-RU" sz="2800" dirty="0" err="1" smtClean="0"/>
              <a:t>Австралії</a:t>
            </a:r>
            <a:r>
              <a:rPr lang="ru-RU" sz="2800" dirty="0" smtClean="0"/>
              <a:t> </a:t>
            </a:r>
            <a:r>
              <a:rPr lang="ru-RU" sz="2800" dirty="0"/>
              <a:t> </a:t>
            </a:r>
            <a:r>
              <a:rPr lang="ru-RU" sz="2800" b="1" dirty="0" err="1" smtClean="0"/>
              <a:t>склало</a:t>
            </a:r>
            <a:r>
              <a:rPr lang="ru-RU" sz="2800" b="1" dirty="0" smtClean="0"/>
              <a:t> </a:t>
            </a:r>
            <a:r>
              <a:rPr lang="ru-RU" sz="2800" b="1" dirty="0"/>
              <a:t>8%</a:t>
            </a:r>
            <a:r>
              <a:rPr lang="ru-RU" sz="2800" dirty="0"/>
              <a:t>  </a:t>
            </a:r>
            <a:r>
              <a:rPr lang="ru-RU" sz="2800" dirty="0" smtClean="0"/>
              <a:t>в </a:t>
            </a:r>
            <a:r>
              <a:rPr lang="ru-RU" sz="2800" dirty="0" err="1" smtClean="0"/>
              <a:t>порівнянні</a:t>
            </a:r>
            <a:r>
              <a:rPr lang="ru-RU" sz="2800" dirty="0" smtClean="0"/>
              <a:t> з </a:t>
            </a:r>
            <a:r>
              <a:rPr lang="ru-RU" sz="2800" dirty="0"/>
              <a:t>2019 </a:t>
            </a:r>
            <a:r>
              <a:rPr lang="ru-RU" sz="2800" dirty="0" smtClean="0"/>
              <a:t>роком.  </a:t>
            </a:r>
            <a:r>
              <a:rPr lang="ru-RU" sz="2800" dirty="0"/>
              <a:t>(в 2019 </a:t>
            </a:r>
            <a:r>
              <a:rPr lang="ru-RU" sz="2800" dirty="0" smtClean="0"/>
              <a:t>   сума  </a:t>
            </a:r>
            <a:r>
              <a:rPr lang="ru-RU" sz="2800" dirty="0"/>
              <a:t>266 млрд </a:t>
            </a:r>
            <a:r>
              <a:rPr lang="ru-RU" sz="2800" dirty="0" smtClean="0"/>
              <a:t>дол). 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По </a:t>
            </a:r>
            <a:r>
              <a:rPr lang="ru-RU" sz="2800" i="1" dirty="0" err="1" smtClean="0">
                <a:solidFill>
                  <a:srgbClr val="FF0000"/>
                </a:solidFill>
              </a:rPr>
              <a:t>країнам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>
                <a:solidFill>
                  <a:srgbClr val="FF0000"/>
                </a:solidFill>
              </a:rPr>
              <a:t>Китай 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>
                <a:solidFill>
                  <a:srgbClr val="FF0000"/>
                </a:solidFill>
              </a:rPr>
              <a:t>40% </a:t>
            </a:r>
            <a:r>
              <a:rPr lang="ru-RU" sz="2800" i="1" dirty="0" err="1" smtClean="0">
                <a:solidFill>
                  <a:srgbClr val="FF0000"/>
                </a:solidFill>
              </a:rPr>
              <a:t>Японія</a:t>
            </a:r>
            <a:r>
              <a:rPr lang="ru-RU" sz="2800" i="1" dirty="0" smtClean="0">
                <a:solidFill>
                  <a:srgbClr val="FF0000"/>
                </a:solidFill>
              </a:rPr>
              <a:t> 12,3</a:t>
            </a:r>
            <a:r>
              <a:rPr lang="ru-RU" sz="2800" i="1" dirty="0">
                <a:solidFill>
                  <a:srgbClr val="FF0000"/>
                </a:solidFill>
              </a:rPr>
              <a:t>% (30 млрд US</a:t>
            </a:r>
            <a:r>
              <a:rPr lang="ru-RU" sz="2800" i="1" dirty="0" smtClean="0">
                <a:solidFill>
                  <a:srgbClr val="FF0000"/>
                </a:solidFill>
              </a:rPr>
              <a:t>$) </a:t>
            </a:r>
            <a:r>
              <a:rPr lang="ru-RU" sz="2800" i="1" dirty="0" err="1" smtClean="0">
                <a:solidFill>
                  <a:srgbClr val="FF0000"/>
                </a:solidFill>
              </a:rPr>
              <a:t>Південна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>
                <a:solidFill>
                  <a:srgbClr val="FF0000"/>
                </a:solidFill>
              </a:rPr>
              <a:t>Корея 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>
                <a:solidFill>
                  <a:srgbClr val="FF0000"/>
                </a:solidFill>
              </a:rPr>
              <a:t>6,49% </a:t>
            </a:r>
            <a:r>
              <a:rPr lang="ru-RU" sz="2800" i="1" dirty="0" smtClean="0">
                <a:solidFill>
                  <a:srgbClr val="FF0000"/>
                </a:solidFill>
              </a:rPr>
              <a:t>Гонконг  </a:t>
            </a:r>
            <a:r>
              <a:rPr lang="ru-RU" sz="2800" i="1" dirty="0">
                <a:solidFill>
                  <a:srgbClr val="FF0000"/>
                </a:solidFill>
              </a:rPr>
              <a:t>1,99% </a:t>
            </a:r>
            <a:r>
              <a:rPr lang="ru-RU" sz="2800" i="1" dirty="0" err="1" smtClean="0">
                <a:solidFill>
                  <a:srgbClr val="FF0000"/>
                </a:solidFill>
              </a:rPr>
              <a:t>Індонезія</a:t>
            </a:r>
            <a:r>
              <a:rPr lang="ru-RU" sz="2800" i="1" dirty="0" smtClean="0">
                <a:solidFill>
                  <a:srgbClr val="FF0000"/>
                </a:solidFill>
              </a:rPr>
              <a:t>  </a:t>
            </a:r>
            <a:r>
              <a:rPr lang="ru-RU" sz="2800" i="1" dirty="0">
                <a:solidFill>
                  <a:srgbClr val="FF0000"/>
                </a:solidFill>
              </a:rPr>
              <a:t>1,47% 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r>
              <a:rPr lang="uk-UA" sz="2800" i="1" dirty="0" smtClean="0">
                <a:solidFill>
                  <a:srgbClr val="FF0000"/>
                </a:solidFill>
              </a:rPr>
              <a:t>По матеріалах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</a:rPr>
              <a:t>3</a:t>
            </a:r>
            <a:r>
              <a:rPr lang="ru-RU" sz="2800" b="1" i="1" dirty="0" smtClean="0">
                <a:solidFill>
                  <a:srgbClr val="FF0000"/>
                </a:solidFill>
              </a:rPr>
              <a:t>6</a:t>
            </a:r>
            <a:r>
              <a:rPr lang="ru-RU" sz="2800" b="1" i="1" dirty="0">
                <a:solidFill>
                  <a:srgbClr val="FF0000"/>
                </a:solidFill>
              </a:rPr>
              <a:t>%</a:t>
            </a:r>
            <a:r>
              <a:rPr lang="ru-RU" sz="2800" i="1" dirty="0">
                <a:solidFill>
                  <a:srgbClr val="FF0000"/>
                </a:solidFill>
              </a:rPr>
              <a:t>  - </a:t>
            </a:r>
            <a:r>
              <a:rPr lang="ru-RU" sz="2800" i="1" dirty="0" err="1" smtClean="0">
                <a:solidFill>
                  <a:srgbClr val="FF0000"/>
                </a:solidFill>
              </a:rPr>
              <a:t>Руди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>
                <a:solidFill>
                  <a:srgbClr val="FF0000"/>
                </a:solidFill>
              </a:rPr>
              <a:t>шлак и </a:t>
            </a:r>
            <a:r>
              <a:rPr lang="ru-RU" sz="2800" i="1" dirty="0" smtClean="0">
                <a:solidFill>
                  <a:srgbClr val="FF0000"/>
                </a:solidFill>
              </a:rPr>
              <a:t>зола</a:t>
            </a:r>
            <a:r>
              <a:rPr lang="ru-RU" sz="2800" i="1" dirty="0">
                <a:solidFill>
                  <a:srgbClr val="FF0000"/>
                </a:solidFill>
              </a:rPr>
              <a:t>1</a:t>
            </a:r>
            <a:r>
              <a:rPr lang="ru-RU" sz="2800" b="1" i="1" dirty="0" smtClean="0">
                <a:solidFill>
                  <a:srgbClr val="FF0000"/>
                </a:solidFill>
              </a:rPr>
              <a:t>3,9</a:t>
            </a:r>
            <a:r>
              <a:rPr lang="ru-RU" sz="2800" b="1" i="1" dirty="0">
                <a:solidFill>
                  <a:srgbClr val="FF0000"/>
                </a:solidFill>
              </a:rPr>
              <a:t>%</a:t>
            </a:r>
            <a:r>
              <a:rPr lang="ru-RU" sz="2800" i="1" dirty="0">
                <a:solidFill>
                  <a:srgbClr val="FF0000"/>
                </a:solidFill>
              </a:rPr>
              <a:t> -</a:t>
            </a:r>
            <a:r>
              <a:rPr lang="ru-RU" sz="2800" i="1" dirty="0" smtClean="0">
                <a:solidFill>
                  <a:srgbClr val="FF0000"/>
                </a:solidFill>
              </a:rPr>
              <a:t>  </a:t>
            </a:r>
            <a:r>
              <a:rPr lang="ru-RU" sz="2800" i="1" dirty="0" err="1" smtClean="0">
                <a:solidFill>
                  <a:srgbClr val="FF0000"/>
                </a:solidFill>
              </a:rPr>
              <a:t>нафта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>
                <a:solidFill>
                  <a:srgbClr val="FF0000"/>
                </a:solidFill>
              </a:rPr>
              <a:t>і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продукти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>
                <a:solidFill>
                  <a:srgbClr val="FF0000"/>
                </a:solidFill>
              </a:rPr>
              <a:t>ї</a:t>
            </a:r>
            <a:r>
              <a:rPr lang="ru-RU" sz="2800" i="1" dirty="0" err="1" smtClean="0">
                <a:solidFill>
                  <a:srgbClr val="FF0000"/>
                </a:solidFill>
              </a:rPr>
              <a:t>х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>
                <a:solidFill>
                  <a:srgbClr val="FF0000"/>
                </a:solidFill>
              </a:rPr>
              <a:t>перегонки</a:t>
            </a:r>
            <a:r>
              <a:rPr lang="ru-RU" sz="2800" i="1" dirty="0" smtClean="0">
                <a:solidFill>
                  <a:srgbClr val="FF0000"/>
                </a:solidFill>
              </a:rPr>
              <a:t>;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</a:rPr>
              <a:t>7</a:t>
            </a:r>
            <a:r>
              <a:rPr lang="ru-RU" sz="2800" b="1" i="1" dirty="0" smtClean="0">
                <a:solidFill>
                  <a:srgbClr val="FF0000"/>
                </a:solidFill>
              </a:rPr>
              <a:t>,6%</a:t>
            </a:r>
            <a:r>
              <a:rPr lang="ru-RU" sz="2800" i="1" dirty="0">
                <a:solidFill>
                  <a:srgbClr val="FF0000"/>
                </a:solidFill>
              </a:rPr>
              <a:t>-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дорогоціні</a:t>
            </a:r>
            <a:r>
              <a:rPr lang="ru-RU" sz="2800" i="1" dirty="0" smtClean="0">
                <a:solidFill>
                  <a:srgbClr val="FF0000"/>
                </a:solidFill>
              </a:rPr>
              <a:t> метали і </a:t>
            </a:r>
            <a:r>
              <a:rPr lang="ru-RU" sz="2800" i="1" dirty="0" err="1" smtClean="0">
                <a:solidFill>
                  <a:srgbClr val="FF0000"/>
                </a:solidFill>
              </a:rPr>
              <a:t>вироби</a:t>
            </a:r>
            <a:r>
              <a:rPr lang="ru-RU" sz="2800" i="1" dirty="0" smtClean="0">
                <a:solidFill>
                  <a:srgbClr val="FF0000"/>
                </a:solidFill>
              </a:rPr>
              <a:t>  з </a:t>
            </a:r>
            <a:r>
              <a:rPr lang="ru-RU" sz="2800" i="1" dirty="0">
                <a:solidFill>
                  <a:srgbClr val="FF0000"/>
                </a:solidFill>
              </a:rPr>
              <a:t>них; </a:t>
            </a:r>
            <a:r>
              <a:rPr lang="ru-RU" sz="2800" i="1" dirty="0" err="1" smtClean="0">
                <a:solidFill>
                  <a:srgbClr val="FF0000"/>
                </a:solidFill>
              </a:rPr>
              <a:t>бижутерія</a:t>
            </a:r>
            <a:r>
              <a:rPr lang="ru-RU" sz="2800" i="1" dirty="0" smtClean="0">
                <a:solidFill>
                  <a:srgbClr val="FF0000"/>
                </a:solidFill>
              </a:rPr>
              <a:t> 4</a:t>
            </a:r>
            <a:r>
              <a:rPr lang="ru-RU" sz="2800" b="1" i="1" dirty="0" smtClean="0">
                <a:solidFill>
                  <a:srgbClr val="FF0000"/>
                </a:solidFill>
              </a:rPr>
              <a:t>,1</a:t>
            </a:r>
            <a:r>
              <a:rPr lang="ru-RU" sz="2800" b="1" i="1" dirty="0">
                <a:solidFill>
                  <a:srgbClr val="FF0000"/>
                </a:solidFill>
              </a:rPr>
              <a:t>%</a:t>
            </a:r>
            <a:r>
              <a:rPr lang="ru-RU" sz="2800" i="1" dirty="0">
                <a:solidFill>
                  <a:srgbClr val="FF0000"/>
                </a:solidFill>
              </a:rPr>
              <a:t> </a:t>
            </a:r>
            <a:r>
              <a:rPr lang="ru-RU" sz="2800" i="1" dirty="0" smtClean="0">
                <a:solidFill>
                  <a:srgbClr val="FF0000"/>
                </a:solidFill>
              </a:rPr>
              <a:t>- М</a:t>
            </a:r>
            <a:r>
              <a:rPr lang="en-US" sz="2800" i="1" dirty="0" smtClean="0">
                <a:solidFill>
                  <a:srgbClr val="FF0000"/>
                </a:solidFill>
              </a:rPr>
              <a:t>’</a:t>
            </a:r>
            <a:r>
              <a:rPr lang="ru-RU" sz="2800" i="1" dirty="0" err="1" smtClean="0">
                <a:solidFill>
                  <a:srgbClr val="FF0000"/>
                </a:solidFill>
              </a:rPr>
              <a:t>ясо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uk-UA" sz="2800" i="1" dirty="0" smtClean="0">
                <a:solidFill>
                  <a:srgbClr val="FF0000"/>
                </a:solidFill>
              </a:rPr>
              <a:t>і</a:t>
            </a:r>
            <a:r>
              <a:rPr lang="ru-RU" sz="2800" i="1" dirty="0" smtClean="0">
                <a:solidFill>
                  <a:srgbClr val="FF0000"/>
                </a:solidFill>
              </a:rPr>
              <a:t> м</a:t>
            </a:r>
            <a:r>
              <a:rPr lang="en-US" sz="2800" i="1" dirty="0" smtClean="0">
                <a:solidFill>
                  <a:srgbClr val="FF0000"/>
                </a:solidFill>
              </a:rPr>
              <a:t>’</a:t>
            </a:r>
            <a:r>
              <a:rPr lang="ru-RU" sz="2800" i="1" dirty="0" smtClean="0">
                <a:solidFill>
                  <a:srgbClr val="FF0000"/>
                </a:solidFill>
              </a:rPr>
              <a:t>яс</a:t>
            </a:r>
            <a:r>
              <a:rPr lang="uk-UA" sz="2800" i="1" dirty="0" smtClean="0">
                <a:solidFill>
                  <a:srgbClr val="FF0000"/>
                </a:solidFill>
              </a:rPr>
              <a:t>ні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субпродукти</a:t>
            </a:r>
            <a:endParaRPr lang="ru-RU" sz="2800" i="1" dirty="0">
              <a:solidFill>
                <a:srgbClr val="FF0000"/>
              </a:solidFill>
            </a:endParaRPr>
          </a:p>
          <a:p>
            <a:endParaRPr lang="ru-RU" sz="2800" i="1" dirty="0">
              <a:solidFill>
                <a:srgbClr val="FF0000"/>
              </a:solidFill>
            </a:endParaRPr>
          </a:p>
          <a:p>
            <a:endParaRPr lang="ru-RU" sz="28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95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36496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Імпорт</a:t>
            </a: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</a:rPr>
              <a:t>в </a:t>
            </a:r>
            <a:r>
              <a:rPr lang="ru-RU" sz="2800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Австралію</a:t>
            </a:r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склав</a:t>
            </a:r>
            <a:r>
              <a:rPr lang="ru-RU" sz="2800" dirty="0">
                <a:solidFill>
                  <a:srgbClr val="FF0000"/>
                </a:solidFill>
                <a:latin typeface="Tahoma" panose="020B0604030504040204" pitchFamily="34" charset="0"/>
              </a:rPr>
              <a:t> </a:t>
            </a:r>
            <a:r>
              <a:rPr lang="ru-RU" sz="2800" b="1" dirty="0">
                <a:solidFill>
                  <a:srgbClr val="FF0000"/>
                </a:solidFill>
                <a:latin typeface="Tahoma" panose="020B0604030504040204" pitchFamily="34" charset="0"/>
              </a:rPr>
              <a:t>211 млрд </a:t>
            </a:r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дол. </a:t>
            </a:r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</a:rPr>
              <a:t>в </a:t>
            </a:r>
            <a:r>
              <a:rPr lang="ru-RU" sz="2800" dirty="0">
                <a:solidFill>
                  <a:srgbClr val="FF0000"/>
                </a:solidFill>
                <a:latin typeface="Tahoma" panose="020B0604030504040204" pitchFamily="34" charset="0"/>
              </a:rPr>
              <a:t>2020 </a:t>
            </a:r>
            <a:r>
              <a:rPr lang="ru-RU" sz="2800" dirty="0" err="1" smtClean="0">
                <a:solidFill>
                  <a:srgbClr val="4E4D4D"/>
                </a:solidFill>
                <a:latin typeface="Tahoma" panose="020B0604030504040204" pitchFamily="34" charset="0"/>
              </a:rPr>
              <a:t>році</a:t>
            </a:r>
            <a:r>
              <a:rPr lang="ru-RU" sz="2800" dirty="0" smtClean="0">
                <a:solidFill>
                  <a:srgbClr val="4E4D4D"/>
                </a:solidFill>
                <a:latin typeface="Tahoma" panose="020B0604030504040204" pitchFamily="34" charset="0"/>
              </a:rPr>
              <a:t>.</a:t>
            </a:r>
            <a:r>
              <a:rPr lang="ru-RU" sz="2800" dirty="0">
                <a:solidFill>
                  <a:srgbClr val="4E4D4D"/>
                </a:solidFill>
                <a:latin typeface="Tahoma" panose="020B0604030504040204" pitchFamily="34" charset="0"/>
              </a:rPr>
              <a:t> </a:t>
            </a:r>
            <a:r>
              <a:rPr lang="ru-RU" sz="2800" b="1" dirty="0" err="1" smtClean="0">
                <a:solidFill>
                  <a:srgbClr val="4E4D4D"/>
                </a:solidFill>
                <a:latin typeface="Tahoma" panose="020B0604030504040204" pitchFamily="34" charset="0"/>
              </a:rPr>
              <a:t>Скорочення</a:t>
            </a:r>
            <a:r>
              <a:rPr lang="ru-RU" sz="2800" b="1" dirty="0" smtClean="0">
                <a:solidFill>
                  <a:srgbClr val="4E4D4D"/>
                </a:solidFill>
                <a:latin typeface="Tahoma" panose="020B0604030504040204" pitchFamily="34" charset="0"/>
              </a:rPr>
              <a:t> поставок</a:t>
            </a:r>
            <a:endParaRPr lang="ru-RU" sz="2800" b="1" dirty="0">
              <a:solidFill>
                <a:srgbClr val="4E4D4D"/>
              </a:solidFill>
              <a:latin typeface="Tahoma" panose="020B0604030504040204" pitchFamily="34" charset="0"/>
            </a:endParaRPr>
          </a:p>
          <a:p>
            <a:r>
              <a:rPr lang="ru-RU" sz="2800" dirty="0" err="1" smtClean="0">
                <a:solidFill>
                  <a:srgbClr val="4E4D4D"/>
                </a:solidFill>
                <a:latin typeface="Tahoma" panose="020B0604030504040204" pitchFamily="34" charset="0"/>
              </a:rPr>
              <a:t>товарів</a:t>
            </a:r>
            <a:r>
              <a:rPr lang="ru-RU" sz="2800" dirty="0" smtClean="0">
                <a:solidFill>
                  <a:srgbClr val="4E4D4D"/>
                </a:solidFill>
                <a:latin typeface="Tahoma" panose="020B0604030504040204" pitchFamily="34" charset="0"/>
              </a:rPr>
              <a:t> </a:t>
            </a:r>
            <a:r>
              <a:rPr lang="ru-RU" sz="2800" dirty="0">
                <a:solidFill>
                  <a:srgbClr val="4E4D4D"/>
                </a:solidFill>
                <a:latin typeface="Tahoma" panose="020B0604030504040204" pitchFamily="34" charset="0"/>
              </a:rPr>
              <a:t>в </a:t>
            </a:r>
            <a:r>
              <a:rPr lang="ru-RU" sz="2800" dirty="0" err="1" smtClean="0">
                <a:solidFill>
                  <a:srgbClr val="4E4D4D"/>
                </a:solidFill>
                <a:latin typeface="Tahoma" panose="020B0604030504040204" pitchFamily="34" charset="0"/>
              </a:rPr>
              <a:t>Австралію</a:t>
            </a:r>
            <a:r>
              <a:rPr lang="ru-RU" sz="2800" dirty="0" smtClean="0">
                <a:solidFill>
                  <a:srgbClr val="4E4D4D"/>
                </a:solidFill>
                <a:latin typeface="Tahoma" panose="020B0604030504040204" pitchFamily="34" charset="0"/>
              </a:rPr>
              <a:t> </a:t>
            </a:r>
            <a:r>
              <a:rPr lang="ru-RU" sz="2800" dirty="0">
                <a:solidFill>
                  <a:srgbClr val="4E4D4D"/>
                </a:solidFill>
                <a:latin typeface="Tahoma" panose="020B0604030504040204" pitchFamily="34" charset="0"/>
              </a:rPr>
              <a:t> </a:t>
            </a:r>
            <a:r>
              <a:rPr lang="ru-RU" sz="2800" b="1" dirty="0" err="1" smtClean="0">
                <a:solidFill>
                  <a:srgbClr val="4E4D4D"/>
                </a:solidFill>
                <a:latin typeface="Tahoma" panose="020B0604030504040204" pitchFamily="34" charset="0"/>
              </a:rPr>
              <a:t>склало</a:t>
            </a:r>
            <a:r>
              <a:rPr lang="ru-RU" sz="2800" b="1" dirty="0" smtClean="0">
                <a:solidFill>
                  <a:srgbClr val="4E4D4D"/>
                </a:solidFill>
                <a:latin typeface="Tahoma" panose="020B0604030504040204" pitchFamily="34" charset="0"/>
              </a:rPr>
              <a:t> -4,29</a:t>
            </a:r>
            <a:r>
              <a:rPr lang="ru-RU" sz="2800" b="1" dirty="0">
                <a:solidFill>
                  <a:srgbClr val="4E4D4D"/>
                </a:solidFill>
                <a:latin typeface="Tahoma" panose="020B0604030504040204" pitchFamily="34" charset="0"/>
              </a:rPr>
              <a:t>%</a:t>
            </a:r>
            <a:r>
              <a:rPr lang="ru-RU" sz="2800" dirty="0">
                <a:solidFill>
                  <a:srgbClr val="4E4D4D"/>
                </a:solidFill>
                <a:latin typeface="Tahoma" panose="020B0604030504040204" pitchFamily="34" charset="0"/>
              </a:rPr>
              <a:t> </a:t>
            </a:r>
            <a:r>
              <a:rPr lang="ru-RU" sz="2800" dirty="0" smtClean="0">
                <a:solidFill>
                  <a:srgbClr val="4E4D4D"/>
                </a:solidFill>
                <a:latin typeface="Tahoma" panose="020B0604030504040204" pitchFamily="34" charset="0"/>
              </a:rPr>
              <a:t>в </a:t>
            </a:r>
            <a:r>
              <a:rPr lang="ru-RU" sz="2800" dirty="0" err="1" smtClean="0">
                <a:solidFill>
                  <a:srgbClr val="4E4D4D"/>
                </a:solidFill>
                <a:latin typeface="Tahoma" panose="020B0604030504040204" pitchFamily="34" charset="0"/>
              </a:rPr>
              <a:t>порівняні</a:t>
            </a:r>
            <a:r>
              <a:rPr lang="ru-RU" sz="2800" dirty="0" smtClean="0">
                <a:solidFill>
                  <a:srgbClr val="4E4D4D"/>
                </a:solidFill>
                <a:latin typeface="Tahoma" panose="020B0604030504040204" pitchFamily="34" charset="0"/>
              </a:rPr>
              <a:t> з </a:t>
            </a:r>
            <a:r>
              <a:rPr lang="ru-RU" sz="2800" dirty="0">
                <a:solidFill>
                  <a:srgbClr val="4E4D4D"/>
                </a:solidFill>
                <a:latin typeface="Tahoma" panose="020B0604030504040204" pitchFamily="34" charset="0"/>
              </a:rPr>
              <a:t>2019 </a:t>
            </a:r>
            <a:r>
              <a:rPr lang="ru-RU" sz="2800" dirty="0" smtClean="0">
                <a:solidFill>
                  <a:srgbClr val="4E4D4D"/>
                </a:solidFill>
                <a:latin typeface="Tahoma" panose="020B0604030504040204" pitchFamily="34" charset="0"/>
              </a:rPr>
              <a:t>роком:  </a:t>
            </a:r>
            <a:r>
              <a:rPr lang="ru-RU" sz="2800" dirty="0">
                <a:solidFill>
                  <a:srgbClr val="4E4D4D"/>
                </a:solidFill>
                <a:latin typeface="Tahoma" panose="020B0604030504040204" pitchFamily="34" charset="0"/>
              </a:rPr>
              <a:t>(</a:t>
            </a:r>
            <a:r>
              <a:rPr lang="ru-RU" sz="2800" dirty="0">
                <a:solidFill>
                  <a:srgbClr val="FF0000"/>
                </a:solidFill>
                <a:latin typeface="Tahoma" panose="020B0604030504040204" pitchFamily="34" charset="0"/>
              </a:rPr>
              <a:t>в 2019 в </a:t>
            </a:r>
            <a:r>
              <a:rPr lang="ru-RU" sz="2800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Австралію</a:t>
            </a:r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було</a:t>
            </a:r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ahoma" panose="020B0604030504040204" pitchFamily="34" charset="0"/>
              </a:rPr>
              <a:t>завезено </a:t>
            </a:r>
            <a:r>
              <a:rPr lang="ru-RU" sz="2800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товарів</a:t>
            </a:r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ahoma" panose="020B0604030504040204" pitchFamily="34" charset="0"/>
              </a:rPr>
              <a:t>на сумму 221 млрд </a:t>
            </a:r>
            <a:r>
              <a:rPr lang="ru-RU" sz="2800" dirty="0" smtClean="0">
                <a:solidFill>
                  <a:srgbClr val="FF0000"/>
                </a:solidFill>
                <a:latin typeface="Tahoma" panose="020B0604030504040204" pitchFamily="34" charset="0"/>
              </a:rPr>
              <a:t>дол</a:t>
            </a:r>
            <a:r>
              <a:rPr lang="ru-RU" sz="2800" dirty="0" smtClean="0">
                <a:solidFill>
                  <a:srgbClr val="4E4D4D"/>
                </a:solidFill>
                <a:latin typeface="Tahoma" panose="020B0604030504040204" pitchFamily="34" charset="0"/>
              </a:rPr>
              <a:t>).</a:t>
            </a:r>
          </a:p>
          <a:p>
            <a:r>
              <a:rPr lang="uk-UA" sz="2800" dirty="0" smtClean="0">
                <a:solidFill>
                  <a:srgbClr val="4E4D4D"/>
                </a:solidFill>
                <a:latin typeface="Tahoma" panose="020B0604030504040204" pitchFamily="34" charset="0"/>
              </a:rPr>
              <a:t>Найбільші країни імпортери Австралії:</a:t>
            </a:r>
          </a:p>
          <a:p>
            <a:r>
              <a:rPr lang="uk-UA" sz="2800" dirty="0" smtClean="0">
                <a:solidFill>
                  <a:srgbClr val="4E4D4D"/>
                </a:solidFill>
                <a:latin typeface="Tahoma" panose="020B0604030504040204" pitchFamily="34" charset="0"/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</a:rPr>
              <a:t>Китай </a:t>
            </a:r>
            <a:r>
              <a:rPr lang="ru-RU" sz="2800" i="1" dirty="0">
                <a:solidFill>
                  <a:srgbClr val="FF0000"/>
                </a:solidFill>
              </a:rPr>
              <a:t>с </a:t>
            </a:r>
            <a:r>
              <a:rPr lang="ru-RU" sz="2800" i="1" dirty="0" smtClean="0">
                <a:solidFill>
                  <a:srgbClr val="FF0000"/>
                </a:solidFill>
              </a:rPr>
              <a:t>долею 28%;  </a:t>
            </a:r>
            <a:r>
              <a:rPr lang="ru-RU" sz="2800" i="1" dirty="0" err="1" smtClean="0">
                <a:solidFill>
                  <a:srgbClr val="FF0000"/>
                </a:solidFill>
              </a:rPr>
              <a:t>Японія</a:t>
            </a:r>
            <a:r>
              <a:rPr lang="ru-RU" sz="2800" i="1" dirty="0" smtClean="0">
                <a:solidFill>
                  <a:srgbClr val="FF0000"/>
                </a:solidFill>
              </a:rPr>
              <a:t> - </a:t>
            </a:r>
            <a:r>
              <a:rPr lang="ru-RU" sz="2800" i="1" dirty="0">
                <a:solidFill>
                  <a:srgbClr val="FF0000"/>
                </a:solidFill>
              </a:rPr>
              <a:t>6% </a:t>
            </a:r>
            <a:r>
              <a:rPr lang="ru-RU" sz="2800" i="1" dirty="0" smtClean="0">
                <a:solidFill>
                  <a:srgbClr val="FF0000"/>
                </a:solidFill>
              </a:rPr>
              <a:t>; Німеччина-4,63%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</a:rPr>
              <a:t>; </a:t>
            </a:r>
            <a:r>
              <a:rPr lang="ru-RU" sz="2800" i="1" dirty="0" err="1" smtClean="0">
                <a:solidFill>
                  <a:srgbClr val="FF0000"/>
                </a:solidFill>
              </a:rPr>
              <a:t>Південа</a:t>
            </a:r>
            <a:r>
              <a:rPr lang="ru-RU" sz="2800" i="1" dirty="0" smtClean="0">
                <a:solidFill>
                  <a:srgbClr val="FF0000"/>
                </a:solidFill>
              </a:rPr>
              <a:t> Корея- </a:t>
            </a:r>
            <a:r>
              <a:rPr lang="ru-RU" sz="2800" i="1" dirty="0">
                <a:solidFill>
                  <a:srgbClr val="FF0000"/>
                </a:solidFill>
              </a:rPr>
              <a:t>3,09% </a:t>
            </a:r>
            <a:r>
              <a:rPr lang="ru-RU" sz="2800" i="1" dirty="0" smtClean="0">
                <a:solidFill>
                  <a:srgbClr val="FF0000"/>
                </a:solidFill>
              </a:rPr>
              <a:t>;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Італія</a:t>
            </a:r>
            <a:r>
              <a:rPr lang="ru-RU" sz="2800" i="1" dirty="0" smtClean="0">
                <a:solidFill>
                  <a:srgbClr val="FF0000"/>
                </a:solidFill>
              </a:rPr>
              <a:t> -2,3</a:t>
            </a:r>
            <a:r>
              <a:rPr lang="ru-RU" sz="2800" i="1" dirty="0">
                <a:solidFill>
                  <a:srgbClr val="FF0000"/>
                </a:solidFill>
              </a:rPr>
              <a:t>% </a:t>
            </a:r>
            <a:r>
              <a:rPr lang="ru-RU" sz="2800" i="1" dirty="0" smtClean="0">
                <a:solidFill>
                  <a:srgbClr val="FF0000"/>
                </a:solidFill>
              </a:rPr>
              <a:t>;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Індонезія</a:t>
            </a:r>
            <a:r>
              <a:rPr lang="ru-RU" sz="2800" i="1" dirty="0" smtClean="0">
                <a:solidFill>
                  <a:srgbClr val="FF0000"/>
                </a:solidFill>
              </a:rPr>
              <a:t> - </a:t>
            </a:r>
            <a:r>
              <a:rPr lang="ru-RU" sz="2800" i="1" dirty="0">
                <a:solidFill>
                  <a:srgbClr val="FF0000"/>
                </a:solidFill>
              </a:rPr>
              <a:t>1,6% 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r>
              <a:rPr lang="uk-UA" sz="2800" dirty="0" smtClean="0"/>
              <a:t>По товарах:</a:t>
            </a:r>
            <a:endParaRPr lang="ru-RU" sz="2800" dirty="0"/>
          </a:p>
          <a:p>
            <a:r>
              <a:rPr lang="ru-RU" sz="2800" b="1" i="1" dirty="0">
                <a:solidFill>
                  <a:srgbClr val="FF0000"/>
                </a:solidFill>
              </a:rPr>
              <a:t>6,29%</a:t>
            </a:r>
            <a:r>
              <a:rPr lang="ru-RU" sz="2800" i="1" dirty="0">
                <a:solidFill>
                  <a:srgbClr val="FF0000"/>
                </a:solidFill>
              </a:rPr>
              <a:t> (13,3 млрд долл.):  - </a:t>
            </a:r>
            <a:r>
              <a:rPr lang="ru-RU" sz="2800" i="1" dirty="0" err="1" smtClean="0">
                <a:solidFill>
                  <a:srgbClr val="FF0000"/>
                </a:solidFill>
              </a:rPr>
              <a:t>Автомобілі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легкові</a:t>
            </a:r>
            <a:r>
              <a:rPr lang="ru-RU" sz="2800" i="1" dirty="0" smtClean="0">
                <a:solidFill>
                  <a:srgbClr val="FF0000"/>
                </a:solidFill>
              </a:rPr>
              <a:t>  та </a:t>
            </a:r>
            <a:r>
              <a:rPr lang="ru-RU" sz="2800" i="1" dirty="0" err="1" smtClean="0">
                <a:solidFill>
                  <a:srgbClr val="FF0000"/>
                </a:solidFill>
              </a:rPr>
              <a:t>інші</a:t>
            </a:r>
            <a:r>
              <a:rPr lang="ru-RU" sz="2800" i="1" dirty="0" smtClean="0">
                <a:solidFill>
                  <a:srgbClr val="FF0000"/>
                </a:solidFill>
              </a:rPr>
              <a:t>  </a:t>
            </a:r>
            <a:r>
              <a:rPr lang="ru-RU" sz="2800" i="1" dirty="0" err="1" smtClean="0">
                <a:solidFill>
                  <a:srgbClr val="FF0000"/>
                </a:solidFill>
              </a:rPr>
              <a:t>моторні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транспорні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засоби</a:t>
            </a:r>
            <a:r>
              <a:rPr lang="ru-RU" sz="2800" i="1" dirty="0" smtClean="0">
                <a:solidFill>
                  <a:srgbClr val="FF0000"/>
                </a:solidFill>
              </a:rPr>
              <a:t>, </a:t>
            </a:r>
            <a:endParaRPr lang="ru-RU" sz="2800" i="1" dirty="0">
              <a:solidFill>
                <a:srgbClr val="FF0000"/>
              </a:solidFill>
            </a:endParaRPr>
          </a:p>
          <a:p>
            <a:r>
              <a:rPr lang="ru-RU" sz="2800" b="1" i="1" dirty="0">
                <a:solidFill>
                  <a:srgbClr val="FF0000"/>
                </a:solidFill>
              </a:rPr>
              <a:t>5,47%</a:t>
            </a:r>
            <a:r>
              <a:rPr lang="ru-RU" sz="2800" i="1" dirty="0">
                <a:solidFill>
                  <a:srgbClr val="FF0000"/>
                </a:solidFill>
              </a:rPr>
              <a:t> (11,6 млрд долл.): </a:t>
            </a:r>
            <a:r>
              <a:rPr lang="ru-RU" sz="2800" i="1" dirty="0" smtClean="0">
                <a:solidFill>
                  <a:srgbClr val="FF0000"/>
                </a:solidFill>
              </a:rPr>
              <a:t>- </a:t>
            </a:r>
            <a:r>
              <a:rPr lang="ru-RU" sz="2800" i="1" dirty="0" err="1" smtClean="0">
                <a:solidFill>
                  <a:srgbClr val="FF0000"/>
                </a:solidFill>
              </a:rPr>
              <a:t>Нафта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>
                <a:solidFill>
                  <a:srgbClr val="FF0000"/>
                </a:solidFill>
              </a:rPr>
              <a:t>и </a:t>
            </a:r>
            <a:r>
              <a:rPr lang="ru-RU" sz="2800" i="1" dirty="0" err="1" smtClean="0">
                <a:solidFill>
                  <a:srgbClr val="FF0000"/>
                </a:solidFill>
              </a:rPr>
              <a:t>нафтопродукти</a:t>
            </a:r>
            <a:r>
              <a:rPr lang="ru-RU" sz="2800" i="1" dirty="0" smtClean="0">
                <a:solidFill>
                  <a:srgbClr val="FF0000"/>
                </a:solidFill>
              </a:rPr>
              <a:t>,</a:t>
            </a:r>
            <a:endParaRPr lang="ru-RU" sz="2800" i="1" dirty="0">
              <a:solidFill>
                <a:srgbClr val="FF0000"/>
              </a:solidFill>
            </a:endParaRPr>
          </a:p>
          <a:p>
            <a:r>
              <a:rPr lang="ru-RU" sz="2800" b="1" i="1" dirty="0">
                <a:solidFill>
                  <a:srgbClr val="FF0000"/>
                </a:solidFill>
              </a:rPr>
              <a:t>3,92%</a:t>
            </a:r>
            <a:r>
              <a:rPr lang="ru-RU" sz="2800" i="1" dirty="0">
                <a:solidFill>
                  <a:srgbClr val="FF0000"/>
                </a:solidFill>
              </a:rPr>
              <a:t>  - </a:t>
            </a:r>
            <a:r>
              <a:rPr lang="ru-RU" sz="2800" i="1" dirty="0" err="1" smtClean="0">
                <a:solidFill>
                  <a:srgbClr val="FF0000"/>
                </a:solidFill>
              </a:rPr>
              <a:t>Обчислювані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машини</a:t>
            </a:r>
            <a:r>
              <a:rPr lang="ru-RU" sz="2800" i="1" dirty="0" smtClean="0">
                <a:solidFill>
                  <a:srgbClr val="FF0000"/>
                </a:solidFill>
              </a:rPr>
              <a:t> ,  </a:t>
            </a:r>
            <a:r>
              <a:rPr lang="ru-RU" sz="2800" i="1" dirty="0">
                <a:solidFill>
                  <a:srgbClr val="FF0000"/>
                </a:solidFill>
              </a:rPr>
              <a:t>машины для </a:t>
            </a:r>
            <a:r>
              <a:rPr lang="ru-RU" sz="2800" i="1" dirty="0" err="1" smtClean="0">
                <a:solidFill>
                  <a:srgbClr val="FF0000"/>
                </a:solidFill>
              </a:rPr>
              <a:t>обробки</a:t>
            </a:r>
            <a:r>
              <a:rPr lang="ru-RU" sz="2800" i="1" dirty="0" smtClean="0">
                <a:solidFill>
                  <a:srgbClr val="FF0000"/>
                </a:solidFill>
              </a:rPr>
              <a:t>  </a:t>
            </a:r>
            <a:r>
              <a:rPr lang="ru-RU" sz="2800" i="1" dirty="0" err="1" smtClean="0">
                <a:solidFill>
                  <a:srgbClr val="FF0000"/>
                </a:solidFill>
              </a:rPr>
              <a:t>інформації</a:t>
            </a:r>
            <a:r>
              <a:rPr lang="ru-RU" sz="2800" i="1" dirty="0" smtClean="0">
                <a:solidFill>
                  <a:srgbClr val="FF0000"/>
                </a:solidFill>
              </a:rPr>
              <a:t>, </a:t>
            </a:r>
            <a:endParaRPr lang="ru-RU" sz="2800" i="1" dirty="0">
              <a:solidFill>
                <a:srgbClr val="FF0000"/>
              </a:solidFill>
            </a:endParaRPr>
          </a:p>
          <a:p>
            <a:r>
              <a:rPr lang="ru-RU" sz="2800" b="1" i="1" dirty="0">
                <a:solidFill>
                  <a:srgbClr val="FF0000"/>
                </a:solidFill>
              </a:rPr>
              <a:t>3,84%</a:t>
            </a:r>
            <a:r>
              <a:rPr lang="ru-RU" sz="2800" i="1" dirty="0">
                <a:solidFill>
                  <a:srgbClr val="FF0000"/>
                </a:solidFill>
              </a:rPr>
              <a:t> </a:t>
            </a:r>
            <a:r>
              <a:rPr lang="ru-RU" sz="2800" i="1" dirty="0" smtClean="0">
                <a:solidFill>
                  <a:srgbClr val="FF0000"/>
                </a:solidFill>
              </a:rPr>
              <a:t>- </a:t>
            </a:r>
            <a:r>
              <a:rPr lang="ru-RU" sz="2800" i="1" dirty="0" err="1" smtClean="0">
                <a:solidFill>
                  <a:srgbClr val="FF0000"/>
                </a:solidFill>
              </a:rPr>
              <a:t>Апаратура</a:t>
            </a:r>
            <a:r>
              <a:rPr lang="ru-RU" sz="2800" i="1" dirty="0" smtClean="0">
                <a:solidFill>
                  <a:srgbClr val="FF0000"/>
                </a:solidFill>
              </a:rPr>
              <a:t> для </a:t>
            </a:r>
            <a:r>
              <a:rPr lang="ru-RU" sz="2800" i="1" dirty="0" err="1" smtClean="0">
                <a:solidFill>
                  <a:srgbClr val="FF0000"/>
                </a:solidFill>
              </a:rPr>
              <a:t>радіо</a:t>
            </a:r>
            <a:r>
              <a:rPr lang="ru-RU" sz="2800" i="1" dirty="0" smtClean="0">
                <a:solidFill>
                  <a:srgbClr val="FF0000"/>
                </a:solidFill>
              </a:rPr>
              <a:t> і </a:t>
            </a:r>
            <a:r>
              <a:rPr lang="ru-RU" sz="2800" i="1" dirty="0" err="1" smtClean="0">
                <a:solidFill>
                  <a:srgbClr val="FF0000"/>
                </a:solidFill>
              </a:rPr>
              <a:t>телебачення</a:t>
            </a:r>
            <a:endParaRPr lang="ru-RU" sz="2800" i="1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>
              <a:solidFill>
                <a:srgbClr val="4E4D4D"/>
              </a:solidFill>
              <a:latin typeface="Tahoma" panose="020B0604030504040204" pitchFamily="34" charset="0"/>
            </a:endParaRPr>
          </a:p>
          <a:p>
            <a:endParaRPr lang="ru-RU" b="1" i="0" u="none" strike="noStrike" dirty="0">
              <a:solidFill>
                <a:srgbClr val="333333"/>
              </a:solidFill>
              <a:effectLst/>
              <a:latin typeface="Tahoma" panose="020B0604030504040204" pitchFamily="34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302106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5" y="571480"/>
          <a:ext cx="7000924" cy="5170953"/>
        </p:xfrm>
        <a:graphic>
          <a:graphicData uri="http://schemas.openxmlformats.org/drawingml/2006/table">
            <a:tbl>
              <a:tblPr/>
              <a:tblGrid>
                <a:gridCol w="1400185"/>
                <a:gridCol w="2039305"/>
                <a:gridCol w="447397"/>
                <a:gridCol w="1713852"/>
                <a:gridCol w="1400185"/>
              </a:tblGrid>
              <a:tr h="1028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 dirty="0">
                          <a:solidFill>
                            <a:srgbClr val="2222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 u="none" strike="noStrike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2" tooltip="Сидней"/>
                        </a:rPr>
                        <a:t>С</a:t>
                      </a:r>
                      <a:r>
                        <a:rPr lang="uk-UA" sz="2800" b="1" u="none" strike="noStrike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2" tooltip="Сидней"/>
                        </a:rPr>
                        <a:t>і</a:t>
                      </a:r>
                      <a:r>
                        <a:rPr lang="ru-RU" sz="2800" b="1" u="none" strike="noStrike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2" tooltip="Сидней"/>
                        </a:rPr>
                        <a:t>дней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5 005 358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20,74 %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028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>
                          <a:solidFill>
                            <a:srgbClr val="2222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3" tooltip="Мельбурн"/>
                        </a:rPr>
                        <a:t>Мельбурн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4 641 636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19,24 %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028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>
                          <a:solidFill>
                            <a:srgbClr val="2222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4" tooltip="Брисбен"/>
                        </a:rPr>
                        <a:t>Брисбен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2 349 699</a:t>
                      </a:r>
                      <a:endParaRPr lang="ru-RU" sz="2800" b="1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9,74 %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028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>
                          <a:solidFill>
                            <a:srgbClr val="2222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 u="none" strike="noStrike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5" tooltip="Перт (Австралия)"/>
                        </a:rPr>
                        <a:t>Перт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2 066 564</a:t>
                      </a:r>
                      <a:endParaRPr lang="ru-RU" sz="2800" b="1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8,56 %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028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 dirty="0">
                          <a:solidFill>
                            <a:srgbClr val="222222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 u="none" strike="noStrike" dirty="0" err="1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6" tooltip="Аделаида"/>
                        </a:rPr>
                        <a:t>Адела</a:t>
                      </a:r>
                      <a:r>
                        <a:rPr lang="uk-UA" sz="2800" b="1" u="none" strike="noStrike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6" tooltip="Аделаида"/>
                        </a:rPr>
                        <a:t>ї</a:t>
                      </a:r>
                      <a:r>
                        <a:rPr lang="ru-RU" sz="2800" b="1" u="none" strike="noStrike" dirty="0">
                          <a:solidFill>
                            <a:srgbClr val="0B0080"/>
                          </a:solidFill>
                          <a:latin typeface="Arial"/>
                          <a:ea typeface="Times New Roman"/>
                          <a:cs typeface="Times New Roman"/>
                          <a:hlinkClick r:id="rId6" tooltip="Аделаида"/>
                        </a:rPr>
                        <a:t>да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1 326 354</a:t>
                      </a:r>
                      <a:endParaRPr lang="ru-RU" sz="2800" b="1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5,50 %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 flipH="1">
            <a:off x="6429388" y="5857892"/>
            <a:ext cx="1714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63.78 %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СІДНЕЙ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146" name="AutoShape 2" descr="Картинки по запросу Сидн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Картинки по запросу Сидн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Картинки по запросу Сидн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Сидн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Картинки по запросу фото городов австрал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Documents and Settings\Admin\Мои документы\20110412-sydn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10321887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МЕЛЬБУРН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Мои документы\melburn-13130626387911_w687h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1977" y="973436"/>
            <a:ext cx="9795977" cy="588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796908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Канберра будівля парламенту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Мои документы\Копия (2) Парламент_Канбер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001487" cy="6845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фото: Флаг Австрал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ото: Флаг Австрал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C:\Documents and Settings\Admin\Мои документы\Копия 15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97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БРІСБЕН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Мои документы\brisbe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ПЕРТ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Мои документы\Копия (2) Город_Пер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АДЕЛАЇДА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Мои документы\adelaid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1285860"/>
            <a:ext cx="9644098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91264" cy="1733054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Червоне озеро </a:t>
            </a:r>
            <a:r>
              <a:rPr lang="uk-UA" dirty="0" err="1" smtClean="0">
                <a:solidFill>
                  <a:srgbClr val="FF0000"/>
                </a:solidFill>
              </a:rPr>
              <a:t>Хіллер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" y="908720"/>
            <a:ext cx="9087495" cy="5949280"/>
          </a:xfrm>
        </p:spPr>
      </p:pic>
    </p:spTree>
    <p:extLst>
      <p:ext uri="{BB962C8B-B14F-4D97-AF65-F5344CB8AC3E}">
        <p14:creationId xmlns:p14="http://schemas.microsoft.com/office/powerpoint/2010/main" val="950167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644" y="-315416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Блакитні гори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" y="827584"/>
            <a:ext cx="9125397" cy="6030416"/>
          </a:xfrm>
        </p:spPr>
      </p:pic>
    </p:spTree>
    <p:extLst>
      <p:ext uri="{BB962C8B-B14F-4D97-AF65-F5344CB8AC3E}">
        <p14:creationId xmlns:p14="http://schemas.microsoft.com/office/powerpoint/2010/main" val="392612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Пожежі в Австралії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512" y="764704"/>
            <a:ext cx="9701032" cy="5954843"/>
          </a:xfrm>
        </p:spPr>
      </p:pic>
    </p:spTree>
    <p:extLst>
      <p:ext uri="{BB962C8B-B14F-4D97-AF65-F5344CB8AC3E}">
        <p14:creationId xmlns:p14="http://schemas.microsoft.com/office/powerpoint/2010/main" val="2524246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0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invite to visit Australia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Мои документы\Копия (2) 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829576" cy="43971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Основні дані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501122" cy="5786478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Площа -7,7 </a:t>
            </a:r>
            <a:r>
              <a:rPr lang="uk-UA" b="1" dirty="0" err="1" smtClean="0">
                <a:solidFill>
                  <a:srgbClr val="FF0000"/>
                </a:solidFill>
              </a:rPr>
              <a:t>млн.кв.км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  <a:r>
              <a:rPr lang="en-US" b="1" dirty="0" smtClean="0">
                <a:solidFill>
                  <a:srgbClr val="FF0000"/>
                </a:solidFill>
              </a:rPr>
              <a:t> (6</a:t>
            </a:r>
            <a:r>
              <a:rPr lang="uk-UA" b="1" dirty="0" smtClean="0">
                <a:solidFill>
                  <a:srgbClr val="FF0000"/>
                </a:solidFill>
              </a:rPr>
              <a:t>м)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Населення (2020р)  -</a:t>
            </a:r>
            <a:r>
              <a:rPr lang="ru-RU" b="1" dirty="0" smtClean="0">
                <a:solidFill>
                  <a:srgbClr val="FF0000"/>
                </a:solidFill>
              </a:rPr>
              <a:t>25, </a:t>
            </a:r>
            <a:r>
              <a:rPr lang="ru-RU" b="1" dirty="0">
                <a:solidFill>
                  <a:srgbClr val="FF0000"/>
                </a:solidFill>
              </a:rPr>
              <a:t>909 </a:t>
            </a:r>
            <a:r>
              <a:rPr lang="uk-UA" b="1" dirty="0" err="1" smtClean="0">
                <a:solidFill>
                  <a:srgbClr val="FF0000"/>
                </a:solidFill>
              </a:rPr>
              <a:t>млн.чол</a:t>
            </a:r>
            <a:r>
              <a:rPr lang="uk-UA" b="1" dirty="0" smtClean="0">
                <a:solidFill>
                  <a:srgbClr val="FF0000"/>
                </a:solidFill>
              </a:rPr>
              <a:t> (51м)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Столиця </a:t>
            </a:r>
            <a:r>
              <a:rPr lang="uk-UA" b="1" dirty="0" err="1" smtClean="0">
                <a:solidFill>
                  <a:srgbClr val="FF0000"/>
                </a:solidFill>
              </a:rPr>
              <a:t>–Канберра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rgbClr val="FF0000"/>
                </a:solidFill>
              </a:rPr>
              <a:t>Офіційна </a:t>
            </a:r>
            <a:r>
              <a:rPr lang="uk-UA" b="1" dirty="0" err="1" smtClean="0">
                <a:solidFill>
                  <a:srgbClr val="FF0000"/>
                </a:solidFill>
              </a:rPr>
              <a:t>назва-</a:t>
            </a:r>
            <a:r>
              <a:rPr lang="uk-UA" b="1" dirty="0" smtClean="0">
                <a:solidFill>
                  <a:srgbClr val="FF0000"/>
                </a:solidFill>
              </a:rPr>
              <a:t> Австралійський союз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Склад територій-6 штатів 2 території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ВВП </a:t>
            </a:r>
            <a:r>
              <a:rPr lang="uk-UA" b="1" dirty="0" err="1" smtClean="0">
                <a:solidFill>
                  <a:srgbClr val="FF0000"/>
                </a:solidFill>
              </a:rPr>
              <a:t>ном</a:t>
            </a:r>
            <a:r>
              <a:rPr lang="uk-UA" b="1" dirty="0" smtClean="0">
                <a:solidFill>
                  <a:srgbClr val="FF0000"/>
                </a:solidFill>
              </a:rPr>
              <a:t>( 2019)-</a:t>
            </a:r>
            <a:r>
              <a:rPr lang="ru-RU" b="1" dirty="0">
                <a:solidFill>
                  <a:srgbClr val="FF0000"/>
                </a:solidFill>
              </a:rPr>
              <a:t>1 392 </a:t>
            </a:r>
            <a:r>
              <a:rPr lang="uk-UA" b="1" dirty="0" smtClean="0">
                <a:solidFill>
                  <a:srgbClr val="FF0000"/>
                </a:solidFill>
              </a:rPr>
              <a:t>млрд </a:t>
            </a:r>
            <a:r>
              <a:rPr lang="uk-UA" b="1" dirty="0" err="1" smtClean="0">
                <a:solidFill>
                  <a:srgbClr val="FF0000"/>
                </a:solidFill>
              </a:rPr>
              <a:t>дол</a:t>
            </a:r>
            <a:r>
              <a:rPr lang="uk-UA" b="1" dirty="0" smtClean="0">
                <a:solidFill>
                  <a:srgbClr val="FF0000"/>
                </a:solidFill>
              </a:rPr>
              <a:t> США  (14)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На душу населення- </a:t>
            </a:r>
            <a:r>
              <a:rPr lang="ru-RU" b="1" dirty="0" smtClean="0">
                <a:solidFill>
                  <a:srgbClr val="FF0000"/>
                </a:solidFill>
              </a:rPr>
              <a:t>56 135</a:t>
            </a:r>
            <a:r>
              <a:rPr lang="uk-UA" b="1" dirty="0" smtClean="0">
                <a:solidFill>
                  <a:srgbClr val="FF0000"/>
                </a:solidFill>
              </a:rPr>
              <a:t>(11)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ІЛР -  0,938 (6 )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err="1" smtClean="0"/>
              <a:t>Австра́лія</a:t>
            </a:r>
            <a:r>
              <a:rPr lang="uk-UA" sz="3200" b="1" dirty="0" smtClean="0"/>
              <a:t>,</a:t>
            </a:r>
            <a:r>
              <a:rPr lang="uk-UA" sz="3200" dirty="0" smtClean="0"/>
              <a:t> або </a:t>
            </a:r>
            <a:r>
              <a:rPr lang="uk-UA" sz="3200" b="1" dirty="0" err="1" smtClean="0"/>
              <a:t>Австралі́йський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Сою́з</a:t>
            </a:r>
            <a:r>
              <a:rPr lang="uk-UA" sz="3200" dirty="0" smtClean="0"/>
              <a:t> (</a:t>
            </a:r>
            <a:r>
              <a:rPr lang="uk-UA" sz="3200" u="sng" dirty="0" smtClean="0">
                <a:hlinkClick r:id="rId2" tooltip="Англійська мова"/>
              </a:rPr>
              <a:t>англ.</a:t>
            </a:r>
            <a:r>
              <a:rPr lang="uk-UA" sz="3200" dirty="0" smtClean="0"/>
              <a:t> </a:t>
            </a:r>
            <a:r>
              <a:rPr lang="ru-RU" sz="3200" i="1" dirty="0" err="1" smtClean="0"/>
              <a:t>Commonwealth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of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Australia</a:t>
            </a:r>
            <a:r>
              <a:rPr lang="uk-UA" sz="3200" dirty="0" smtClean="0"/>
              <a:t>) — </a:t>
            </a:r>
            <a:r>
              <a:rPr lang="uk-UA" sz="3200" u="sng" dirty="0" smtClean="0">
                <a:hlinkClick r:id="rId3" tooltip="Держава"/>
              </a:rPr>
              <a:t>держава</a:t>
            </a:r>
            <a:r>
              <a:rPr lang="uk-UA" sz="3200" dirty="0" smtClean="0"/>
              <a:t> у </a:t>
            </a:r>
            <a:r>
              <a:rPr lang="uk-UA" sz="3200" u="sng" dirty="0" smtClean="0">
                <a:hlinkClick r:id="rId4" tooltip="Південна півкуля"/>
              </a:rPr>
              <a:t>Південній півкулі</a:t>
            </a:r>
            <a:r>
              <a:rPr lang="uk-UA" sz="3200" dirty="0" smtClean="0"/>
              <a:t> </a:t>
            </a:r>
            <a:r>
              <a:rPr lang="uk-UA" sz="3200" u="sng" dirty="0" err="1" smtClean="0">
                <a:hlinkClick r:id="rId5" tooltip="Земля"/>
              </a:rPr>
              <a:t>Землі</a:t>
            </a:r>
            <a:r>
              <a:rPr lang="uk-UA" sz="3200" dirty="0" err="1" smtClean="0"/>
              <a:t>на</a:t>
            </a:r>
            <a:r>
              <a:rPr lang="uk-UA" sz="3200" dirty="0" smtClean="0"/>
              <a:t> </a:t>
            </a:r>
            <a:r>
              <a:rPr lang="uk-UA" sz="3200" u="sng" dirty="0" smtClean="0">
                <a:hlinkClick r:id="rId6" tooltip="Австралія (континент)"/>
              </a:rPr>
              <a:t>Австралійському материку</a:t>
            </a:r>
            <a:r>
              <a:rPr lang="uk-UA" sz="3200" dirty="0" smtClean="0"/>
              <a:t> і острові </a:t>
            </a:r>
            <a:r>
              <a:rPr lang="uk-UA" sz="3200" u="sng" dirty="0" smtClean="0">
                <a:hlinkClick r:id="rId7" tooltip="Тасманія"/>
              </a:rPr>
              <a:t>Тасманія</a:t>
            </a:r>
            <a:r>
              <a:rPr lang="uk-UA" sz="3200" dirty="0" smtClean="0"/>
              <a:t>. До складу країни входять також багато невеликих островів, серед яких </a:t>
            </a:r>
            <a:r>
              <a:rPr lang="uk-UA" sz="3200" u="sng" dirty="0" smtClean="0">
                <a:hlinkClick r:id="rId8" tooltip="Острів Норфолк"/>
              </a:rPr>
              <a:t>Норфолк</a:t>
            </a:r>
            <a:r>
              <a:rPr lang="uk-UA" sz="3200" dirty="0" smtClean="0"/>
              <a:t> і </a:t>
            </a:r>
            <a:r>
              <a:rPr lang="uk-UA" sz="3200" u="sng" dirty="0" smtClean="0">
                <a:hlinkClick r:id="rId9" tooltip="Лорд-Гав"/>
              </a:rPr>
              <a:t>Лорд-Гав</a:t>
            </a:r>
            <a:r>
              <a:rPr lang="uk-UA" sz="3200" dirty="0" smtClean="0"/>
              <a:t> в </a:t>
            </a:r>
            <a:r>
              <a:rPr lang="uk-UA" sz="3200" u="sng" dirty="0" smtClean="0">
                <a:hlinkClick r:id="rId10" tooltip="Тихий океан"/>
              </a:rPr>
              <a:t>Тихому океані</a:t>
            </a:r>
            <a:r>
              <a:rPr lang="uk-UA" sz="3200" dirty="0" smtClean="0"/>
              <a:t>, </a:t>
            </a:r>
            <a:r>
              <a:rPr lang="uk-UA" sz="3200" u="sng" dirty="0" smtClean="0">
                <a:hlinkClick r:id="rId11" tooltip="Кокосові острови"/>
              </a:rPr>
              <a:t>Кокосові острови</a:t>
            </a:r>
            <a:r>
              <a:rPr lang="uk-UA" sz="3200" dirty="0" smtClean="0"/>
              <a:t> в </a:t>
            </a:r>
            <a:r>
              <a:rPr lang="uk-UA" sz="3200" u="sng" dirty="0" smtClean="0">
                <a:hlinkClick r:id="rId12" tooltip="Індійський океан"/>
              </a:rPr>
              <a:t>Індійському</a:t>
            </a:r>
            <a:r>
              <a:rPr lang="uk-UA" sz="3200" dirty="0" smtClean="0"/>
              <a:t> та інші. Найближчими сусідніми країнами є </a:t>
            </a:r>
            <a:r>
              <a:rPr lang="uk-UA" sz="3200" u="sng" dirty="0" smtClean="0">
                <a:hlinkClick r:id="rId13" tooltip="Індонезія"/>
              </a:rPr>
              <a:t>Індонезія</a:t>
            </a:r>
            <a:r>
              <a:rPr lang="uk-UA" sz="3200" dirty="0" smtClean="0"/>
              <a:t>, </a:t>
            </a:r>
            <a:r>
              <a:rPr lang="uk-UA" sz="3200" u="sng" dirty="0" smtClean="0">
                <a:hlinkClick r:id="rId14" tooltip="Східний Тимор"/>
              </a:rPr>
              <a:t>Східний Тимор</a:t>
            </a:r>
            <a:r>
              <a:rPr lang="uk-UA" sz="3200" dirty="0" smtClean="0"/>
              <a:t> і </a:t>
            </a:r>
            <a:r>
              <a:rPr lang="uk-UA" sz="3200" u="sng" dirty="0" smtClean="0">
                <a:hlinkClick r:id="rId15" tooltip="Папуа Нова Гвінея"/>
              </a:rPr>
              <a:t>Папуа Нова Гвінея</a:t>
            </a:r>
            <a:r>
              <a:rPr lang="uk-UA" sz="3200" dirty="0" smtClean="0"/>
              <a:t> на півночі, </a:t>
            </a:r>
            <a:r>
              <a:rPr lang="uk-UA" sz="3200" u="sng" dirty="0" smtClean="0">
                <a:hlinkClick r:id="rId16" tooltip="Соломонові острови (архіпелаг)"/>
              </a:rPr>
              <a:t>Соломонові острови</a:t>
            </a:r>
            <a:r>
              <a:rPr lang="uk-UA" sz="3200" dirty="0" smtClean="0"/>
              <a:t>, </a:t>
            </a:r>
            <a:r>
              <a:rPr lang="uk-UA" sz="3200" u="sng" dirty="0" smtClean="0">
                <a:hlinkClick r:id="rId17" tooltip="Вануату"/>
              </a:rPr>
              <a:t>Вануату</a:t>
            </a:r>
            <a:r>
              <a:rPr lang="uk-UA" sz="3200" dirty="0" smtClean="0"/>
              <a:t> </a:t>
            </a:r>
            <a:r>
              <a:rPr lang="uk-UA" sz="3200" dirty="0" err="1" smtClean="0"/>
              <a:t>і</a:t>
            </a:r>
            <a:r>
              <a:rPr lang="uk-UA" sz="3200" u="sng" dirty="0" err="1" smtClean="0">
                <a:hlinkClick r:id="rId18" tooltip="Нова Каледонія"/>
              </a:rPr>
              <a:t>Нова</a:t>
            </a:r>
            <a:r>
              <a:rPr lang="uk-UA" sz="3200" u="sng" dirty="0" smtClean="0">
                <a:hlinkClick r:id="rId18" tooltip="Нова Каледонія"/>
              </a:rPr>
              <a:t> Каледонія</a:t>
            </a:r>
            <a:r>
              <a:rPr lang="uk-UA" sz="3200" dirty="0" smtClean="0"/>
              <a:t> на північному сході, </a:t>
            </a:r>
            <a:r>
              <a:rPr lang="uk-UA" sz="3200" u="sng" dirty="0" smtClean="0">
                <a:hlinkClick r:id="rId19" tooltip="Нова Зеландія"/>
              </a:rPr>
              <a:t>Нова Зеландія</a:t>
            </a:r>
            <a:r>
              <a:rPr lang="uk-UA" sz="3200" dirty="0" smtClean="0"/>
              <a:t> на південному сході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1115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Державний устрій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85794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Австралійський Союз входить до складу </a:t>
            </a:r>
            <a:r>
              <a:rPr lang="uk-UA" sz="2800" u="sng" dirty="0" smtClean="0">
                <a:hlinkClick r:id="rId2" tooltip="Британська Співдружність"/>
              </a:rPr>
              <a:t>Британської Співдружності Націй</a:t>
            </a:r>
            <a:r>
              <a:rPr lang="uk-UA" sz="2800" dirty="0" smtClean="0"/>
              <a:t>. Австралійський Союз складається з 6 штатів і 2 самоврядних одиниць, до яких належать — столиця </a:t>
            </a:r>
            <a:r>
              <a:rPr lang="uk-UA" sz="2800" u="sng" dirty="0" smtClean="0">
                <a:hlinkClick r:id="rId3" tooltip="Канберра"/>
              </a:rPr>
              <a:t>Канберра</a:t>
            </a:r>
            <a:r>
              <a:rPr lang="uk-UA" sz="2800" dirty="0" smtClean="0"/>
              <a:t> і </a:t>
            </a:r>
            <a:r>
              <a:rPr lang="uk-UA" sz="2800" u="sng" dirty="0" smtClean="0">
                <a:hlinkClick r:id="rId4" tooltip="Північна Територія (Австралія)"/>
              </a:rPr>
              <a:t>Північна Територія</a:t>
            </a:r>
            <a:r>
              <a:rPr lang="uk-UA" sz="2800" dirty="0" smtClean="0"/>
              <a:t>. Найвища законодавча влада належить</a:t>
            </a:r>
            <a:r>
              <a:rPr lang="en-US" sz="2800" dirty="0" smtClean="0"/>
              <a:t> </a:t>
            </a:r>
            <a:r>
              <a:rPr lang="uk-UA" sz="2800" dirty="0" smtClean="0"/>
              <a:t>федеральному парламенту до складу якого входять </a:t>
            </a:r>
            <a:r>
              <a:rPr lang="uk-UA" sz="2800" u="sng" dirty="0" smtClean="0">
                <a:hlinkClick r:id="rId5" tooltip="Король"/>
              </a:rPr>
              <a:t>король</a:t>
            </a:r>
            <a:r>
              <a:rPr lang="uk-UA" sz="2800" dirty="0" smtClean="0"/>
              <a:t> (королева) Великої Британії, що його (її) представляє призначений ним (нею) </a:t>
            </a:r>
            <a:r>
              <a:rPr lang="uk-UA" sz="2800" u="sng" dirty="0" smtClean="0">
                <a:hlinkClick r:id="rId6" tooltip="Генерал-губернатор"/>
              </a:rPr>
              <a:t>генерал-губернатор</a:t>
            </a:r>
            <a:r>
              <a:rPr lang="uk-UA" sz="2800" dirty="0" smtClean="0"/>
              <a:t> і дві палати: палата представників, і сенат, куди обирається по 10 сенаторів від кожного штату  Виконавча влада належить генерал-губернатору і кабінету (уряду). Штати Австралійського Союзу мають свої конституції, парламенти і губернаторів. Австралійський Союз є федерацією. Місцевими справами відають органи самоврядування — виборні ради.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то карты австрал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585179"/>
            <a:ext cx="8712968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87209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Адміністративно-територіальний поділ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Новий Південний Уельс"/>
              </a:rPr>
              <a:t>Новий Південний Уельс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Південна Австралія"/>
              </a:rPr>
              <a:t>Південна Австралія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Північна Територія (Австралія)"/>
              </a:rPr>
              <a:t>Північна Територія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Вікторія (штат)"/>
              </a:rPr>
              <a:t>Вікторія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 tooltip="Тасманія"/>
              </a:rPr>
              <a:t>Тасманія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 tooltip="Австралійська столична територія"/>
              </a:rPr>
              <a:t>Австралійська столична територія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 tooltip="Західна Австралія"/>
              </a:rPr>
              <a:t>Західна Австралія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 tooltip="Квінсленд"/>
              </a:rPr>
              <a:t>Квінсленд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43446"/>
            <a:ext cx="9144000" cy="9072626"/>
          </a:xfrm>
        </p:spPr>
        <p:txBody>
          <a:bodyPr>
            <a:normAutofit fontScale="90000"/>
          </a:bodyPr>
          <a:lstStyle/>
          <a:p>
            <a:r>
              <a:rPr lang="uk-UA" sz="3100" dirty="0" smtClean="0"/>
              <a:t>За станом  2</a:t>
            </a:r>
            <a:r>
              <a:rPr lang="en-US" sz="3100" dirty="0" smtClean="0"/>
              <a:t>020 </a:t>
            </a:r>
            <a:r>
              <a:rPr lang="uk-UA" sz="3100" dirty="0" smtClean="0"/>
              <a:t>рік населення Австралії становило 25 909</a:t>
            </a:r>
            <a:r>
              <a:rPr lang="en-US" sz="3100" dirty="0" smtClean="0"/>
              <a:t> </a:t>
            </a:r>
            <a:r>
              <a:rPr lang="uk-UA" sz="3100" dirty="0" smtClean="0"/>
              <a:t>  тис. осіб.  Більшість населення Австралії — нащадки іммігрантів XIX і XX століть, більшість  прибули з </a:t>
            </a:r>
            <a:r>
              <a:rPr lang="uk-UA" sz="3100" u="sng" dirty="0" smtClean="0">
                <a:hlinkClick r:id="rId2" tooltip="Велика Британія"/>
              </a:rPr>
              <a:t>Великої Британії</a:t>
            </a:r>
            <a:r>
              <a:rPr lang="uk-UA" sz="3100" dirty="0" smtClean="0"/>
              <a:t> та </a:t>
            </a:r>
            <a:r>
              <a:rPr lang="uk-UA" sz="3100" u="sng" dirty="0" smtClean="0">
                <a:hlinkClick r:id="rId3" tooltip="Ірландія"/>
              </a:rPr>
              <a:t>Ірландії</a:t>
            </a:r>
            <a:r>
              <a:rPr lang="uk-UA" sz="3100" dirty="0" smtClean="0"/>
              <a:t>. </a:t>
            </a:r>
            <a:r>
              <a:rPr lang="uk-UA" sz="3100" dirty="0" smtClean="0">
                <a:solidFill>
                  <a:srgbClr val="FF0000"/>
                </a:solidFill>
              </a:rPr>
              <a:t>У 2001 році 27,4 % населення Австралії становили люди, що народилися за кордоном</a:t>
            </a:r>
            <a:r>
              <a:rPr lang="uk-UA" sz="3100" dirty="0" smtClean="0"/>
              <a:t>. Найбільшими групами серед них були британці та ірландці, новозеландці, італійці, греки, нідерландці, німці, вихідці з Югославії, в'єтнамці, китайці. Найбільше місто Австралії — Сідней, столиця найбільш густозаселеного штату Новий Південний Уельс. 74 % всього населення — віруючі. </a:t>
            </a:r>
            <a:r>
              <a:rPr lang="uk-UA" sz="3100" dirty="0" smtClean="0">
                <a:solidFill>
                  <a:srgbClr val="FF0000"/>
                </a:solidFill>
              </a:rPr>
              <a:t>Найбільше число віруючих віддають перевагу </a:t>
            </a:r>
            <a:r>
              <a:rPr lang="uk-UA" sz="3100" dirty="0" smtClean="0">
                <a:solidFill>
                  <a:srgbClr val="FF0000"/>
                </a:solidFill>
                <a:hlinkClick r:id="rId4" tooltip="Християни"/>
              </a:rPr>
              <a:t>християнській</a:t>
            </a:r>
            <a:r>
              <a:rPr lang="uk-UA" sz="3100" dirty="0" smtClean="0">
                <a:solidFill>
                  <a:srgbClr val="FF0000"/>
                </a:solidFill>
              </a:rPr>
              <a:t> вірі — 71 % населення, серед них </a:t>
            </a:r>
            <a:r>
              <a:rPr lang="uk-UA" sz="3100" dirty="0" smtClean="0">
                <a:solidFill>
                  <a:srgbClr val="FF0000"/>
                </a:solidFill>
                <a:hlinkClick r:id="rId5" tooltip="Католики"/>
              </a:rPr>
              <a:t>католики</a:t>
            </a:r>
            <a:r>
              <a:rPr lang="uk-UA" sz="3100" dirty="0" smtClean="0">
                <a:solidFill>
                  <a:srgbClr val="FF0000"/>
                </a:solidFill>
              </a:rPr>
              <a:t> — 26,6 %, прихильники </a:t>
            </a:r>
            <a:r>
              <a:rPr lang="uk-UA" sz="3100" dirty="0" smtClean="0">
                <a:solidFill>
                  <a:srgbClr val="FF0000"/>
                </a:solidFill>
                <a:hlinkClick r:id="rId6" tooltip="Англіканська церква"/>
              </a:rPr>
              <a:t>англіканської церкви</a:t>
            </a:r>
            <a:r>
              <a:rPr lang="uk-UA" sz="3100" dirty="0" smtClean="0">
                <a:solidFill>
                  <a:srgbClr val="FF0000"/>
                </a:solidFill>
              </a:rPr>
              <a:t> — 20,7 %, Об'єднаної церкви — 6,7 %, православні — 4 %, баптисти — 2 % і лютерани — </a:t>
            </a:r>
            <a:r>
              <a:rPr lang="uk-UA" dirty="0" smtClean="0">
                <a:solidFill>
                  <a:srgbClr val="FF0000"/>
                </a:solidFill>
              </a:rPr>
              <a:t>2 % .</a:t>
            </a:r>
            <a:r>
              <a:rPr lang="uk-UA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Серед нехристиянських віросповідань найбільше число послідовників </a:t>
            </a:r>
            <a:r>
              <a:rPr lang="uk-UA" dirty="0" smtClean="0">
                <a:hlinkClick r:id="rId7" tooltip="Буддизм"/>
              </a:rPr>
              <a:t>буддизму</a:t>
            </a:r>
            <a:r>
              <a:rPr lang="uk-UA" dirty="0" smtClean="0"/>
              <a:t> і </a:t>
            </a:r>
            <a:r>
              <a:rPr lang="uk-UA" dirty="0" smtClean="0">
                <a:hlinkClick r:id="rId8" tooltip="Мусульманство"/>
              </a:rPr>
              <a:t>мусульманства</a:t>
            </a:r>
            <a:r>
              <a:rPr lang="uk-UA" dirty="0" smtClean="0"/>
              <a:t> — по 1,5 % усього населення — та деяких інших релігій.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Аборигени</a:t>
            </a:r>
            <a:r>
              <a:rPr lang="en-US" b="1" dirty="0" smtClean="0">
                <a:solidFill>
                  <a:srgbClr val="FF0000"/>
                </a:solidFill>
              </a:rPr>
              <a:t> 2.7% </a:t>
            </a:r>
            <a:r>
              <a:rPr lang="uk-UA" b="1" dirty="0" smtClean="0">
                <a:solidFill>
                  <a:srgbClr val="FF0000"/>
                </a:solidFill>
              </a:rPr>
              <a:t>населення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Мои документы\1484638303_indey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1434"/>
            <a:ext cx="9144000" cy="5460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202</Words>
  <Application>Microsoft Office PowerPoint</Application>
  <PresentationFormat>Экран (4:3)</PresentationFormat>
  <Paragraphs>83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Georgia</vt:lpstr>
      <vt:lpstr>Tahoma</vt:lpstr>
      <vt:lpstr>Times New Roman</vt:lpstr>
      <vt:lpstr>Тема Office</vt:lpstr>
      <vt:lpstr>АВСТРАЛІЯ</vt:lpstr>
      <vt:lpstr>Презентация PowerPoint</vt:lpstr>
      <vt:lpstr>Основні дані</vt:lpstr>
      <vt:lpstr>Презентация PowerPoint</vt:lpstr>
      <vt:lpstr>Державний устрій</vt:lpstr>
      <vt:lpstr>Презентация PowerPoint</vt:lpstr>
      <vt:lpstr>Презентация PowerPoint</vt:lpstr>
      <vt:lpstr>За станом  2020 рік населення Австралії становило 25 909   тис. осіб.  Більшість населення Австралії — нащадки іммігрантів XIX і XX століть, більшість  прибули з Великої Британії та Ірландії. У 2001 році 27,4 % населення Австралії становили люди, що народилися за кордоном. Найбільшими групами серед них були британці та ірландці, новозеландці, італійці, греки, нідерландці, німці, вихідці з Югославії, в'єтнамці, китайці. Найбільше місто Австралії — Сідней, столиця найбільш густозаселеного штату Новий Південний Уельс. 74 % всього населення — віруючі. Найбільше число віруючих віддають перевагу християнській вірі — 71 % населення, серед них католики — 26,6 %, прихильники англіканської церкви — 20,7 %, Об'єднаної церкви — 6,7 %, православні — 4 %, баптисти — 2 % і лютерани — 2 % .              Серед нехристиянських віросповідань найбільше число послідовників буддизму і мусульманства — по 1,5 % усього населення — та деяких інших релігій.  </vt:lpstr>
      <vt:lpstr>Аборигени 2.7% населення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СІДНЕЙ</vt:lpstr>
      <vt:lpstr>МЕЛЬБУРН</vt:lpstr>
      <vt:lpstr>Канберра будівля парламенту</vt:lpstr>
      <vt:lpstr>БРІСБЕН</vt:lpstr>
      <vt:lpstr>ПЕРТ</vt:lpstr>
      <vt:lpstr>АДЕЛАЇДА</vt:lpstr>
      <vt:lpstr>Червоне озеро Хіллер</vt:lpstr>
      <vt:lpstr>Блакитні гори</vt:lpstr>
      <vt:lpstr>Пожежі в Австралії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АВСТРАЛІЯ</dc:title>
  <dc:creator>Женя</dc:creator>
  <cp:lastModifiedBy>Женя</cp:lastModifiedBy>
  <cp:revision>54</cp:revision>
  <dcterms:modified xsi:type="dcterms:W3CDTF">2021-05-18T06:27:06Z</dcterms:modified>
</cp:coreProperties>
</file>