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58" r:id="rId4"/>
    <p:sldId id="271" r:id="rId5"/>
    <p:sldId id="269" r:id="rId6"/>
    <p:sldId id="270" r:id="rId7"/>
    <p:sldId id="274" r:id="rId8"/>
    <p:sldId id="272" r:id="rId9"/>
    <p:sldId id="273" r:id="rId10"/>
    <p:sldId id="268" r:id="rId11"/>
    <p:sldId id="280" r:id="rId12"/>
    <p:sldId id="281" r:id="rId13"/>
    <p:sldId id="279" r:id="rId14"/>
    <p:sldId id="282" r:id="rId15"/>
    <p:sldId id="259" r:id="rId16"/>
    <p:sldId id="278" r:id="rId17"/>
    <p:sldId id="260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458200" cy="3024336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Складні слова.</a:t>
            </a:r>
            <a:br>
              <a:rPr lang="uk-UA" sz="6000" dirty="0" smtClean="0"/>
            </a:br>
            <a:r>
              <a:rPr lang="uk-UA" sz="6000" dirty="0" smtClean="0"/>
              <a:t>Правопис складних слів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     </a:t>
            </a:r>
            <a:r>
              <a:rPr lang="uk-UA" b="1" i="1" dirty="0" smtClean="0">
                <a:solidFill>
                  <a:srgbClr val="002060"/>
                </a:solidFill>
              </a:rPr>
              <a:t>     написання слів із пів-, </a:t>
            </a:r>
            <a:r>
              <a:rPr lang="uk-UA" b="1" i="1" dirty="0" err="1" smtClean="0">
                <a:solidFill>
                  <a:srgbClr val="002060"/>
                </a:solidFill>
              </a:rPr>
              <a:t>напів</a:t>
            </a:r>
            <a:r>
              <a:rPr lang="uk-UA" b="1" i="1" dirty="0" smtClean="0">
                <a:solidFill>
                  <a:srgbClr val="002060"/>
                </a:solidFill>
              </a:rPr>
              <a:t>-, полу-</a:t>
            </a:r>
            <a:endParaRPr lang="uk-UA" i="1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7606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Запам’ятай!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Слова із пів  пишемо 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áркуша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відрá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годúни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лі́тра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мíста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огіркá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óстрова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я́блука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пів я́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щика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я́ми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; 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Єврóпи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Кúєва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пів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Украї́ни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Якщо ж 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пів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з наступним іменником у формі 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називного відмінка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становить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єдине поняття і не виражає значення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половини,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то їх пишемо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разом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півáркуш, пíвдень, півзáхист,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півкóло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півкýля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півлітра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розм.пляшка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олією або іншою рідиною ємністю 0,5 літра),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півмі́сяць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півóберт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півовáл,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півóстрів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з частинками 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напів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полу-  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пишемо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разом: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напівавтомат, напівкущ, напівлюдина, полумисок, полукіпок.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636096"/>
          </a:xfrm>
        </p:spPr>
        <p:txBody>
          <a:bodyPr>
            <a:normAutofit/>
          </a:bodyPr>
          <a:lstStyle/>
          <a:p>
            <a:pPr algn="ctr"/>
            <a:r>
              <a:rPr lang="uk-UA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Запам’ятай! </a:t>
            </a:r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uk-UA" b="1" u="sng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b="1" u="sng" cap="none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</a:t>
            </a:r>
            <a:r>
              <a:rPr lang="uk-UA" b="1" u="sng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пишемо  </a:t>
            </a:r>
            <a:r>
              <a:rPr lang="uk-UA" b="1" u="sng" cap="none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uk-UA" b="1" u="sng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 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áркуша, пів відрá,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годúни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лі́тра,пів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мíста, пів огіркá,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óстрова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я́блука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пів я́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щика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я́ми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;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Єврóпи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пів </a:t>
            </a:r>
            <a:r>
              <a:rPr lang="uk-UA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Кúєва</a:t>
            </a:r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Украї́ни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88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6360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Запам’ятай! </a:t>
            </a:r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uk-UA" b="1" u="sng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b="1" u="sng" cap="none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</a:t>
            </a:r>
            <a:r>
              <a:rPr lang="uk-UA" b="1" u="sng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пишемо  </a:t>
            </a:r>
            <a:r>
              <a:rPr lang="uk-UA" b="1" u="sng" cap="none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uk-UA" b="1" u="sng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u="sng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 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áркуша, пів відрá,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годúни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лі́тра,пів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мíста, пів огіркá,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óстрова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я́блука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пів я́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щика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я́ми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;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Єврóпи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пів </a:t>
            </a:r>
            <a:r>
              <a:rPr lang="uk-UA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Кúєва</a:t>
            </a:r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пів </a:t>
            </a:r>
            <a:r>
              <a:rPr lang="uk-UA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Украї́ни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82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252028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uk-UA" dirty="0" smtClean="0">
                <a:solidFill>
                  <a:srgbClr val="FF0000"/>
                </a:solidFill>
              </a:rPr>
              <a:t>Зверніть увагу!!!!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3100" cap="none" dirty="0" smtClean="0">
                <a:solidFill>
                  <a:srgbClr val="4E3B3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Якщо </a:t>
            </a:r>
            <a:r>
              <a:rPr lang="uk-UA" sz="3100" cap="none" dirty="0">
                <a:solidFill>
                  <a:srgbClr val="4E3B3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 </a:t>
            </a:r>
            <a:r>
              <a:rPr lang="uk-UA" sz="3100" cap="non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пів</a:t>
            </a:r>
            <a:r>
              <a:rPr lang="uk-UA" sz="3100" cap="none" dirty="0">
                <a:solidFill>
                  <a:srgbClr val="4E3B3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 наступним іменником у формі </a:t>
            </a:r>
            <a:r>
              <a:rPr lang="uk-UA" sz="3100" cap="non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називного відмінка </a:t>
            </a:r>
            <a:r>
              <a:rPr lang="uk-UA" sz="3100" cap="none" dirty="0">
                <a:solidFill>
                  <a:srgbClr val="4E3B3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становить </a:t>
            </a:r>
            <a:r>
              <a:rPr lang="uk-UA" sz="3100" b="1" cap="none" dirty="0">
                <a:solidFill>
                  <a:srgbClr val="4E3B3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єдине поняття і не виражає значення</a:t>
            </a:r>
            <a:r>
              <a:rPr lang="uk-UA" sz="3100" cap="none" dirty="0">
                <a:solidFill>
                  <a:srgbClr val="4E3B3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uk-UA" sz="3100" b="1" cap="none" dirty="0">
                <a:solidFill>
                  <a:srgbClr val="4E3B3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половини, </a:t>
            </a:r>
            <a:r>
              <a:rPr lang="uk-UA" sz="3100" cap="none" dirty="0">
                <a:solidFill>
                  <a:srgbClr val="4E3B3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 їх пишемо </a:t>
            </a:r>
            <a:r>
              <a:rPr lang="uk-UA" sz="3100" b="1" cap="non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разом</a:t>
            </a:r>
            <a:r>
              <a:rPr lang="uk-UA" sz="3100" cap="non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lang="uk-UA" sz="3100" cap="non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210170"/>
              </p:ext>
            </p:extLst>
          </p:nvPr>
        </p:nvGraphicFramePr>
        <p:xfrm>
          <a:off x="311923" y="2564904"/>
          <a:ext cx="8686800" cy="3505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406436414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3588558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Називний відмінок – </a:t>
                      </a:r>
                      <a:r>
                        <a:rPr lang="uk-UA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єдине поняття!!!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Родовий відмінок – </a:t>
                      </a:r>
                      <a:r>
                        <a:rPr lang="uk-UA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значення половини!!!!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33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півкуля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 кулі (половина)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114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півострів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 остова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(половина)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843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півзахист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 захисту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2671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півовал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 валу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63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піваркуш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 аркуша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9474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північ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 ночі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452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Півоберт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пів </a:t>
                      </a:r>
                      <a:r>
                        <a:rPr lang="uk-UA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оберта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8157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54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F0A22E"/>
              </a:buClr>
              <a:buNone/>
            </a:pPr>
            <a:r>
              <a:rPr lang="uk-UA" sz="4000" dirty="0">
                <a:solidFill>
                  <a:srgbClr val="C1752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з частинками </a:t>
            </a:r>
            <a:r>
              <a:rPr lang="uk-UA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напів</a:t>
            </a:r>
            <a:r>
              <a:rPr lang="uk-UA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полу-  </a:t>
            </a:r>
            <a:r>
              <a:rPr lang="uk-UA" sz="4000" dirty="0">
                <a:solidFill>
                  <a:srgbClr val="C1752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пишемо </a:t>
            </a:r>
            <a:r>
              <a:rPr lang="uk-UA" sz="4000" b="1" dirty="0">
                <a:solidFill>
                  <a:srgbClr val="C1752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разом:</a:t>
            </a:r>
            <a:r>
              <a:rPr lang="uk-UA" sz="4000" dirty="0">
                <a:solidFill>
                  <a:srgbClr val="C1752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000" dirty="0" smtClean="0">
              <a:solidFill>
                <a:srgbClr val="C1752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F0A22E"/>
              </a:buClr>
              <a:buNone/>
            </a:pPr>
            <a:r>
              <a:rPr lang="uk-UA" sz="4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напів</a:t>
            </a:r>
            <a:r>
              <a:rPr lang="uk-UA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</a:t>
            </a:r>
            <a:r>
              <a:rPr lang="uk-U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напів</a:t>
            </a:r>
            <a:r>
              <a:rPr lang="uk-U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кущ, </a:t>
            </a:r>
            <a:r>
              <a:rPr lang="uk-UA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напів</a:t>
            </a:r>
            <a:r>
              <a:rPr lang="uk-U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людина, </a:t>
            </a:r>
            <a:r>
              <a:rPr lang="uk-UA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</a:t>
            </a:r>
            <a:r>
              <a:rPr lang="uk-U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мисок, </a:t>
            </a:r>
            <a:r>
              <a:rPr lang="uk-UA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</a:t>
            </a:r>
            <a:r>
              <a:rPr lang="uk-U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кіпок.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35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62636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600" b="1" dirty="0" smtClean="0">
                <a:latin typeface="Arial Narrow" panose="020B0606020202030204" pitchFamily="34" charset="0"/>
              </a:rPr>
              <a:t>Розподільний диктант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114374"/>
            <a:ext cx="8712968" cy="32932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Ліво/бережний,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навчально/виховний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мікро/процесор                                       м'ясо/молочний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/шоу,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видимо/невидимо, чисто/тіл,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купівля/продаж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шести/денний, південно/східний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жовто/гарячий, сніжно/білий,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авіа/лайнер,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кисло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/солодкий,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диско/тека,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прем'єр/міністр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авто/стоп,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червоно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/коричневий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адіо/вузол, школа/інтернат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сіно/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в'язалка</a:t>
            </a:r>
            <a:r>
              <a:rPr lang="uk-UA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пів/аркуша, пів/України, пів/захист, пів/острів, пів/острова, </a:t>
            </a:r>
            <a:r>
              <a:rPr lang="uk-UA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напів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/імла, полу/мисок, пів/ніч.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686800" cy="3714776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681662"/>
            <a:ext cx="6264696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Разом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lang="uk-UA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ерез дефіс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лівобережний                                     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навчально-виховний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мікропроцесор                                       м'ясо-молочний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телешоу                                                  видимо-невидимо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чистотіл                                                   купівля-продаж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шестиденний                                           південно-східний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жовтогарячий                                          сніжно-білий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авіалайнер                                               кисло-солодкий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дискотека                                                прем'єр-міністр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автостоп                                             червоно-коричневий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радіовузол                                                школа-інтернат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сінов'язалка                                                                 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9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           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Неначе у разках намиста, калина мріє буйнолиста. 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Дубів ширококронних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густолистя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залопотіло од вітрів. 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Рожево-сиза мла сповиває пів степу.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25717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00B0F0"/>
                </a:solidFill>
              </a:rPr>
              <a:t/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/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/>
            </a:r>
            <a:br>
              <a:rPr lang="uk-UA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None/>
            </a:pP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„Третій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зайвий"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визначити у кожному рядку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„зайве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слово", пояснюючи свій вибір: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а)   яскраво/синій,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жовто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/зелений,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жовто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/гарячий;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б)  фото/модель, фізико/математичний, міні/спідниця;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в)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гіпер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маркет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більш/менш легко/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крилий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ґ) гори/цвіт, пів/ Люботина, вербо/ліз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г)пів/ящика , пів/ огірка, пів/день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                                   тести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1235699"/>
            <a:ext cx="6984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*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Позначте рядок, де всі слова складні: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а) будинок, сонце, багатоповерхівка;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б) навчання, жовтогарячий, кінозірка;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в) фотоальбом, авіапошта, п’ятиденка;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*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Позначте рядок, де всі складні слова пишуться разом: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а) кімната/кухня, фото/альбом, лісо/степ;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б) чорно/слив, три/річний, ультра/звук;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в) міні/спідниця, сон/трава,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євшан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/зілля;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*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Позначте рядок, де всі складні слова пишуться через дефіс: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а)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жовто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/гарячий, міні/диктант, синьо/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окий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б) кімната/музей, сон/трава,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українсько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/російський;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в) шеф/кухар, авто/клуб, крає/вид;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*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Позначте рядок, де всі слова з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пів-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пишуться разом: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а) пів/острів, пів/аркуш, пів/місяць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б) пів/Києва, пів/яблука, пів/аркуша;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в) пів/парти, пів/юрти, пів/Одеси;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Складні слова- це слова, які мають два чи більше коренів:</a:t>
            </a:r>
          </a:p>
          <a:p>
            <a:endParaRPr lang="uk-UA" sz="3600" dirty="0" smtClean="0">
              <a:latin typeface="Arial Narrow" panose="020B0606020202030204" pitchFamily="34" charset="0"/>
            </a:endParaRPr>
          </a:p>
          <a:p>
            <a:r>
              <a:rPr lang="uk-UA" sz="3600" dirty="0" smtClean="0">
                <a:latin typeface="Arial Narrow" panose="020B0606020202030204" pitchFamily="34" charset="0"/>
              </a:rPr>
              <a:t>Чорнослив, землетрус, </a:t>
            </a:r>
            <a:r>
              <a:rPr lang="uk-UA" sz="3600" dirty="0" err="1" smtClean="0">
                <a:latin typeface="Arial Narrow" panose="020B0606020202030204" pitchFamily="34" charset="0"/>
              </a:rPr>
              <a:t>водогідролікування</a:t>
            </a:r>
            <a:r>
              <a:rPr lang="uk-UA" sz="3600" dirty="0" smtClean="0">
                <a:latin typeface="Arial Narrow" panose="020B0606020202030204" pitchFamily="34" charset="0"/>
              </a:rPr>
              <a:t>.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5400000">
            <a:off x="971600" y="3068960"/>
            <a:ext cx="360040" cy="7920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2015716" y="3176972"/>
            <a:ext cx="360040" cy="72008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547664" y="3356992"/>
            <a:ext cx="14401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91680" y="3356992"/>
            <a:ext cx="14401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19672" y="3356992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3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</a:t>
            </a:r>
            <a:r>
              <a:rPr lang="uk-UA" dirty="0">
                <a:solidFill>
                  <a:srgbClr val="0070C0"/>
                </a:solidFill>
              </a:rPr>
              <a:t>Д</a:t>
            </a:r>
            <a:r>
              <a:rPr lang="uk-UA" dirty="0" smtClean="0">
                <a:solidFill>
                  <a:srgbClr val="0070C0"/>
                </a:solidFill>
              </a:rPr>
              <a:t>омашнє </a:t>
            </a:r>
            <a:r>
              <a:rPr lang="uk-UA" dirty="0" smtClean="0">
                <a:solidFill>
                  <a:srgbClr val="0070C0"/>
                </a:solidFill>
              </a:rPr>
              <a:t>завдання.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 noChangeAspect="1"/>
          </p:cNvGraphicFramePr>
          <p:nvPr>
            <p:ph idx="1"/>
          </p:nvPr>
        </p:nvGraphicFramePr>
        <p:xfrm>
          <a:off x="4032250" y="3589338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DF" r:id="rId3" imgW="1080000" imgH="1080000" progId="">
                  <p:embed/>
                </p:oleObj>
              </mc:Choice>
              <mc:Fallback>
                <p:oleObj name="PDF" r:id="rId3" imgW="1080000" imgH="1080000" progId="">
                  <p:embed/>
                  <p:pic>
                    <p:nvPicPr>
                      <p:cNvPr id="0" name="Содержимое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589338"/>
                        <a:ext cx="10795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2828836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Вивчити таблицю,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вправа </a:t>
            </a:r>
            <a:endParaRPr lang="uk-UA" dirty="0" smtClean="0"/>
          </a:p>
          <a:p>
            <a:r>
              <a:rPr lang="uk-UA" dirty="0" smtClean="0"/>
              <a:t> </a:t>
            </a:r>
          </a:p>
          <a:p>
            <a:r>
              <a:rPr lang="uk-UA" dirty="0" smtClean="0"/>
              <a:t>скласти словниковий диктант на написання слів разом, окремо, через дефіс за новим правописом </a:t>
            </a:r>
            <a:r>
              <a:rPr lang="uk-UA" dirty="0" smtClean="0">
                <a:solidFill>
                  <a:srgbClr val="7030A0"/>
                </a:solidFill>
              </a:rPr>
              <a:t>(15 слів)</a:t>
            </a:r>
            <a:r>
              <a:rPr lang="uk-UA" dirty="0" smtClean="0"/>
              <a:t>	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564409"/>
              </p:ext>
            </p:extLst>
          </p:nvPr>
        </p:nvGraphicFramePr>
        <p:xfrm>
          <a:off x="179512" y="116632"/>
          <a:ext cx="8812088" cy="6624828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9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Разом </a:t>
                      </a:r>
                      <a:endParaRPr lang="uk-UA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Через дефіс</a:t>
                      </a: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3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1) 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слова з першим іншомовним компонентом</a:t>
                      </a:r>
                      <a:endParaRPr lang="uk-UA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  <a:r>
                        <a:rPr lang="uk-UA" sz="14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архі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-, </a:t>
                      </a:r>
                      <a:r>
                        <a:rPr lang="uk-UA" sz="14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архи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-, бліц-, </a:t>
                      </a:r>
                      <a:r>
                        <a:rPr lang="uk-UA" sz="14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гіпер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-, екстра-</a:t>
                      </a:r>
                      <a:r>
                        <a:rPr lang="uk-UA" sz="14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макро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максі-, міді-, мікро-, міні-, </a:t>
                      </a:r>
                      <a:r>
                        <a:rPr lang="uk-UA" sz="14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мульти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-, </a:t>
                      </a:r>
                      <a:r>
                        <a:rPr lang="uk-UA" sz="14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нано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-, полі-, преміум-, супер-, </a:t>
                      </a:r>
                      <a:r>
                        <a:rPr lang="uk-UA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топ-</a:t>
                      </a:r>
                      <a:r>
                        <a:rPr lang="uk-UA" sz="1400" b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uk-UA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флеш-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анти-, віце-, екс-, контр-</a:t>
                      </a:r>
                      <a:r>
                        <a:rPr lang="uk-UA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uk-UA" sz="14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</a:t>
                      </a:r>
                      <a:r>
                        <a:rPr lang="uk-UA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ейб-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обер-, штабс-, </a:t>
                      </a:r>
                      <a:r>
                        <a:rPr lang="uk-UA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унтер, ультра-:</a:t>
                      </a:r>
                      <a:r>
                        <a:rPr lang="uk-UA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k-UA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антивíрус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віцепрем’є́р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віцекóнсул,ексчемпіо́н</a:t>
                      </a:r>
                      <a:r>
                        <a:rPr lang="uk-UA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endParaRPr lang="uk-UA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ексмінíстр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експрезидéнт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контрадмірáл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контрудáр</a:t>
                      </a:r>
                      <a:r>
                        <a:rPr lang="uk-UA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лейбгвардíєць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оберлейтенáнт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штабскапіта́н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унтерофіце́р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макромолéкула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макроеконóміка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максіóдяг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мідіóдяг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мікроорганíзми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Запам’ятай!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Із власною назвою (прізвищем) такі компоненти пишемо з дефісом: «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Анти-Дюринг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екс-Югослáвія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1) слова, утворені повторенням того ж самого слова, поєднанням слів з </a:t>
                      </a:r>
                      <a:r>
                        <a:rPr lang="uk-UA" sz="14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одинаковим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коренем, синонімічних або антонімічних слів</a:t>
                      </a:r>
                      <a:endParaRPr lang="uk-UA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писа́в-писа́в,великий-превеликий</a:t>
                      </a:r>
                      <a:r>
                        <a:rPr lang="uk-UA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 більш-менш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тишком-нишком</a:t>
                      </a:r>
                      <a:endParaRPr lang="uk-UA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Запам’ятай!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Два однакових іменники або числівники, один з яких має форму</a:t>
                      </a:r>
                      <a:endParaRPr lang="uk-UA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називного відмінка, а другий — орудного, пишемо окремо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кінéць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кінцéм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честь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чéстю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чин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чúном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однúм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однá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2) складні слова, утворені поєднанням залежних слів </a:t>
                      </a:r>
                      <a:r>
                        <a:rPr lang="uk-UA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(від 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однієї частини можна поставити питання):</a:t>
                      </a:r>
                      <a:endParaRPr lang="uk-UA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верболіз - лоза (яка?) вербова; газобалон балон (який?) газовий, снігопад – падає (що?) сніг</a:t>
                      </a: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2) складні слова,  утворені поєднанням незалежних слів ( між ними можна поставити і), відтінки </a:t>
                      </a:r>
                      <a:r>
                        <a:rPr lang="uk-UA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кольорів 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  <a:endParaRPr lang="uk-UA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художниця-карикатурúстка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українсько-російський, школа-інтернат, блідо-рожевий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Запам’ятай!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k-UA" sz="1400" u="sng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Жовтогарячий, червоногарячий 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разом</a:t>
                      </a:r>
                      <a:endParaRPr lang="uk-UA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3) складні іменники, утворені з дієслова у формі другої особи однини</a:t>
                      </a:r>
                      <a:endParaRPr lang="uk-UA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наказового способу та іменника: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горúцвіт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зірви́голова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перекоти́по́ле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пройдúсвіт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;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Колúвушко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Непúйпиво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Непúйвода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Перебúйніс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Тягнúбік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Убúйвовк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(прізвища);</a:t>
                      </a: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3) Близькі за значенням слова, що передають єдине поняття:</a:t>
                      </a: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хліб-сіль (їжа)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батько-мати (батьки)</a:t>
                      </a: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16632"/>
            <a:ext cx="8803760" cy="6624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1960" y="155145"/>
            <a:ext cx="1800200" cy="2635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Arial Narrow" panose="020B0606020202030204" pitchFamily="34" charset="0"/>
              </a:rPr>
              <a:t>північноамериканський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2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60648"/>
            <a:ext cx="8812088" cy="626469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3645024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75656" y="4005064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4005064"/>
            <a:ext cx="219865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Arial Narrow" panose="020B0606020202030204" pitchFamily="34" charset="0"/>
              </a:rPr>
              <a:t>Ці прикметники втратили свою ознаку і відповідають на питання хто?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0298" y="4869160"/>
            <a:ext cx="89768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Одна вада</a:t>
            </a:r>
            <a:endParaRPr lang="ru-RU" sz="1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275856" y="5013176"/>
            <a:ext cx="2544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49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8884096" cy="662473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907704" y="3284984"/>
            <a:ext cx="1656184" cy="79208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Arial Narrow" panose="020B0606020202030204" pitchFamily="34" charset="0"/>
              </a:rPr>
              <a:t>Важко-, довго-, легко-</a:t>
            </a:r>
            <a:r>
              <a:rPr lang="uk-UA" sz="1200" dirty="0" err="1" smtClean="0">
                <a:latin typeface="Arial Narrow" panose="020B0606020202030204" pitchFamily="34" charset="0"/>
              </a:rPr>
              <a:t>втарачають</a:t>
            </a:r>
            <a:r>
              <a:rPr lang="uk-UA" sz="1200" dirty="0" smtClean="0">
                <a:latin typeface="Arial Narrow" panose="020B0606020202030204" pitchFamily="34" charset="0"/>
              </a:rPr>
              <a:t> своє значення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7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88640"/>
            <a:ext cx="888409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88640"/>
            <a:ext cx="881208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60648"/>
            <a:ext cx="881208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5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732</Words>
  <Application>Microsoft Office PowerPoint</Application>
  <PresentationFormat>Экран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PDF</vt:lpstr>
      <vt:lpstr>Складні слова. Правопис складних слів</vt:lpstr>
      <vt:lpstr>Презентация PowerPoint</vt:lpstr>
      <vt:lpstr>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написання слів із пів-, напів-, полу-</vt:lpstr>
      <vt:lpstr>Запам’ятай!  Слова із пів  пишемо  окремо:   пів áркуша, пів відрá, пів годúни, пів лі́тра,пів мíста, пів огіркá, пів óстрова, пів я́блука, пів я́ щика, пів я́ми; пів Єврóпи,   пів Кúєва, пів Украї́ни.  </vt:lpstr>
      <vt:lpstr>Запам’ятай!  Слова із пів  пишемо  окремо:   пів áркуша, пів відрá, пів годúни, пів лі́тра,пів мíста, пів огіркá, пів óстрова, пів я́блука, пів я́ щика, пів я́ми; пів Єврóпи,   пів Кúєва, пів Украї́ни.  </vt:lpstr>
      <vt:lpstr>Зверніть увагу!!!!  Якщо ж пів з наступним іменником у формі називного відмінка становить єдине поняття і не виражає значення  половини, то їх пишемо разом: </vt:lpstr>
      <vt:lpstr>Презентация PowerPoint</vt:lpstr>
      <vt:lpstr>            </vt:lpstr>
      <vt:lpstr>            </vt:lpstr>
      <vt:lpstr>                      </vt:lpstr>
      <vt:lpstr>    </vt:lpstr>
      <vt:lpstr>                                   тести</vt:lpstr>
      <vt:lpstr>                         Домашнє завдання.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Тетяна</dc:creator>
  <cp:lastModifiedBy>user</cp:lastModifiedBy>
  <cp:revision>60</cp:revision>
  <dcterms:modified xsi:type="dcterms:W3CDTF">2021-03-17T15:01:19Z</dcterms:modified>
</cp:coreProperties>
</file>