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58" r:id="rId17"/>
    <p:sldId id="260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A1"/>
    <a:srgbClr val="3B4781"/>
    <a:srgbClr val="0A548C"/>
    <a:srgbClr val="052843"/>
    <a:srgbClr val="084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595" autoAdjust="0"/>
  </p:normalViewPr>
  <p:slideViewPr>
    <p:cSldViewPr>
      <p:cViewPr varScale="1">
        <p:scale>
          <a:sx n="90" d="100"/>
          <a:sy n="90" d="100"/>
        </p:scale>
        <p:origin x="1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9FD95-6EE4-4220-8E2E-5C4DC993CE55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E1F7C4D8-A590-4614-B20F-3D446BC27C90}">
      <dgm:prSet phldrT="[Текст]"/>
      <dgm:spPr/>
      <dgm:t>
        <a:bodyPr/>
        <a:lstStyle/>
        <a:p>
          <a:r>
            <a:rPr lang="uk-UA" dirty="0" smtClean="0"/>
            <a:t>задача</a:t>
          </a:r>
          <a:endParaRPr lang="ru-RU" dirty="0"/>
        </a:p>
      </dgm:t>
    </dgm:pt>
    <dgm:pt modelId="{5F3B554F-1A45-4508-8F37-33F47BB942CE}" type="parTrans" cxnId="{9C7114CB-7F6B-40EC-A47B-F59B431D02A8}">
      <dgm:prSet/>
      <dgm:spPr/>
      <dgm:t>
        <a:bodyPr/>
        <a:lstStyle/>
        <a:p>
          <a:endParaRPr lang="ru-RU"/>
        </a:p>
      </dgm:t>
    </dgm:pt>
    <dgm:pt modelId="{BA8157ED-FD5D-4262-82A4-58E3BA290E80}" type="sibTrans" cxnId="{9C7114CB-7F6B-40EC-A47B-F59B431D02A8}">
      <dgm:prSet/>
      <dgm:spPr/>
      <dgm:t>
        <a:bodyPr/>
        <a:lstStyle/>
        <a:p>
          <a:endParaRPr lang="ru-RU"/>
        </a:p>
      </dgm:t>
    </dgm:pt>
    <dgm:pt modelId="{48B4A0ED-258A-4D42-A2B1-455263CAF7AC}">
      <dgm:prSet phldrT="[Текст]"/>
      <dgm:spPr/>
      <dgm:t>
        <a:bodyPr/>
        <a:lstStyle/>
        <a:p>
          <a:r>
            <a:rPr lang="uk-UA" dirty="0" smtClean="0"/>
            <a:t>алгоритм</a:t>
          </a:r>
          <a:endParaRPr lang="ru-RU" dirty="0"/>
        </a:p>
      </dgm:t>
    </dgm:pt>
    <dgm:pt modelId="{5992811C-7FA7-4B7A-B410-E0D12024008B}" type="parTrans" cxnId="{AA9D0E55-ABC6-4DEF-9E7C-F029F7C55A41}">
      <dgm:prSet/>
      <dgm:spPr/>
      <dgm:t>
        <a:bodyPr/>
        <a:lstStyle/>
        <a:p>
          <a:endParaRPr lang="ru-RU"/>
        </a:p>
      </dgm:t>
    </dgm:pt>
    <dgm:pt modelId="{D177E607-4CE1-493D-AB8B-2A934164F7F3}" type="sibTrans" cxnId="{AA9D0E55-ABC6-4DEF-9E7C-F029F7C55A41}">
      <dgm:prSet/>
      <dgm:spPr/>
      <dgm:t>
        <a:bodyPr/>
        <a:lstStyle/>
        <a:p>
          <a:endParaRPr lang="ru-RU"/>
        </a:p>
      </dgm:t>
    </dgm:pt>
    <dgm:pt modelId="{E1B3BCC4-5CEE-48EB-9212-21006C181164}">
      <dgm:prSet phldrT="[Текст]"/>
      <dgm:spPr/>
      <dgm:t>
        <a:bodyPr/>
        <a:lstStyle/>
        <a:p>
          <a:r>
            <a:rPr lang="uk-UA" dirty="0" smtClean="0"/>
            <a:t>програма</a:t>
          </a:r>
          <a:endParaRPr lang="ru-RU" dirty="0"/>
        </a:p>
      </dgm:t>
    </dgm:pt>
    <dgm:pt modelId="{10226BDB-D872-4119-853D-E2E18A9FD9EF}" type="parTrans" cxnId="{9378F0D0-0B56-40C3-B452-4688522369C1}">
      <dgm:prSet/>
      <dgm:spPr/>
      <dgm:t>
        <a:bodyPr/>
        <a:lstStyle/>
        <a:p>
          <a:endParaRPr lang="ru-RU"/>
        </a:p>
      </dgm:t>
    </dgm:pt>
    <dgm:pt modelId="{B5F0F6C8-04B7-46BA-9B61-FB073BD60153}" type="sibTrans" cxnId="{9378F0D0-0B56-40C3-B452-4688522369C1}">
      <dgm:prSet/>
      <dgm:spPr/>
      <dgm:t>
        <a:bodyPr/>
        <a:lstStyle/>
        <a:p>
          <a:endParaRPr lang="ru-RU"/>
        </a:p>
      </dgm:t>
    </dgm:pt>
    <dgm:pt modelId="{1F3D2B31-1683-4BD1-9BAA-1525D8F813D5}" type="pres">
      <dgm:prSet presAssocID="{CAC9FD95-6EE4-4220-8E2E-5C4DC993CE55}" presName="Name0" presStyleCnt="0">
        <dgm:presLayoutVars>
          <dgm:dir/>
          <dgm:animLvl val="lvl"/>
          <dgm:resizeHandles val="exact"/>
        </dgm:presLayoutVars>
      </dgm:prSet>
      <dgm:spPr/>
    </dgm:pt>
    <dgm:pt modelId="{991A3B71-EAD3-47F5-9443-CA1215C41599}" type="pres">
      <dgm:prSet presAssocID="{E1F7C4D8-A590-4614-B20F-3D446BC27C9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9AFE0-4F75-405C-AC5E-27B6BD26299C}" type="pres">
      <dgm:prSet presAssocID="{BA8157ED-FD5D-4262-82A4-58E3BA290E80}" presName="parTxOnlySpace" presStyleCnt="0"/>
      <dgm:spPr/>
    </dgm:pt>
    <dgm:pt modelId="{05D7F010-E4C4-4A4B-95E6-834C137F0752}" type="pres">
      <dgm:prSet presAssocID="{48B4A0ED-258A-4D42-A2B1-455263CAF7AC}" presName="parTxOnly" presStyleLbl="node1" presStyleIdx="1" presStyleCnt="3" custLinFactNeighborX="9720" custLinFactNeighborY="2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02C08-F124-43BF-ACEF-0BC2544402D7}" type="pres">
      <dgm:prSet presAssocID="{D177E607-4CE1-493D-AB8B-2A934164F7F3}" presName="parTxOnlySpace" presStyleCnt="0"/>
      <dgm:spPr/>
    </dgm:pt>
    <dgm:pt modelId="{2057ED03-4392-4DA9-9053-C85DD4DB7015}" type="pres">
      <dgm:prSet presAssocID="{E1B3BCC4-5CEE-48EB-9212-21006C18116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ED11C-2586-4240-80C5-285860230AD5}" type="presOf" srcId="{E1F7C4D8-A590-4614-B20F-3D446BC27C90}" destId="{991A3B71-EAD3-47F5-9443-CA1215C41599}" srcOrd="0" destOrd="0" presId="urn:microsoft.com/office/officeart/2005/8/layout/chevron1"/>
    <dgm:cxn modelId="{AA9D0E55-ABC6-4DEF-9E7C-F029F7C55A41}" srcId="{CAC9FD95-6EE4-4220-8E2E-5C4DC993CE55}" destId="{48B4A0ED-258A-4D42-A2B1-455263CAF7AC}" srcOrd="1" destOrd="0" parTransId="{5992811C-7FA7-4B7A-B410-E0D12024008B}" sibTransId="{D177E607-4CE1-493D-AB8B-2A934164F7F3}"/>
    <dgm:cxn modelId="{7C520899-6861-45B1-855B-694B5C9E360B}" type="presOf" srcId="{CAC9FD95-6EE4-4220-8E2E-5C4DC993CE55}" destId="{1F3D2B31-1683-4BD1-9BAA-1525D8F813D5}" srcOrd="0" destOrd="0" presId="urn:microsoft.com/office/officeart/2005/8/layout/chevron1"/>
    <dgm:cxn modelId="{12D5DCD2-B873-4C32-B020-047B185FD008}" type="presOf" srcId="{E1B3BCC4-5CEE-48EB-9212-21006C181164}" destId="{2057ED03-4392-4DA9-9053-C85DD4DB7015}" srcOrd="0" destOrd="0" presId="urn:microsoft.com/office/officeart/2005/8/layout/chevron1"/>
    <dgm:cxn modelId="{9C7114CB-7F6B-40EC-A47B-F59B431D02A8}" srcId="{CAC9FD95-6EE4-4220-8E2E-5C4DC993CE55}" destId="{E1F7C4D8-A590-4614-B20F-3D446BC27C90}" srcOrd="0" destOrd="0" parTransId="{5F3B554F-1A45-4508-8F37-33F47BB942CE}" sibTransId="{BA8157ED-FD5D-4262-82A4-58E3BA290E80}"/>
    <dgm:cxn modelId="{9378F0D0-0B56-40C3-B452-4688522369C1}" srcId="{CAC9FD95-6EE4-4220-8E2E-5C4DC993CE55}" destId="{E1B3BCC4-5CEE-48EB-9212-21006C181164}" srcOrd="2" destOrd="0" parTransId="{10226BDB-D872-4119-853D-E2E18A9FD9EF}" sibTransId="{B5F0F6C8-04B7-46BA-9B61-FB073BD60153}"/>
    <dgm:cxn modelId="{E8E4B528-B268-49C1-8F75-522291E4AD2F}" type="presOf" srcId="{48B4A0ED-258A-4D42-A2B1-455263CAF7AC}" destId="{05D7F010-E4C4-4A4B-95E6-834C137F0752}" srcOrd="0" destOrd="0" presId="urn:microsoft.com/office/officeart/2005/8/layout/chevron1"/>
    <dgm:cxn modelId="{56F73E28-2D72-4B86-85C8-CA43AAACF446}" type="presParOf" srcId="{1F3D2B31-1683-4BD1-9BAA-1525D8F813D5}" destId="{991A3B71-EAD3-47F5-9443-CA1215C41599}" srcOrd="0" destOrd="0" presId="urn:microsoft.com/office/officeart/2005/8/layout/chevron1"/>
    <dgm:cxn modelId="{8727E424-7AD3-4AC6-9CFE-1F401865CDA2}" type="presParOf" srcId="{1F3D2B31-1683-4BD1-9BAA-1525D8F813D5}" destId="{E1B9AFE0-4F75-405C-AC5E-27B6BD26299C}" srcOrd="1" destOrd="0" presId="urn:microsoft.com/office/officeart/2005/8/layout/chevron1"/>
    <dgm:cxn modelId="{8143D1B9-CBD7-49CC-9510-106085DCAFAC}" type="presParOf" srcId="{1F3D2B31-1683-4BD1-9BAA-1525D8F813D5}" destId="{05D7F010-E4C4-4A4B-95E6-834C137F0752}" srcOrd="2" destOrd="0" presId="urn:microsoft.com/office/officeart/2005/8/layout/chevron1"/>
    <dgm:cxn modelId="{056E8C0D-6272-4E95-AD77-D966446324AD}" type="presParOf" srcId="{1F3D2B31-1683-4BD1-9BAA-1525D8F813D5}" destId="{A9602C08-F124-43BF-ACEF-0BC2544402D7}" srcOrd="3" destOrd="0" presId="urn:microsoft.com/office/officeart/2005/8/layout/chevron1"/>
    <dgm:cxn modelId="{D463741C-27EB-4E0B-A293-8C42AAADE378}" type="presParOf" srcId="{1F3D2B31-1683-4BD1-9BAA-1525D8F813D5}" destId="{2057ED03-4392-4DA9-9053-C85DD4DB701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9FD95-6EE4-4220-8E2E-5C4DC993CE55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E1F7C4D8-A590-4614-B20F-3D446BC27C90}">
      <dgm:prSet phldrT="[Текст]"/>
      <dgm:spPr/>
      <dgm:t>
        <a:bodyPr/>
        <a:lstStyle/>
        <a:p>
          <a:r>
            <a:rPr lang="uk-UA" dirty="0" smtClean="0"/>
            <a:t>комп'ютер</a:t>
          </a:r>
          <a:endParaRPr lang="ru-RU" dirty="0"/>
        </a:p>
      </dgm:t>
    </dgm:pt>
    <dgm:pt modelId="{5F3B554F-1A45-4508-8F37-33F47BB942CE}" type="parTrans" cxnId="{9C7114CB-7F6B-40EC-A47B-F59B431D02A8}">
      <dgm:prSet/>
      <dgm:spPr/>
      <dgm:t>
        <a:bodyPr/>
        <a:lstStyle/>
        <a:p>
          <a:endParaRPr lang="ru-RU"/>
        </a:p>
      </dgm:t>
    </dgm:pt>
    <dgm:pt modelId="{BA8157ED-FD5D-4262-82A4-58E3BA290E80}" type="sibTrans" cxnId="{9C7114CB-7F6B-40EC-A47B-F59B431D02A8}">
      <dgm:prSet/>
      <dgm:spPr/>
      <dgm:t>
        <a:bodyPr/>
        <a:lstStyle/>
        <a:p>
          <a:endParaRPr lang="ru-RU"/>
        </a:p>
      </dgm:t>
    </dgm:pt>
    <dgm:pt modelId="{48B4A0ED-258A-4D42-A2B1-455263CAF7AC}">
      <dgm:prSet phldrT="[Текст]"/>
      <dgm:spPr/>
      <dgm:t>
        <a:bodyPr/>
        <a:lstStyle/>
        <a:p>
          <a:r>
            <a:rPr lang="uk-UA" dirty="0" smtClean="0"/>
            <a:t>результат розв'язання</a:t>
          </a:r>
          <a:endParaRPr lang="ru-RU" dirty="0"/>
        </a:p>
      </dgm:t>
    </dgm:pt>
    <dgm:pt modelId="{5992811C-7FA7-4B7A-B410-E0D12024008B}" type="parTrans" cxnId="{AA9D0E55-ABC6-4DEF-9E7C-F029F7C55A41}">
      <dgm:prSet/>
      <dgm:spPr/>
      <dgm:t>
        <a:bodyPr/>
        <a:lstStyle/>
        <a:p>
          <a:endParaRPr lang="ru-RU"/>
        </a:p>
      </dgm:t>
    </dgm:pt>
    <dgm:pt modelId="{D177E607-4CE1-493D-AB8B-2A934164F7F3}" type="sibTrans" cxnId="{AA9D0E55-ABC6-4DEF-9E7C-F029F7C55A41}">
      <dgm:prSet/>
      <dgm:spPr/>
      <dgm:t>
        <a:bodyPr/>
        <a:lstStyle/>
        <a:p>
          <a:endParaRPr lang="ru-RU"/>
        </a:p>
      </dgm:t>
    </dgm:pt>
    <dgm:pt modelId="{1F3D2B31-1683-4BD1-9BAA-1525D8F813D5}" type="pres">
      <dgm:prSet presAssocID="{CAC9FD95-6EE4-4220-8E2E-5C4DC993CE55}" presName="Name0" presStyleCnt="0">
        <dgm:presLayoutVars>
          <dgm:dir/>
          <dgm:animLvl val="lvl"/>
          <dgm:resizeHandles val="exact"/>
        </dgm:presLayoutVars>
      </dgm:prSet>
      <dgm:spPr/>
    </dgm:pt>
    <dgm:pt modelId="{991A3B71-EAD3-47F5-9443-CA1215C41599}" type="pres">
      <dgm:prSet presAssocID="{E1F7C4D8-A590-4614-B20F-3D446BC27C9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9AFE0-4F75-405C-AC5E-27B6BD26299C}" type="pres">
      <dgm:prSet presAssocID="{BA8157ED-FD5D-4262-82A4-58E3BA290E80}" presName="parTxOnlySpace" presStyleCnt="0"/>
      <dgm:spPr/>
    </dgm:pt>
    <dgm:pt modelId="{05D7F010-E4C4-4A4B-95E6-834C137F0752}" type="pres">
      <dgm:prSet presAssocID="{48B4A0ED-258A-4D42-A2B1-455263CAF7AC}" presName="parTxOnly" presStyleLbl="node1" presStyleIdx="1" presStyleCnt="2" custLinFactNeighborX="9720" custLinFactNeighborY="2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7114CB-7F6B-40EC-A47B-F59B431D02A8}" srcId="{CAC9FD95-6EE4-4220-8E2E-5C4DC993CE55}" destId="{E1F7C4D8-A590-4614-B20F-3D446BC27C90}" srcOrd="0" destOrd="0" parTransId="{5F3B554F-1A45-4508-8F37-33F47BB942CE}" sibTransId="{BA8157ED-FD5D-4262-82A4-58E3BA290E80}"/>
    <dgm:cxn modelId="{AA9D0E55-ABC6-4DEF-9E7C-F029F7C55A41}" srcId="{CAC9FD95-6EE4-4220-8E2E-5C4DC993CE55}" destId="{48B4A0ED-258A-4D42-A2B1-455263CAF7AC}" srcOrd="1" destOrd="0" parTransId="{5992811C-7FA7-4B7A-B410-E0D12024008B}" sibTransId="{D177E607-4CE1-493D-AB8B-2A934164F7F3}"/>
    <dgm:cxn modelId="{E9BF3CDA-53B6-40FD-ADF1-5251C55D83FB}" type="presOf" srcId="{E1F7C4D8-A590-4614-B20F-3D446BC27C90}" destId="{991A3B71-EAD3-47F5-9443-CA1215C41599}" srcOrd="0" destOrd="0" presId="urn:microsoft.com/office/officeart/2005/8/layout/chevron1"/>
    <dgm:cxn modelId="{71C55A76-0F92-4D36-876D-75AE87C191C9}" type="presOf" srcId="{CAC9FD95-6EE4-4220-8E2E-5C4DC993CE55}" destId="{1F3D2B31-1683-4BD1-9BAA-1525D8F813D5}" srcOrd="0" destOrd="0" presId="urn:microsoft.com/office/officeart/2005/8/layout/chevron1"/>
    <dgm:cxn modelId="{90635438-CCB0-4816-851A-0C355863476B}" type="presOf" srcId="{48B4A0ED-258A-4D42-A2B1-455263CAF7AC}" destId="{05D7F010-E4C4-4A4B-95E6-834C137F0752}" srcOrd="0" destOrd="0" presId="urn:microsoft.com/office/officeart/2005/8/layout/chevron1"/>
    <dgm:cxn modelId="{0935E6B2-F700-42FE-88EC-3AC9062BEE82}" type="presParOf" srcId="{1F3D2B31-1683-4BD1-9BAA-1525D8F813D5}" destId="{991A3B71-EAD3-47F5-9443-CA1215C41599}" srcOrd="0" destOrd="0" presId="urn:microsoft.com/office/officeart/2005/8/layout/chevron1"/>
    <dgm:cxn modelId="{DA226E68-658A-4C20-BC82-E2ABD11F1758}" type="presParOf" srcId="{1F3D2B31-1683-4BD1-9BAA-1525D8F813D5}" destId="{E1B9AFE0-4F75-405C-AC5E-27B6BD26299C}" srcOrd="1" destOrd="0" presId="urn:microsoft.com/office/officeart/2005/8/layout/chevron1"/>
    <dgm:cxn modelId="{B9BEA59D-5CD4-4E8E-BF9D-8A3F3A4B64C7}" type="presParOf" srcId="{1F3D2B31-1683-4BD1-9BAA-1525D8F813D5}" destId="{05D7F010-E4C4-4A4B-95E6-834C137F075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488832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9361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75EC-CADD-4621-97DB-3C834FCCF9E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0825-2429-4433-93F5-8E5BA9D49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488832" cy="1470025"/>
          </a:xfrm>
        </p:spPr>
        <p:txBody>
          <a:bodyPr>
            <a:normAutofit/>
          </a:bodyPr>
          <a:lstStyle/>
          <a:p>
            <a:r>
              <a:rPr lang="uk-UA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riam" pitchFamily="34" charset="-79"/>
              </a:rPr>
              <a:t>Алгоритми, його властивості та види</a:t>
            </a:r>
            <a:r>
              <a:rPr lang="uk-UA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riam" pitchFamily="34" charset="-79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7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Властивості алгоритму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5915000" cy="4425355"/>
          </a:xfrm>
        </p:spPr>
        <p:txBody>
          <a:bodyPr>
            <a:normAutofit/>
          </a:bodyPr>
          <a:lstStyle/>
          <a:p>
            <a:pPr marL="571500" lvl="2" indent="-571500" defTabSz="1657350">
              <a:buFont typeface="Wingdings" pitchFamily="2" charset="2"/>
              <a:buChar char="§"/>
            </a:pPr>
            <a:r>
              <a:rPr lang="uk-UA" altLang="uk-UA" sz="3600" dirty="0"/>
              <a:t>Дискретність</a:t>
            </a:r>
          </a:p>
          <a:p>
            <a:pPr marL="571500" lvl="2" indent="-571500" defTabSz="1657350">
              <a:buFont typeface="Wingdings" pitchFamily="2" charset="2"/>
              <a:buChar char="§"/>
            </a:pPr>
            <a:r>
              <a:rPr lang="uk-UA" altLang="uk-UA" sz="3600" dirty="0" smtClean="0"/>
              <a:t>Зрозумілість</a:t>
            </a:r>
            <a:endParaRPr lang="uk-UA" altLang="uk-UA" sz="3600" dirty="0"/>
          </a:p>
          <a:p>
            <a:pPr marL="571500" lvl="2" indent="-571500" defTabSz="1657350">
              <a:buFont typeface="Wingdings" pitchFamily="2" charset="2"/>
              <a:buChar char="§"/>
            </a:pPr>
            <a:r>
              <a:rPr lang="uk-UA" altLang="uk-UA" sz="3600" dirty="0" smtClean="0"/>
              <a:t>Детермінованість</a:t>
            </a:r>
            <a:endParaRPr lang="uk-UA" altLang="uk-UA" sz="3600" dirty="0"/>
          </a:p>
          <a:p>
            <a:pPr marL="571500" lvl="2" indent="-571500" defTabSz="1657350">
              <a:buFont typeface="Wingdings" pitchFamily="2" charset="2"/>
              <a:buChar char="§"/>
            </a:pPr>
            <a:r>
              <a:rPr lang="uk-UA" altLang="uk-UA" sz="3600" dirty="0"/>
              <a:t>Масовість</a:t>
            </a:r>
          </a:p>
          <a:p>
            <a:pPr marL="571500" lvl="2" indent="-571500" defTabSz="1657350">
              <a:buFont typeface="Wingdings" pitchFamily="2" charset="2"/>
              <a:buChar char="§"/>
            </a:pPr>
            <a:r>
              <a:rPr lang="uk-UA" altLang="uk-UA" sz="3600" dirty="0" smtClean="0"/>
              <a:t>Скінченність</a:t>
            </a:r>
            <a:endParaRPr lang="uk-UA" altLang="uk-UA" sz="3600" dirty="0"/>
          </a:p>
          <a:p>
            <a:pPr marL="571500" lvl="2" indent="-571500" defTabSz="1657350">
              <a:buFont typeface="Wingdings" pitchFamily="2" charset="2"/>
              <a:buChar char="§"/>
            </a:pPr>
            <a:r>
              <a:rPr lang="uk-UA" altLang="uk-UA" sz="3600" dirty="0" smtClean="0"/>
              <a:t>Результативність</a:t>
            </a:r>
            <a:endParaRPr lang="uk-UA" altLang="uk-UA" sz="3600" dirty="0"/>
          </a:p>
        </p:txBody>
      </p:sp>
      <p:pic>
        <p:nvPicPr>
          <p:cNvPr id="4098" name="Picture 2" descr="C:\Users\Санёк\Desktop\section2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9029"/>
            <a:ext cx="3987626" cy="43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uk-UA" b="1" dirty="0"/>
              <a:t>Властивості алгоритму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47383"/>
              </p:ext>
            </p:extLst>
          </p:nvPr>
        </p:nvGraphicFramePr>
        <p:xfrm>
          <a:off x="179512" y="1340769"/>
          <a:ext cx="8856984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312368"/>
                <a:gridCol w="3240360"/>
              </a:tblGrid>
              <a:tr h="730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</a:rPr>
                        <a:t>Властивості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0528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</a:rPr>
                        <a:t>Приклад виконання властивості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0528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</a:rPr>
                        <a:t>Приклад невиконання властивості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052843"/>
                    </a:solidFill>
                  </a:tcPr>
                </a:tc>
              </a:tr>
              <a:tr h="788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дискретність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0A54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Страчувати не можна, 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помилувати!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A54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Страчувати не можна помилувати!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A548C"/>
                    </a:solidFill>
                  </a:tcPr>
                </a:tc>
              </a:tr>
              <a:tr h="928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i="1">
                          <a:effectLst/>
                          <a:latin typeface="Times New Roman"/>
                        </a:rPr>
                        <a:t>зрозумілість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</a:rPr>
                        <a:t>Інструкція українською або російською мовами </a:t>
                      </a:r>
                      <a:r>
                        <a:rPr lang="uk-UA" sz="2000" dirty="0" smtClean="0">
                          <a:effectLst/>
                          <a:latin typeface="Times New Roman"/>
                        </a:rPr>
                        <a:t>з малюнками.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</a:rPr>
                        <a:t>Інструкція японською мовою без </a:t>
                      </a:r>
                      <a:r>
                        <a:rPr lang="uk-UA" sz="2000" dirty="0" smtClean="0">
                          <a:effectLst/>
                          <a:latin typeface="Times New Roman"/>
                        </a:rPr>
                        <a:t>малюнків.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37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детермінованість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0A54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 дубі скринька, а у скриньці качка, а у 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качці яйце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 а в яйці голка, а в голці смерть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Кащея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A54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Піди туди, не знаю куди, принеси то, не знаю що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A548C"/>
                    </a:solidFill>
                  </a:tcPr>
                </a:tc>
              </a:tr>
              <a:tr h="788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i="1">
                          <a:effectLst/>
                          <a:latin typeface="Times New Roman"/>
                        </a:rPr>
                        <a:t>масовість</a:t>
                      </a:r>
                      <a:endParaRPr lang="ru-RU" sz="2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3655" algn="just">
                        <a:spcAft>
                          <a:spcPts val="0"/>
                        </a:spcAft>
                        <a:tabLst>
                          <a:tab pos="5588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</a:rPr>
                        <a:t>Кожній дочці батько привіз </a:t>
                      </a:r>
                      <a:r>
                        <a:rPr lang="uk-UA" sz="2000" dirty="0" smtClean="0">
                          <a:effectLst/>
                          <a:latin typeface="Times New Roman"/>
                        </a:rPr>
                        <a:t>подарунок.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</a:rPr>
                        <a:t>Депутат турбувався про добробут </a:t>
                      </a:r>
                      <a:r>
                        <a:rPr lang="uk-UA" sz="2000" dirty="0" smtClean="0">
                          <a:effectLst/>
                          <a:latin typeface="Times New Roman"/>
                        </a:rPr>
                        <a:t>виборців.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28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результативність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0A54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Мама зварила відмінну кашу у 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горщику.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A54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Каша вже заповнила усі вулиці, а горщик все варив 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кашу.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A548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5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Ланцюг перетворення інформації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48168"/>
              </p:ext>
            </p:extLst>
          </p:nvPr>
        </p:nvGraphicFramePr>
        <p:xfrm>
          <a:off x="457200" y="1700213"/>
          <a:ext cx="8229600" cy="230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038280"/>
              </p:ext>
            </p:extLst>
          </p:nvPr>
        </p:nvGraphicFramePr>
        <p:xfrm>
          <a:off x="611560" y="3861048"/>
          <a:ext cx="8229600" cy="230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26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5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8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Характеристики алгоритму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6275040" cy="442535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uk-UA" i="1" dirty="0"/>
              <a:t>Область визначення </a:t>
            </a:r>
            <a:r>
              <a:rPr lang="uk-UA" i="1" dirty="0" smtClean="0"/>
              <a:t>алгоритму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uk-UA" i="1" dirty="0"/>
              <a:t>Складність алгоритму </a:t>
            </a:r>
            <a:endParaRPr lang="uk-UA" i="1" dirty="0" smtClean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uk-UA" i="1" dirty="0"/>
              <a:t>Алгоритмічна розв’язність масової проблеми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122" name="Picture 2" descr="C:\Users\Санёк\Desktop\8581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65" y="2060848"/>
            <a:ext cx="3717031" cy="41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Принципи побудови алгоритму </a:t>
            </a:r>
            <a:endParaRPr lang="ru-RU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78556" y="1760810"/>
            <a:ext cx="2209082" cy="1956222"/>
            <a:chOff x="4397" y="1430"/>
            <a:chExt cx="1005" cy="96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81000" y="4367485"/>
            <a:ext cx="2306638" cy="2024236"/>
            <a:chOff x="4397" y="1430"/>
            <a:chExt cx="1005" cy="960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575022" y="1917199"/>
            <a:ext cx="183673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uk-UA" sz="2000" b="1" i="1" u="sng" dirty="0"/>
              <a:t>I. Аналіз постановки задачі та її предметної області </a:t>
            </a:r>
            <a:endParaRPr lang="ru-RU" sz="20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395536" y="4697849"/>
            <a:ext cx="183673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uk-UA" sz="2000" b="1" i="1" u="sng" dirty="0"/>
              <a:t>II. Формальне моделювання розв’язання задачі </a:t>
            </a:r>
            <a:endParaRPr lang="en-US" sz="2000" b="1" dirty="0">
              <a:solidFill>
                <a:srgbClr val="333333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759024" y="4339838"/>
            <a:ext cx="5989440" cy="2113490"/>
            <a:chOff x="2359025" y="4999853"/>
            <a:chExt cx="5413375" cy="1669507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ltGray">
            <a:xfrm>
              <a:off x="5113338" y="4999853"/>
              <a:ext cx="2659062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ltGray">
            <a:xfrm>
              <a:off x="2359025" y="5113610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8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white">
            <a:xfrm>
              <a:off x="2435654" y="5133572"/>
              <a:ext cx="2561796" cy="153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b="1" dirty="0" smtClean="0"/>
                <a:t>3. </a:t>
              </a:r>
              <a:r>
                <a:rPr lang="uk-UA" sz="1600" b="1" dirty="0"/>
                <a:t>Вибір і застосування формальної системи для опису моделі предметної області і розв’язання задачі</a:t>
              </a:r>
              <a:r>
                <a:rPr lang="uk-UA" sz="1600" b="1" dirty="0" smtClean="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uk-UA" sz="1600" b="1" dirty="0"/>
                <a:t>4. Формування основної ідеї, вибір методів розв’язання задачі. 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white">
            <a:xfrm>
              <a:off x="5169108" y="5217976"/>
              <a:ext cx="2538209" cy="11669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uk-UA" dirty="0" smtClean="0"/>
                <a:t>5</a:t>
              </a:r>
              <a:r>
                <a:rPr lang="uk-UA" dirty="0"/>
                <a:t>. Визначення технологій, засобів і виконавця розв’язання задачі, побудова алгоритмів, що реалізують обрані методи.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759024" y="1781763"/>
            <a:ext cx="5989440" cy="2439321"/>
            <a:chOff x="2359025" y="3187197"/>
            <a:chExt cx="5413375" cy="1653363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gray">
            <a:xfrm>
              <a:off x="5113338" y="3187197"/>
              <a:ext cx="2659062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gray">
            <a:xfrm>
              <a:off x="2359025" y="3284810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white">
            <a:xfrm>
              <a:off x="2435654" y="3539701"/>
              <a:ext cx="2677684" cy="11056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uk-UA" sz="2000" dirty="0">
                  <a:solidFill>
                    <a:schemeClr val="bg1"/>
                  </a:solidFill>
                </a:rPr>
                <a:t>1</a:t>
              </a:r>
              <a:r>
                <a:rPr lang="uk-UA" sz="2000" dirty="0" smtClean="0">
                  <a:solidFill>
                    <a:schemeClr val="bg1"/>
                  </a:solidFill>
                </a:rPr>
                <a:t>. Розуміння </a:t>
              </a:r>
              <a:r>
                <a:rPr lang="uk-UA" sz="2000" dirty="0">
                  <a:solidFill>
                    <a:schemeClr val="bg1"/>
                  </a:solidFill>
                </a:rPr>
                <a:t>постановки і вимог початкової задачі, визначення предметної області, для якої поставлена задача. 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white">
            <a:xfrm>
              <a:off x="5169109" y="3213012"/>
              <a:ext cx="2603291" cy="1481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uk-UA" sz="1700" b="1" dirty="0">
                  <a:solidFill>
                    <a:schemeClr val="bg1"/>
                  </a:solidFill>
                </a:rPr>
                <a:t>2</a:t>
              </a:r>
              <a:r>
                <a:rPr lang="uk-UA" sz="1700" b="1" dirty="0" smtClean="0">
                  <a:solidFill>
                    <a:schemeClr val="bg1"/>
                  </a:solidFill>
                </a:rPr>
                <a:t>. Аналіз </a:t>
              </a:r>
              <a:r>
                <a:rPr lang="uk-UA" sz="1700" b="1" dirty="0">
                  <a:solidFill>
                    <a:schemeClr val="bg1"/>
                  </a:solidFill>
                </a:rPr>
                <a:t>предметної області, виявлення даних, які фіксують вхідну і вихідну </a:t>
              </a:r>
              <a:r>
                <a:rPr lang="uk-UA" sz="1700" b="1" dirty="0" smtClean="0">
                  <a:solidFill>
                    <a:schemeClr val="bg1"/>
                  </a:solidFill>
                </a:rPr>
                <a:t>інформацію, </a:t>
              </a:r>
              <a:r>
                <a:rPr lang="uk-UA" sz="1700" b="1" dirty="0">
                  <a:solidFill>
                    <a:schemeClr val="bg1"/>
                  </a:solidFill>
                </a:rPr>
                <a:t>визначення відношень між даними, умов та обмежень, які накладаються на ці відношення. </a:t>
              </a:r>
              <a:endParaRPr lang="ru-RU" sz="17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9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Принципи побудови алгоритму </a:t>
            </a:r>
            <a:endParaRPr lang="ru-RU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78556" y="2912942"/>
            <a:ext cx="2209082" cy="1956222"/>
            <a:chOff x="4397" y="1430"/>
            <a:chExt cx="1005" cy="96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D5E0E5">
                    <a:gamma/>
                    <a:shade val="66275"/>
                    <a:invGamma/>
                  </a:srgbClr>
                </a:gs>
                <a:gs pos="50000">
                  <a:srgbClr val="D5E0E5"/>
                </a:gs>
                <a:gs pos="100000">
                  <a:srgbClr val="D5E0E5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553956" y="3566007"/>
            <a:ext cx="18367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uk-UA" sz="2000" b="1" i="1" u="sng" dirty="0"/>
              <a:t>III. Практичне розв’язання </a:t>
            </a:r>
            <a:endParaRPr lang="ru-RU" sz="2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759024" y="2933895"/>
            <a:ext cx="5989440" cy="2439321"/>
            <a:chOff x="2359025" y="3187197"/>
            <a:chExt cx="5413375" cy="1653363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gray">
            <a:xfrm>
              <a:off x="5113338" y="3187197"/>
              <a:ext cx="2659062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gray">
            <a:xfrm>
              <a:off x="2359025" y="3284810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white">
            <a:xfrm>
              <a:off x="2435654" y="3539701"/>
              <a:ext cx="2677684" cy="10639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uk-UA" sz="2400" dirty="0">
                  <a:solidFill>
                    <a:schemeClr val="bg1"/>
                  </a:solidFill>
                </a:rPr>
                <a:t>6. Застосування обраних методів і засобів для розв’язання задачі.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white">
            <a:xfrm>
              <a:off x="5429439" y="3560170"/>
              <a:ext cx="2342961" cy="9387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uk-UA" sz="2800" dirty="0">
                  <a:solidFill>
                    <a:schemeClr val="bg1"/>
                  </a:solidFill>
                </a:rPr>
                <a:t>7. Аналіз отриманих результатів.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4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Контрольні запитання:</a:t>
            </a:r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07504" y="1844824"/>
            <a:ext cx="8928992" cy="576064"/>
          </a:xfrm>
          <a:prstGeom prst="rect">
            <a:avLst/>
          </a:prstGeom>
          <a:solidFill>
            <a:srgbClr val="05284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/>
              <a:t>1. Звідки з’явилась назва терміну </a:t>
            </a:r>
            <a:r>
              <a:rPr lang="uk-UA" sz="2400" dirty="0" err="1"/>
              <a:t>„алгоритм</a:t>
            </a:r>
            <a:r>
              <a:rPr lang="uk-UA" sz="2400" dirty="0"/>
              <a:t>”?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504" y="2636912"/>
            <a:ext cx="8928992" cy="576064"/>
          </a:xfrm>
          <a:prstGeom prst="rect">
            <a:avLst/>
          </a:prstGeom>
          <a:solidFill>
            <a:srgbClr val="0B61A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/>
              <a:t>2. Що розуміють під терміном </a:t>
            </a:r>
            <a:r>
              <a:rPr lang="uk-UA" sz="2400" dirty="0" err="1"/>
              <a:t>„чисельні</a:t>
            </a:r>
            <a:r>
              <a:rPr lang="uk-UA" sz="2400" dirty="0"/>
              <a:t> алгоритми”?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7504" y="3429000"/>
            <a:ext cx="8928992" cy="576064"/>
          </a:xfrm>
          <a:prstGeom prst="rect">
            <a:avLst/>
          </a:prstGeom>
          <a:solidFill>
            <a:srgbClr val="05284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 smtClean="0"/>
              <a:t>3. </a:t>
            </a:r>
            <a:r>
              <a:rPr lang="uk-UA" sz="2400" dirty="0"/>
              <a:t>Що розуміють під терміном </a:t>
            </a:r>
            <a:r>
              <a:rPr lang="uk-UA" sz="2400" dirty="0" err="1"/>
              <a:t>„алгоритм</a:t>
            </a:r>
            <a:r>
              <a:rPr lang="uk-UA" sz="2400" dirty="0"/>
              <a:t>”?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07504" y="4149080"/>
            <a:ext cx="8928992" cy="576064"/>
          </a:xfrm>
          <a:prstGeom prst="rect">
            <a:avLst/>
          </a:prstGeom>
          <a:solidFill>
            <a:srgbClr val="0B61A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/>
              <a:t>4</a:t>
            </a:r>
            <a:r>
              <a:rPr lang="uk-UA" sz="2400" dirty="0" smtClean="0"/>
              <a:t>. </a:t>
            </a:r>
            <a:r>
              <a:rPr lang="uk-UA" sz="2400" dirty="0"/>
              <a:t>Що розуміють під терміном </a:t>
            </a:r>
            <a:r>
              <a:rPr lang="uk-UA" sz="2400" dirty="0" err="1"/>
              <a:t>„операція</a:t>
            </a:r>
            <a:r>
              <a:rPr lang="uk-UA" sz="2400" dirty="0"/>
              <a:t>”?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6171" y="5733256"/>
            <a:ext cx="8928992" cy="576064"/>
          </a:xfrm>
          <a:prstGeom prst="rect">
            <a:avLst/>
          </a:prstGeom>
          <a:solidFill>
            <a:srgbClr val="0B61A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/>
              <a:t>6</a:t>
            </a:r>
            <a:r>
              <a:rPr lang="uk-UA" sz="2400" dirty="0" smtClean="0"/>
              <a:t>. </a:t>
            </a:r>
            <a:r>
              <a:rPr lang="uk-UA" sz="2400" dirty="0"/>
              <a:t>Назвіть принципи побудови алгоритму.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107504" y="4941168"/>
            <a:ext cx="8928992" cy="576064"/>
          </a:xfrm>
          <a:prstGeom prst="rect">
            <a:avLst/>
          </a:prstGeom>
          <a:solidFill>
            <a:srgbClr val="05284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/>
              <a:t>5</a:t>
            </a:r>
            <a:r>
              <a:rPr lang="uk-UA" sz="2400" dirty="0" smtClean="0"/>
              <a:t>. </a:t>
            </a:r>
            <a:r>
              <a:rPr lang="uk-UA" sz="2400" dirty="0"/>
              <a:t>Дайте характеристику властивостей алгоритму.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89654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uk-UA" dirty="0" smtClean="0"/>
              <a:t>Поняття алгоритму.</a:t>
            </a:r>
          </a:p>
          <a:p>
            <a:pPr marL="514350" indent="-514350">
              <a:spcBef>
                <a:spcPts val="1200"/>
              </a:spcBef>
              <a:buAutoNum type="arabicPeriod" startAt="2"/>
            </a:pPr>
            <a:r>
              <a:rPr lang="uk-UA" dirty="0" smtClean="0"/>
              <a:t>Визначення </a:t>
            </a:r>
            <a:r>
              <a:rPr lang="uk-UA" dirty="0"/>
              <a:t>та властивості алгоритму</a:t>
            </a:r>
            <a:r>
              <a:rPr lang="uk-UA" dirty="0" smtClean="0"/>
              <a:t>.</a:t>
            </a:r>
          </a:p>
          <a:p>
            <a:pPr marL="514350" indent="-514350">
              <a:spcBef>
                <a:spcPts val="1200"/>
              </a:spcBef>
              <a:buAutoNum type="arabicPeriod" startAt="3"/>
            </a:pPr>
            <a:r>
              <a:rPr lang="uk-UA" dirty="0" smtClean="0"/>
              <a:t>Характеристики </a:t>
            </a:r>
            <a:r>
              <a:rPr lang="uk-UA" dirty="0"/>
              <a:t>алгоритму</a:t>
            </a:r>
            <a:r>
              <a:rPr lang="uk-UA" dirty="0" smtClean="0"/>
              <a:t>.</a:t>
            </a:r>
          </a:p>
          <a:p>
            <a:pPr marL="514350" indent="-514350">
              <a:spcBef>
                <a:spcPts val="1200"/>
              </a:spcBef>
              <a:buAutoNum type="arabicPeriod" startAt="4"/>
            </a:pPr>
            <a:r>
              <a:rPr lang="uk-UA" dirty="0" smtClean="0"/>
              <a:t>Принципи </a:t>
            </a:r>
            <a:r>
              <a:rPr lang="uk-UA" dirty="0"/>
              <a:t>побудови алгоритму</a:t>
            </a:r>
            <a:r>
              <a:rPr lang="uk-UA" dirty="0" smtClean="0"/>
              <a:t>.</a:t>
            </a:r>
          </a:p>
          <a:p>
            <a:pPr marL="514350" indent="-514350">
              <a:spcBef>
                <a:spcPts val="1200"/>
              </a:spcBef>
              <a:buAutoNum type="arabicPeriod" startAt="5"/>
            </a:pPr>
            <a:r>
              <a:rPr lang="uk-UA" dirty="0" smtClean="0"/>
              <a:t>Аналіз </a:t>
            </a:r>
            <a:r>
              <a:rPr lang="uk-UA" dirty="0"/>
              <a:t>постановки задачі та її </a:t>
            </a:r>
            <a:r>
              <a:rPr lang="uk-UA" dirty="0" smtClean="0"/>
              <a:t>предметної </a:t>
            </a:r>
            <a:r>
              <a:rPr lang="uk-UA" dirty="0"/>
              <a:t>області.</a:t>
            </a:r>
            <a:endParaRPr lang="ru-RU" dirty="0"/>
          </a:p>
          <a:p>
            <a:pPr marL="514350" indent="-514350">
              <a:spcBef>
                <a:spcPts val="1200"/>
              </a:spcBef>
              <a:buAutoNum type="arabicPeriod" startAt="6"/>
            </a:pPr>
            <a:r>
              <a:rPr lang="uk-UA" dirty="0" smtClean="0"/>
              <a:t>Формальне </a:t>
            </a:r>
            <a:r>
              <a:rPr lang="uk-UA" dirty="0"/>
              <a:t>розв’язання задачі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4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Поняття алгоритму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44824"/>
            <a:ext cx="3312368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/>
              <a:t>Інтуїтивне поняття алгоритму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1844824"/>
            <a:ext cx="4752528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/>
              <a:t>Слово </a:t>
            </a:r>
            <a:r>
              <a:rPr lang="uk-UA" sz="2800" dirty="0" err="1"/>
              <a:t>„алгоритм</a:t>
            </a:r>
            <a:r>
              <a:rPr lang="uk-UA" sz="2800" dirty="0"/>
              <a:t>”, за суттю є синонімом слів спосіб, рецепт, інструкція.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221088"/>
            <a:ext cx="4464496" cy="2232248"/>
          </a:xfrm>
          <a:prstGeom prst="roundRect">
            <a:avLst/>
          </a:prstGeom>
          <a:solidFill>
            <a:srgbClr val="0B6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Повсякденне життя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/>
              <a:t>масове виготовлення взуття й пошив </a:t>
            </a:r>
            <a:r>
              <a:rPr lang="uk-UA" dirty="0" smtClean="0"/>
              <a:t>одягу;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 </a:t>
            </a:r>
            <a:r>
              <a:rPr lang="uk-UA" dirty="0"/>
              <a:t>збирання автомобілів на </a:t>
            </a:r>
            <a:r>
              <a:rPr lang="uk-UA" dirty="0" smtClean="0"/>
              <a:t>конвеєрі;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 </a:t>
            </a:r>
            <a:r>
              <a:rPr lang="uk-UA" dirty="0"/>
              <a:t>випічка </a:t>
            </a:r>
            <a:r>
              <a:rPr lang="uk-UA" dirty="0" smtClean="0"/>
              <a:t>хліба;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 </a:t>
            </a:r>
            <a:r>
              <a:rPr lang="uk-UA" dirty="0"/>
              <a:t>виплавка </a:t>
            </a:r>
            <a:r>
              <a:rPr lang="uk-UA" dirty="0" smtClean="0"/>
              <a:t>металу.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733" y="4221088"/>
            <a:ext cx="3599595" cy="2232248"/>
          </a:xfrm>
          <a:prstGeom prst="roundRect">
            <a:avLst/>
          </a:prstGeom>
          <a:solidFill>
            <a:srgbClr val="0B6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/>
              <a:t>арифметичних дій над натуральними числами, </a:t>
            </a:r>
            <a:r>
              <a:rPr lang="uk-UA" dirty="0" smtClean="0"/>
              <a:t>дробами;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розв'язання рівнянь</a:t>
            </a:r>
            <a:r>
              <a:rPr lang="uk-UA" dirty="0"/>
              <a:t>, нерівностей, систем </a:t>
            </a:r>
            <a:r>
              <a:rPr lang="uk-UA" dirty="0" smtClean="0"/>
              <a:t>рівнянь.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717032"/>
            <a:ext cx="8928992" cy="432048"/>
          </a:xfrm>
          <a:prstGeom prst="rect">
            <a:avLst/>
          </a:prstGeom>
          <a:solidFill>
            <a:srgbClr val="052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Приклади алгоритмів: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4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/>
              <a:t>Поняття алгоритму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57316"/>
            <a:ext cx="8928992" cy="1080120"/>
          </a:xfrm>
          <a:prstGeom prst="rect">
            <a:avLst/>
          </a:prstGeom>
          <a:solidFill>
            <a:srgbClr val="052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/>
              <a:t>А</a:t>
            </a:r>
            <a:r>
              <a:rPr lang="uk-UA" sz="2800" dirty="0" smtClean="0"/>
              <a:t>лгоритм Евкліда - </a:t>
            </a:r>
            <a:r>
              <a:rPr lang="uk-UA" sz="2800" dirty="0"/>
              <a:t>знаходження найбільшого загального дільника двох цілих </a:t>
            </a:r>
            <a:r>
              <a:rPr lang="uk-UA" sz="2800" dirty="0" smtClean="0"/>
              <a:t>чисел.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5467"/>
            <a:ext cx="8928992" cy="1080120"/>
          </a:xfrm>
          <a:prstGeom prst="rect">
            <a:avLst/>
          </a:prstGeom>
          <a:solidFill>
            <a:srgbClr val="052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/>
              <a:t>Він був викладений в </a:t>
            </a:r>
            <a:r>
              <a:rPr lang="uk-UA" sz="2800" dirty="0" smtClean="0"/>
              <a:t>його працях, а саме у </a:t>
            </a:r>
            <a:r>
              <a:rPr lang="uk-UA" sz="2800" dirty="0"/>
              <a:t>сьомій книзі </a:t>
            </a:r>
            <a:r>
              <a:rPr lang="uk-UA" sz="2800" dirty="0" err="1"/>
              <a:t>„Начал</a:t>
            </a:r>
            <a:r>
              <a:rPr lang="uk-UA" sz="2800" dirty="0"/>
              <a:t>” </a:t>
            </a:r>
            <a:r>
              <a:rPr lang="uk-UA" sz="2800" dirty="0" smtClean="0"/>
              <a:t>(ІІІ ст. до н.е.).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376264" cy="30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86" y="3429000"/>
            <a:ext cx="2375842" cy="28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291090" cy="28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8286" y="6237312"/>
            <a:ext cx="2375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 Black" pitchFamily="34" charset="0"/>
              </a:rPr>
              <a:t>Евклід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614" y="6237312"/>
            <a:ext cx="2591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chemeClr val="bg1"/>
                </a:solidFill>
                <a:latin typeface="Arial Black" pitchFamily="34" charset="0"/>
              </a:rPr>
              <a:t>Евдокс</a:t>
            </a:r>
            <a:r>
              <a:rPr lang="uk-UA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Arial Black" pitchFamily="34" charset="0"/>
              </a:rPr>
              <a:t>Кіндський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Алгоритм Евкліда знаходження найбільшого загального дільника двох цілих позитивних чисел.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540683" cy="483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50982"/>
              </p:ext>
            </p:extLst>
          </p:nvPr>
        </p:nvGraphicFramePr>
        <p:xfrm>
          <a:off x="4139951" y="1660016"/>
          <a:ext cx="4536505" cy="50813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20081"/>
                <a:gridCol w="1296144"/>
                <a:gridCol w="576064"/>
                <a:gridCol w="576064"/>
                <a:gridCol w="1368152"/>
              </a:tblGrid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крок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8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операція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8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8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8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умова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843"/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Ввести М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Ввести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24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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32 </a:t>
                      </a:r>
                      <a:r>
                        <a:rPr lang="uk-UA" sz="1600" dirty="0" smtClean="0">
                          <a:sym typeface="Symbol"/>
                        </a:rPr>
                        <a:t> 24,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ТАК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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32 </a:t>
                      </a:r>
                      <a:r>
                        <a:rPr lang="uk-UA" sz="1600" dirty="0" smtClean="0">
                          <a:sym typeface="Symbol"/>
                        </a:rPr>
                        <a:t> 24,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ТАК</a:t>
                      </a:r>
                      <a:endParaRPr lang="ru-RU" sz="16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= </a:t>
                      </a:r>
                      <a:r>
                        <a:rPr lang="uk-UA" sz="1600" dirty="0" err="1" smtClean="0"/>
                        <a:t>М</a:t>
                      </a:r>
                      <a:r>
                        <a:rPr lang="uk-UA" sz="1600" baseline="0" dirty="0" smtClean="0"/>
                        <a:t> -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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8 </a:t>
                      </a:r>
                      <a:r>
                        <a:rPr lang="uk-UA" sz="1600" dirty="0" smtClean="0">
                          <a:sym typeface="Symbol"/>
                        </a:rPr>
                        <a:t> 24,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ТАК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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8 </a:t>
                      </a:r>
                      <a:r>
                        <a:rPr lang="uk-UA" sz="1600" dirty="0" smtClean="0">
                          <a:sym typeface="Symbol"/>
                        </a:rPr>
                        <a:t> 24,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НІ</a:t>
                      </a:r>
                      <a:endParaRPr lang="ru-RU" sz="16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</a:t>
                      </a:r>
                      <a:r>
                        <a:rPr lang="uk-UA" sz="1600" dirty="0" smtClean="0"/>
                        <a:t> = </a:t>
                      </a:r>
                      <a:r>
                        <a:rPr lang="en-US" sz="1600" dirty="0" smtClean="0"/>
                        <a:t>N</a:t>
                      </a:r>
                      <a:r>
                        <a:rPr lang="uk-UA" sz="1600" baseline="0" dirty="0" smtClean="0"/>
                        <a:t> -</a:t>
                      </a:r>
                      <a:r>
                        <a:rPr lang="uk-UA" sz="1600" dirty="0" smtClean="0"/>
                        <a:t>М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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8 </a:t>
                      </a:r>
                      <a:r>
                        <a:rPr lang="uk-UA" sz="1600" dirty="0" smtClean="0">
                          <a:sym typeface="Symbol"/>
                        </a:rPr>
                        <a:t> 16,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ТАК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 </a:t>
                      </a:r>
                      <a:r>
                        <a:rPr lang="en-US" sz="1600" dirty="0" smtClean="0"/>
                        <a:t>N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8 </a:t>
                      </a:r>
                      <a:r>
                        <a:rPr lang="uk-UA" sz="1600" dirty="0" smtClean="0">
                          <a:sym typeface="Symbol"/>
                        </a:rPr>
                        <a:t> 16,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НІ</a:t>
                      </a:r>
                      <a:endParaRPr lang="ru-RU" sz="16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</a:t>
                      </a:r>
                      <a:r>
                        <a:rPr lang="uk-UA" sz="1600" dirty="0" smtClean="0"/>
                        <a:t> = </a:t>
                      </a:r>
                      <a:r>
                        <a:rPr lang="en-US" sz="1600" dirty="0" smtClean="0"/>
                        <a:t>N</a:t>
                      </a:r>
                      <a:r>
                        <a:rPr lang="uk-UA" sz="1600" baseline="0" dirty="0" smtClean="0"/>
                        <a:t> -</a:t>
                      </a:r>
                      <a:r>
                        <a:rPr lang="uk-UA" sz="1600" dirty="0" smtClean="0"/>
                        <a:t>М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М </a:t>
                      </a:r>
                      <a:r>
                        <a:rPr lang="uk-UA" sz="1600" dirty="0" smtClean="0">
                          <a:sym typeface="Symbol"/>
                        </a:rPr>
                        <a:t> </a:t>
                      </a:r>
                      <a:r>
                        <a:rPr lang="en-US" sz="1600" dirty="0" smtClean="0"/>
                        <a:t>N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8 </a:t>
                      </a:r>
                      <a:r>
                        <a:rPr lang="uk-UA" sz="1600" dirty="0" smtClean="0">
                          <a:sym typeface="Symbol"/>
                        </a:rPr>
                        <a:t> 8, </a:t>
                      </a:r>
                      <a:r>
                        <a:rPr lang="uk-UA" sz="1600" b="1" dirty="0" smtClean="0">
                          <a:effectLst/>
                          <a:sym typeface="Symbol"/>
                        </a:rPr>
                        <a:t>НІ</a:t>
                      </a:r>
                      <a:endParaRPr lang="ru-RU" sz="16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Вивести М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368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кінець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51" y="0"/>
            <a:ext cx="8229600" cy="1143000"/>
          </a:xfrm>
        </p:spPr>
        <p:txBody>
          <a:bodyPr/>
          <a:lstStyle/>
          <a:p>
            <a:r>
              <a:rPr lang="uk-UA" b="1" dirty="0"/>
              <a:t>Поняття алгоритму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1800200"/>
          </a:xfrm>
          <a:prstGeom prst="rect">
            <a:avLst/>
          </a:prstGeom>
          <a:solidFill>
            <a:srgbClr val="052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altLang="uk-UA" sz="2800" dirty="0"/>
              <a:t>Термін </a:t>
            </a:r>
            <a:r>
              <a:rPr lang="uk-UA" altLang="uk-UA" sz="2800" i="1" dirty="0"/>
              <a:t>“алгоритм”</a:t>
            </a:r>
            <a:r>
              <a:rPr lang="uk-UA" altLang="uk-UA" sz="2800" dirty="0"/>
              <a:t> походить від імені арабського математика </a:t>
            </a:r>
            <a:r>
              <a:rPr lang="uk-UA" altLang="uk-UA" sz="2800" dirty="0" err="1"/>
              <a:t>Мухаммеда</a:t>
            </a:r>
            <a:r>
              <a:rPr lang="uk-UA" altLang="uk-UA" sz="2800" dirty="0"/>
              <a:t> </a:t>
            </a:r>
            <a:r>
              <a:rPr lang="uk-UA" altLang="uk-UA" sz="2800" u="sng" dirty="0" err="1"/>
              <a:t>аль-Хорезмі</a:t>
            </a:r>
            <a:r>
              <a:rPr lang="uk-UA" altLang="uk-UA" sz="2800" dirty="0"/>
              <a:t>, який запропонував порядок виконання арифметичних дій над числами.</a:t>
            </a:r>
            <a:endParaRPr lang="ru-RU" altLang="uk-UA" sz="28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55328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3561109"/>
            <a:ext cx="30963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Абу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Абдуллах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Мохаммед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ібн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Муса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Аль-Хорезмі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в перекладі з арабської означає «</a:t>
            </a:r>
            <a:r>
              <a:rPr lang="uk-UA" sz="2000" i="1" dirty="0" err="1">
                <a:solidFill>
                  <a:schemeClr val="bg1"/>
                </a:solidFill>
                <a:latin typeface="Georgia" pitchFamily="18" charset="0"/>
              </a:rPr>
              <a:t>Мухамед</a:t>
            </a:r>
            <a:r>
              <a:rPr lang="uk-UA" sz="2000" i="1" dirty="0">
                <a:solidFill>
                  <a:schemeClr val="bg1"/>
                </a:solidFill>
                <a:latin typeface="Georgia" pitchFamily="18" charset="0"/>
              </a:rPr>
              <a:t> син Муси з Хорезма»)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2452" y="6021288"/>
            <a:ext cx="2529988" cy="830997"/>
          </a:xfrm>
          <a:prstGeom prst="rect">
            <a:avLst/>
          </a:prstGeom>
          <a:solidFill>
            <a:srgbClr val="052843"/>
          </a:solidFill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Сторінка Алгебри 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Аль-Хорезмі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52" y="2780928"/>
            <a:ext cx="2529988" cy="3324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5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uk-UA" b="1" dirty="0"/>
              <a:t>Поняття алгоритму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504" y="1196752"/>
            <a:ext cx="8928992" cy="2736304"/>
          </a:xfrm>
          <a:prstGeom prst="rect">
            <a:avLst/>
          </a:prstGeom>
          <a:solidFill>
            <a:srgbClr val="05284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dirty="0"/>
              <a:t>До 30-х років ХХ ст., поняття алгоритму залишалося інтуїтивно зрозумілим, що мало скоріше методологічне, а не математичне значення. Задача точного визначення алгоритму була розв’язана у 30-х роках ХХ ст. у працях Гілберта, </a:t>
            </a:r>
            <a:r>
              <a:rPr lang="uk-UA" sz="2400" dirty="0" err="1"/>
              <a:t>Черча</a:t>
            </a:r>
            <a:r>
              <a:rPr lang="uk-UA" sz="2400" dirty="0"/>
              <a:t>, </a:t>
            </a:r>
            <a:r>
              <a:rPr lang="uk-UA" sz="2400" dirty="0" err="1"/>
              <a:t>Кліні</a:t>
            </a:r>
            <a:r>
              <a:rPr lang="uk-UA" sz="2400" dirty="0"/>
              <a:t>, Поста, Тюрінга на основі поняття рекурсивної функції і на основі опису алгоритмічного процесу.</a:t>
            </a:r>
            <a:endParaRPr lang="ru-RU" altLang="uk-UA" sz="2400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07504" y="4005064"/>
            <a:ext cx="8928992" cy="1044116"/>
          </a:xfrm>
          <a:prstGeom prst="rect">
            <a:avLst/>
          </a:prstGeom>
          <a:solidFill>
            <a:srgbClr val="08416C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uk-UA" sz="2400" dirty="0" smtClean="0"/>
              <a:t> – це точний </a:t>
            </a:r>
            <a:r>
              <a:rPr lang="uk-UA" sz="2400" dirty="0"/>
              <a:t>припис, який </a:t>
            </a:r>
            <a:r>
              <a:rPr lang="uk-UA" sz="2400" dirty="0" smtClean="0"/>
              <a:t>визначає </a:t>
            </a:r>
            <a:r>
              <a:rPr lang="uk-UA" sz="2400" dirty="0"/>
              <a:t>послідовність дій і </a:t>
            </a:r>
            <a:r>
              <a:rPr lang="uk-UA" sz="2400" dirty="0" smtClean="0"/>
              <a:t>забезпечує </a:t>
            </a:r>
            <a:r>
              <a:rPr lang="uk-UA" sz="2400" dirty="0"/>
              <a:t>при цьому потрібний результат з вихідних даних.</a:t>
            </a:r>
            <a:endParaRPr lang="ru-RU" altLang="uk-UA" sz="24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07504" y="5229200"/>
            <a:ext cx="8928992" cy="1440160"/>
          </a:xfrm>
          <a:prstGeom prst="rect">
            <a:avLst/>
          </a:prstGeom>
          <a:solidFill>
            <a:srgbClr val="0A548C"/>
          </a:solidFill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b="1" i="1" u="sng" dirty="0"/>
              <a:t>Алгоритм</a:t>
            </a:r>
            <a:r>
              <a:rPr lang="uk-UA" sz="2400" b="1" i="1" dirty="0"/>
              <a:t> – це точно визначена послідовність дій для певного виконавця, які виконуються за певними правилами і які приводять через певну кількість кроків до розв'язання задачі.</a:t>
            </a:r>
            <a:endParaRPr lang="ru-RU" altLang="uk-UA" sz="2400" dirty="0"/>
          </a:p>
        </p:txBody>
      </p:sp>
    </p:spTree>
    <p:extLst>
      <p:ext uri="{BB962C8B-B14F-4D97-AF65-F5344CB8AC3E}">
        <p14:creationId xmlns:p14="http://schemas.microsoft.com/office/powerpoint/2010/main" val="7294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Поняття алгоритму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>
              <a:buFont typeface="Wingdings" pitchFamily="2" charset="2"/>
              <a:buNone/>
            </a:pPr>
            <a:r>
              <a:rPr lang="uk-UA" sz="2800" b="1" dirty="0" smtClean="0"/>
              <a:t>Виконавець – </a:t>
            </a:r>
            <a:r>
              <a:rPr lang="uk-UA" sz="2800" b="1" i="1" dirty="0" smtClean="0"/>
              <a:t>це будь-яка істота (жива чи нежива), яка спроможна виконати алгоритм.</a:t>
            </a:r>
            <a:endParaRPr lang="uk-UA" sz="2800" b="1" dirty="0" smtClean="0"/>
          </a:p>
          <a:p>
            <a:pPr marL="609600" indent="-609600">
              <a:buFont typeface="Wingdings" pitchFamily="2" charset="2"/>
              <a:buNone/>
            </a:pPr>
            <a:endParaRPr lang="uk-UA" sz="2000" i="1" dirty="0" smtClean="0"/>
          </a:p>
          <a:p>
            <a:pPr marL="609600" indent="-609600">
              <a:buFont typeface="Wingdings" pitchFamily="2" charset="2"/>
              <a:buNone/>
            </a:pPr>
            <a:r>
              <a:rPr lang="uk-UA" sz="2800" i="1" dirty="0" smtClean="0"/>
              <a:t>Виконавці алгоритмів</a:t>
            </a:r>
            <a:r>
              <a:rPr lang="uk-UA" sz="2800" dirty="0" smtClean="0"/>
              <a:t>:</a:t>
            </a:r>
          </a:p>
          <a:p>
            <a:pPr marL="609600" indent="-609600"/>
            <a:r>
              <a:rPr lang="uk-UA" sz="2800" dirty="0" smtClean="0"/>
              <a:t>Людина.</a:t>
            </a:r>
          </a:p>
          <a:p>
            <a:pPr marL="609600" indent="-609600"/>
            <a:r>
              <a:rPr lang="uk-UA" sz="2800" dirty="0" smtClean="0"/>
              <a:t>Комп’ютер.</a:t>
            </a:r>
          </a:p>
          <a:p>
            <a:pPr marL="609600" indent="-609600"/>
            <a:r>
              <a:rPr lang="uk-UA" sz="2800" dirty="0" smtClean="0"/>
              <a:t>Механічні </a:t>
            </a:r>
            <a:r>
              <a:rPr lang="uk-UA" sz="2800" dirty="0" err="1" smtClean="0"/>
              <a:t>присторї</a:t>
            </a:r>
            <a:r>
              <a:rPr lang="uk-UA" sz="2800" dirty="0" smtClean="0"/>
              <a:t> (космічні станції, роботи, програмно-керовані верстати)</a:t>
            </a:r>
            <a:r>
              <a:rPr lang="uk-UA" sz="2800" i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99032"/>
            <a:ext cx="1930524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Санёк\Desktop\kompju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037708" cy="1881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ез названия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900" y="5445225"/>
            <a:ext cx="2098838" cy="138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ез названия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2969" y="5445224"/>
            <a:ext cx="24431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70631"/>
            <a:ext cx="2581546" cy="168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Визначення та властивості алгоритму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07504" y="1412776"/>
            <a:ext cx="8928992" cy="1440160"/>
          </a:xfrm>
          <a:prstGeom prst="rect">
            <a:avLst/>
          </a:prstGeom>
          <a:solidFill>
            <a:srgbClr val="05284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ДГСТ 19781-74 визначає, що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„алгоритм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– це точний припис, який визначає обчислювальний процес, що йде від варійованих початкових даних до кінцевого результату”.</a:t>
            </a:r>
            <a:endParaRPr lang="ru-RU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504" y="2924944"/>
            <a:ext cx="8928992" cy="1800200"/>
          </a:xfrm>
          <a:prstGeom prst="rect">
            <a:avLst/>
          </a:prstGeom>
          <a:solidFill>
            <a:srgbClr val="08416C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600" b="1" i="1" u="sng" dirty="0"/>
              <a:t>Алгоритм</a:t>
            </a:r>
            <a:r>
              <a:rPr lang="uk-UA" sz="2600" b="1" i="1" dirty="0"/>
              <a:t> – це точно визначена інструкція, послідовно застосовуючи яку до вихідних даних, можна отримати розв'язок задачі.</a:t>
            </a:r>
            <a:endParaRPr lang="ru-RU" alt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7504" y="4797152"/>
            <a:ext cx="8928992" cy="1656184"/>
          </a:xfrm>
          <a:prstGeom prst="rect">
            <a:avLst/>
          </a:prstGeom>
          <a:solidFill>
            <a:srgbClr val="0A548C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5125" algn="just">
              <a:lnSpc>
                <a:spcPct val="110000"/>
              </a:lnSpc>
              <a:buFont typeface="Monotype Sorts" pitchFamily="2" charset="2"/>
              <a:buNone/>
            </a:pPr>
            <a:r>
              <a:rPr lang="uk-UA" sz="2600" b="1" i="1" u="sng" dirty="0"/>
              <a:t>Алгоритм</a:t>
            </a:r>
            <a:r>
              <a:rPr lang="uk-UA" sz="2600" b="1" i="1" dirty="0"/>
              <a:t> – </a:t>
            </a:r>
            <a:r>
              <a:rPr lang="uk-UA" sz="2600" dirty="0"/>
              <a:t>точний припис про порядок виконання дій, із заданої фіксованої множини, для розв’язання будь-яких задач заданого класу</a:t>
            </a:r>
            <a:r>
              <a:rPr lang="uk-UA" sz="2600" b="1" i="1" dirty="0" smtClean="0"/>
              <a:t>.</a:t>
            </a:r>
            <a:endParaRPr lang="ru-RU" alt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5a7c14f55e1b94f180c22f3d8ffb82fae5a73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834</Words>
  <Application>Microsoft Office PowerPoint</Application>
  <PresentationFormat>Экран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Miriam</vt:lpstr>
      <vt:lpstr>Monotype Corsiva</vt:lpstr>
      <vt:lpstr>Monotype Sorts</vt:lpstr>
      <vt:lpstr>Symbol</vt:lpstr>
      <vt:lpstr>Times New Roman</vt:lpstr>
      <vt:lpstr>Wingdings</vt:lpstr>
      <vt:lpstr>Тема Office</vt:lpstr>
      <vt:lpstr>Алгоритми, його властивості та види.</vt:lpstr>
      <vt:lpstr>ПЛАН</vt:lpstr>
      <vt:lpstr>Поняття алгоритму</vt:lpstr>
      <vt:lpstr>Поняття алгоритму</vt:lpstr>
      <vt:lpstr>Алгоритм Евкліда знаходження найбільшого загального дільника двох цілих позитивних чисел.</vt:lpstr>
      <vt:lpstr>Поняття алгоритму</vt:lpstr>
      <vt:lpstr>Поняття алгоритму</vt:lpstr>
      <vt:lpstr>Поняття алгоритму</vt:lpstr>
      <vt:lpstr>Визначення та властивості алгоритму </vt:lpstr>
      <vt:lpstr>Властивості алгоритму</vt:lpstr>
      <vt:lpstr>Властивості алгоритму</vt:lpstr>
      <vt:lpstr>Ланцюг перетворення інформації</vt:lpstr>
      <vt:lpstr>Презентация PowerPoint</vt:lpstr>
      <vt:lpstr>Характеристики алгоритму </vt:lpstr>
      <vt:lpstr>Принципи побудови алгоритму </vt:lpstr>
      <vt:lpstr>Принципи побудови алгоритму </vt:lpstr>
      <vt:lpstr>Контрольні запитання:</vt:lpstr>
    </vt:vector>
  </TitlesOfParts>
  <Company>http://presentation-creation.ru</Company>
  <LinksUpToDate>false</LinksUpToDate>
  <SharedDoc>false</SharedDoc>
  <HyperlinkBase>http://presentation-creation.ru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Соты</dc:title>
  <dc:creator>obstinate</dc:creator>
  <dc:description>Шаблон презентации с сайта http://presentation-creation.ru</dc:description>
  <cp:lastModifiedBy>Санёк</cp:lastModifiedBy>
  <cp:revision>26</cp:revision>
  <dcterms:created xsi:type="dcterms:W3CDTF">2017-04-09T12:48:53Z</dcterms:created>
  <dcterms:modified xsi:type="dcterms:W3CDTF">2021-11-16T20:56:19Z</dcterms:modified>
</cp:coreProperties>
</file>