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05" r:id="rId3"/>
    <p:sldId id="1913" r:id="rId4"/>
    <p:sldId id="1906" r:id="rId5"/>
    <p:sldId id="1908" r:id="rId6"/>
    <p:sldId id="1909" r:id="rId7"/>
    <p:sldId id="1914" r:id="rId8"/>
    <p:sldId id="1910" r:id="rId9"/>
    <p:sldId id="1915" r:id="rId10"/>
    <p:sldId id="1916" r:id="rId11"/>
    <p:sldId id="1917" r:id="rId12"/>
    <p:sldId id="1918" r:id="rId13"/>
    <p:sldId id="1919" r:id="rId14"/>
    <p:sldId id="1920" r:id="rId15"/>
    <p:sldId id="1400" r:id="rId16"/>
    <p:sldId id="1567" r:id="rId17"/>
    <p:sldId id="1565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9" autoAdjust="0"/>
    <p:restoredTop sz="95039" autoAdjust="0"/>
  </p:normalViewPr>
  <p:slideViewPr>
    <p:cSldViewPr snapToGrid="0">
      <p:cViewPr varScale="1">
        <p:scale>
          <a:sx n="70" d="100"/>
          <a:sy n="70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Ім'я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Логотип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Слоган або фраза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Графіка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ru-RU" i="1" dirty="0" err="1"/>
            <a:t>Форми</a:t>
          </a:r>
          <a:r>
            <a:rPr lang="ru-RU" i="1" dirty="0"/>
            <a:t> та </a:t>
          </a:r>
          <a:r>
            <a:rPr lang="ru-RU" i="1" dirty="0" err="1"/>
            <a:t>кольори</a:t>
          </a:r>
          <a:endParaRPr lang="uk-UA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Гарантована якість;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Загальновідомість;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Престижність;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/>
            <a:t>Загальнодоступність;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 err="1"/>
            <a:t>Легковпізнавані</a:t>
          </a:r>
          <a:r>
            <a:rPr lang="uk-UA" i="1" dirty="0"/>
            <a:t> назву і логотип.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dirty="0"/>
            <a:t>Традиційна </a:t>
          </a:r>
          <a:r>
            <a:rPr lang="uk-UA" sz="2400" i="1" dirty="0" err="1"/>
            <a:t>айдентика</a:t>
          </a:r>
          <a:endParaRPr lang="uk-UA" sz="2400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dirty="0"/>
            <a:t>Динамічна </a:t>
          </a:r>
          <a:r>
            <a:rPr lang="uk-UA" sz="2400" i="1" dirty="0" err="1"/>
            <a:t>айдентика</a:t>
          </a:r>
          <a:endParaRPr lang="uk-UA" sz="2400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dirty="0">
              <a:solidFill>
                <a:srgbClr val="002060"/>
              </a:solidFill>
            </a:rPr>
            <a:t>Вербальна </a:t>
          </a:r>
          <a:r>
            <a:rPr lang="uk-UA" sz="2400" i="1" dirty="0" err="1">
              <a:solidFill>
                <a:srgbClr val="002060"/>
              </a:solidFill>
            </a:rPr>
            <a:t>айдентика</a:t>
          </a:r>
          <a:endParaRPr lang="uk-UA" sz="2400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ru-RU" sz="2400" i="1" dirty="0"/>
            <a:t>Айдентика </a:t>
          </a:r>
          <a:r>
            <a:rPr lang="ru-RU" sz="2400" i="1" dirty="0" err="1"/>
            <a:t>сенсу</a:t>
          </a:r>
          <a:r>
            <a:rPr lang="ru-RU" sz="2400" i="1" dirty="0"/>
            <a:t> </a:t>
          </a:r>
          <a:r>
            <a:rPr lang="ru-RU" sz="2400" i="1" dirty="0" err="1"/>
            <a:t>протилежна</a:t>
          </a:r>
          <a:r>
            <a:rPr lang="ru-RU" sz="2400" i="1" dirty="0"/>
            <a:t> до </a:t>
          </a:r>
          <a:r>
            <a:rPr lang="ru-RU" sz="2400" i="1" dirty="0" err="1"/>
            <a:t>попереднього</a:t>
          </a:r>
          <a:r>
            <a:rPr lang="ru-RU" sz="2400" i="1" dirty="0"/>
            <a:t> типу</a:t>
          </a:r>
          <a:endParaRPr lang="uk-UA" sz="2400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41905" y="-848463"/>
          <a:ext cx="6598460" cy="6598460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1931" y="259150"/>
          <a:ext cx="5317448" cy="7070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4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Ім'я</a:t>
          </a:r>
        </a:p>
      </dsp:txBody>
      <dsp:txXfrm>
        <a:off x="461931" y="259150"/>
        <a:ext cx="5317448" cy="707082"/>
      </dsp:txXfrm>
    </dsp:sp>
    <dsp:sp modelId="{27878C57-BBF6-4C22-88FA-1C3D4933722D}">
      <dsp:nvSpPr>
        <dsp:cNvPr id="0" name=""/>
        <dsp:cNvSpPr/>
      </dsp:nvSpPr>
      <dsp:spPr>
        <a:xfrm>
          <a:off x="78876" y="229636"/>
          <a:ext cx="766109" cy="766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01108" y="1178187"/>
          <a:ext cx="4878270" cy="70708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4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Логотип</a:t>
          </a:r>
        </a:p>
      </dsp:txBody>
      <dsp:txXfrm>
        <a:off x="901108" y="1178187"/>
        <a:ext cx="4878270" cy="707082"/>
      </dsp:txXfrm>
    </dsp:sp>
    <dsp:sp modelId="{E63EBB38-5984-4F74-98F1-254621592311}">
      <dsp:nvSpPr>
        <dsp:cNvPr id="0" name=""/>
        <dsp:cNvSpPr/>
      </dsp:nvSpPr>
      <dsp:spPr>
        <a:xfrm>
          <a:off x="518053" y="1148674"/>
          <a:ext cx="766109" cy="766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35900" y="2097225"/>
          <a:ext cx="4743478" cy="7070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4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>
              <a:solidFill>
                <a:srgbClr val="002060"/>
              </a:solidFill>
            </a:rPr>
            <a:t>Слоган або фраза</a:t>
          </a:r>
        </a:p>
      </dsp:txBody>
      <dsp:txXfrm>
        <a:off x="1035900" y="2097225"/>
        <a:ext cx="4743478" cy="707082"/>
      </dsp:txXfrm>
    </dsp:sp>
    <dsp:sp modelId="{D13D7DA6-9D1E-4150-A6AE-C6ABC36166D5}">
      <dsp:nvSpPr>
        <dsp:cNvPr id="0" name=""/>
        <dsp:cNvSpPr/>
      </dsp:nvSpPr>
      <dsp:spPr>
        <a:xfrm>
          <a:off x="652846" y="2067711"/>
          <a:ext cx="766109" cy="766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01108" y="3016262"/>
          <a:ext cx="4878270" cy="7070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4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Графіка</a:t>
          </a:r>
        </a:p>
      </dsp:txBody>
      <dsp:txXfrm>
        <a:off x="901108" y="3016262"/>
        <a:ext cx="4878270" cy="707082"/>
      </dsp:txXfrm>
    </dsp:sp>
    <dsp:sp modelId="{AA2029A9-878F-42BF-A694-5944B1AD983E}">
      <dsp:nvSpPr>
        <dsp:cNvPr id="0" name=""/>
        <dsp:cNvSpPr/>
      </dsp:nvSpPr>
      <dsp:spPr>
        <a:xfrm>
          <a:off x="518053" y="2986749"/>
          <a:ext cx="766109" cy="766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1931" y="3935300"/>
          <a:ext cx="5317448" cy="70708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64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err="1"/>
            <a:t>Форми</a:t>
          </a:r>
          <a:r>
            <a:rPr lang="ru-RU" sz="3200" i="1" kern="1200" dirty="0"/>
            <a:t> та </a:t>
          </a:r>
          <a:r>
            <a:rPr lang="ru-RU" sz="3200" i="1" kern="1200" dirty="0" err="1"/>
            <a:t>кольори</a:t>
          </a:r>
          <a:endParaRPr lang="uk-UA" sz="3200" i="1" kern="1200" dirty="0"/>
        </a:p>
      </dsp:txBody>
      <dsp:txXfrm>
        <a:off x="461931" y="3935300"/>
        <a:ext cx="5317448" cy="707082"/>
      </dsp:txXfrm>
    </dsp:sp>
    <dsp:sp modelId="{0589A8B4-BF53-4D85-9C3C-5A5EA39FC1AC}">
      <dsp:nvSpPr>
        <dsp:cNvPr id="0" name=""/>
        <dsp:cNvSpPr/>
      </dsp:nvSpPr>
      <dsp:spPr>
        <a:xfrm>
          <a:off x="78876" y="3905786"/>
          <a:ext cx="766109" cy="766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174953" y="-640650"/>
          <a:ext cx="4974620" cy="4974620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0285" y="178656"/>
          <a:ext cx="5826547" cy="566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6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Гарантована якість;</a:t>
          </a:r>
        </a:p>
      </dsp:txBody>
      <dsp:txXfrm>
        <a:off x="350285" y="178656"/>
        <a:ext cx="5826547" cy="566016"/>
      </dsp:txXfrm>
    </dsp:sp>
    <dsp:sp modelId="{27878C57-BBF6-4C22-88FA-1C3D4933722D}">
      <dsp:nvSpPr>
        <dsp:cNvPr id="0" name=""/>
        <dsp:cNvSpPr/>
      </dsp:nvSpPr>
      <dsp:spPr>
        <a:xfrm>
          <a:off x="61652" y="173031"/>
          <a:ext cx="577265" cy="57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81206" y="871154"/>
          <a:ext cx="5495626" cy="56601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6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Загальновідомість;</a:t>
          </a:r>
        </a:p>
      </dsp:txBody>
      <dsp:txXfrm>
        <a:off x="681206" y="871154"/>
        <a:ext cx="5495626" cy="566016"/>
      </dsp:txXfrm>
    </dsp:sp>
    <dsp:sp modelId="{E63EBB38-5984-4F74-98F1-254621592311}">
      <dsp:nvSpPr>
        <dsp:cNvPr id="0" name=""/>
        <dsp:cNvSpPr/>
      </dsp:nvSpPr>
      <dsp:spPr>
        <a:xfrm>
          <a:off x="392573" y="865529"/>
          <a:ext cx="577265" cy="57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82772" y="1563651"/>
          <a:ext cx="5394060" cy="566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6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>
              <a:solidFill>
                <a:srgbClr val="002060"/>
              </a:solidFill>
            </a:rPr>
            <a:t>Престижність;</a:t>
          </a:r>
        </a:p>
      </dsp:txBody>
      <dsp:txXfrm>
        <a:off x="782772" y="1563651"/>
        <a:ext cx="5394060" cy="566016"/>
      </dsp:txXfrm>
    </dsp:sp>
    <dsp:sp modelId="{D13D7DA6-9D1E-4150-A6AE-C6ABC36166D5}">
      <dsp:nvSpPr>
        <dsp:cNvPr id="0" name=""/>
        <dsp:cNvSpPr/>
      </dsp:nvSpPr>
      <dsp:spPr>
        <a:xfrm>
          <a:off x="494139" y="1558026"/>
          <a:ext cx="577265" cy="57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681206" y="2256148"/>
          <a:ext cx="5495626" cy="566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6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/>
            <a:t>Загальнодоступність;</a:t>
          </a:r>
          <a:endParaRPr lang="uk-UA" sz="2400" i="1" kern="1200" dirty="0"/>
        </a:p>
      </dsp:txBody>
      <dsp:txXfrm>
        <a:off x="681206" y="2256148"/>
        <a:ext cx="5495626" cy="566016"/>
      </dsp:txXfrm>
    </dsp:sp>
    <dsp:sp modelId="{AA2029A9-878F-42BF-A694-5944B1AD983E}">
      <dsp:nvSpPr>
        <dsp:cNvPr id="0" name=""/>
        <dsp:cNvSpPr/>
      </dsp:nvSpPr>
      <dsp:spPr>
        <a:xfrm>
          <a:off x="392573" y="2250523"/>
          <a:ext cx="577265" cy="57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50285" y="2948646"/>
          <a:ext cx="5826547" cy="56601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6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err="1"/>
            <a:t>Легковпізнавані</a:t>
          </a:r>
          <a:r>
            <a:rPr lang="uk-UA" sz="2400" i="1" kern="1200" dirty="0"/>
            <a:t> назву і логотип.</a:t>
          </a:r>
        </a:p>
      </dsp:txBody>
      <dsp:txXfrm>
        <a:off x="350285" y="2948646"/>
        <a:ext cx="5826547" cy="566016"/>
      </dsp:txXfrm>
    </dsp:sp>
    <dsp:sp modelId="{0589A8B4-BF53-4D85-9C3C-5A5EA39FC1AC}">
      <dsp:nvSpPr>
        <dsp:cNvPr id="0" name=""/>
        <dsp:cNvSpPr/>
      </dsp:nvSpPr>
      <dsp:spPr>
        <a:xfrm>
          <a:off x="61652" y="2943021"/>
          <a:ext cx="577265" cy="57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471778" y="-685776"/>
          <a:ext cx="5327227" cy="5327227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8103" y="238459"/>
          <a:ext cx="5430297" cy="739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Традиційна </a:t>
          </a:r>
          <a:r>
            <a:rPr lang="uk-UA" sz="2400" i="1" kern="1200" dirty="0" err="1"/>
            <a:t>айдентика</a:t>
          </a:r>
          <a:endParaRPr lang="uk-UA" sz="2400" i="1" kern="1200" dirty="0"/>
        </a:p>
      </dsp:txBody>
      <dsp:txXfrm>
        <a:off x="448103" y="238459"/>
        <a:ext cx="5430297" cy="739845"/>
      </dsp:txXfrm>
    </dsp:sp>
    <dsp:sp modelId="{27878C57-BBF6-4C22-88FA-1C3D4933722D}">
      <dsp:nvSpPr>
        <dsp:cNvPr id="0" name=""/>
        <dsp:cNvSpPr/>
      </dsp:nvSpPr>
      <dsp:spPr>
        <a:xfrm>
          <a:off x="67765" y="228044"/>
          <a:ext cx="760676" cy="76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96994" y="1151429"/>
          <a:ext cx="5081406" cy="73984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Динамічна </a:t>
          </a:r>
          <a:r>
            <a:rPr lang="uk-UA" sz="2400" i="1" kern="1200" dirty="0" err="1"/>
            <a:t>айдентика</a:t>
          </a:r>
          <a:endParaRPr lang="uk-UA" sz="2400" i="1" kern="1200" dirty="0"/>
        </a:p>
      </dsp:txBody>
      <dsp:txXfrm>
        <a:off x="796994" y="1151429"/>
        <a:ext cx="5081406" cy="739845"/>
      </dsp:txXfrm>
    </dsp:sp>
    <dsp:sp modelId="{E63EBB38-5984-4F74-98F1-254621592311}">
      <dsp:nvSpPr>
        <dsp:cNvPr id="0" name=""/>
        <dsp:cNvSpPr/>
      </dsp:nvSpPr>
      <dsp:spPr>
        <a:xfrm>
          <a:off x="416656" y="1141014"/>
          <a:ext cx="760676" cy="76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96994" y="2064399"/>
          <a:ext cx="5081406" cy="7398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>
              <a:solidFill>
                <a:srgbClr val="002060"/>
              </a:solidFill>
            </a:rPr>
            <a:t>Вербальна </a:t>
          </a:r>
          <a:r>
            <a:rPr lang="uk-UA" sz="2400" i="1" kern="1200" dirty="0" err="1">
              <a:solidFill>
                <a:srgbClr val="002060"/>
              </a:solidFill>
            </a:rPr>
            <a:t>айдентика</a:t>
          </a:r>
          <a:endParaRPr lang="uk-UA" sz="2400" i="1" kern="1200" dirty="0">
            <a:solidFill>
              <a:srgbClr val="002060"/>
            </a:solidFill>
          </a:endParaRPr>
        </a:p>
      </dsp:txBody>
      <dsp:txXfrm>
        <a:off x="796994" y="2064399"/>
        <a:ext cx="5081406" cy="739845"/>
      </dsp:txXfrm>
    </dsp:sp>
    <dsp:sp modelId="{D13D7DA6-9D1E-4150-A6AE-C6ABC36166D5}">
      <dsp:nvSpPr>
        <dsp:cNvPr id="0" name=""/>
        <dsp:cNvSpPr/>
      </dsp:nvSpPr>
      <dsp:spPr>
        <a:xfrm>
          <a:off x="416656" y="2053984"/>
          <a:ext cx="760676" cy="76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48103" y="2977369"/>
          <a:ext cx="5430297" cy="739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/>
            <a:t>Айдентика </a:t>
          </a:r>
          <a:r>
            <a:rPr lang="ru-RU" sz="2400" i="1" kern="1200" dirty="0" err="1"/>
            <a:t>сенсу</a:t>
          </a:r>
          <a:r>
            <a:rPr lang="ru-RU" sz="2400" i="1" kern="1200" dirty="0"/>
            <a:t> </a:t>
          </a:r>
          <a:r>
            <a:rPr lang="ru-RU" sz="2400" i="1" kern="1200" dirty="0" err="1"/>
            <a:t>протилежна</a:t>
          </a:r>
          <a:r>
            <a:rPr lang="ru-RU" sz="2400" i="1" kern="1200" dirty="0"/>
            <a:t> до </a:t>
          </a:r>
          <a:r>
            <a:rPr lang="ru-RU" sz="2400" i="1" kern="1200" dirty="0" err="1"/>
            <a:t>попереднього</a:t>
          </a:r>
          <a:r>
            <a:rPr lang="ru-RU" sz="2400" i="1" kern="1200" dirty="0"/>
            <a:t> типу</a:t>
          </a:r>
          <a:endParaRPr lang="uk-UA" sz="2400" i="1" kern="1200" dirty="0"/>
        </a:p>
      </dsp:txBody>
      <dsp:txXfrm>
        <a:off x="448103" y="2977369"/>
        <a:ext cx="5430297" cy="739845"/>
      </dsp:txXfrm>
    </dsp:sp>
    <dsp:sp modelId="{AA2029A9-878F-42BF-A694-5944B1AD983E}">
      <dsp:nvSpPr>
        <dsp:cNvPr id="0" name=""/>
        <dsp:cNvSpPr/>
      </dsp:nvSpPr>
      <dsp:spPr>
        <a:xfrm>
          <a:off x="67765" y="2966954"/>
          <a:ext cx="760676" cy="76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77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брендингу. Елементи фірмового стилю. </a:t>
            </a:r>
            <a:r>
              <a:rPr lang="uk-UA" dirty="0" err="1"/>
              <a:t>Айдентика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xmlns="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igital, digitalized, digitisation, digitization, market, marketing, promotion icon">
            <a:extLst>
              <a:ext uri="{FF2B5EF4-FFF2-40B4-BE49-F238E27FC236}">
                <a16:creationId xmlns:a16="http://schemas.microsoft.com/office/drawing/2014/main" xmlns="" id="{06E320CD-B49E-453C-A6B0-8C5453EE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6" y="3687745"/>
            <a:ext cx="2282218" cy="22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3CFEA-8C15-49D4-B7FF-DBA5968C413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Які ж саме елементи створюють фірмовий стиль? До них можуть бути віднесені: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77E7D34-3382-477A-BFAB-745C6AA6700E}"/>
              </a:ext>
            </a:extLst>
          </p:cNvPr>
          <p:cNvSpPr/>
          <p:nvPr/>
        </p:nvSpPr>
        <p:spPr>
          <a:xfrm>
            <a:off x="72007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товарний знак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D8682B6-F428-4740-B6DF-9C491F52768A}"/>
              </a:ext>
            </a:extLst>
          </p:cNvPr>
          <p:cNvSpPr/>
          <p:nvPr/>
        </p:nvSpPr>
        <p:spPr>
          <a:xfrm>
            <a:off x="4110552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лозунг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9E3064D-F465-4878-894C-B189B5A81038}"/>
              </a:ext>
            </a:extLst>
          </p:cNvPr>
          <p:cNvSpPr/>
          <p:nvPr/>
        </p:nvSpPr>
        <p:spPr>
          <a:xfrm>
            <a:off x="8149100" y="226301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колір або поєднання кольорів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1CD0B60-808B-4994-90DD-C140DD8932DB}"/>
              </a:ext>
            </a:extLst>
          </p:cNvPr>
          <p:cNvSpPr/>
          <p:nvPr/>
        </p:nvSpPr>
        <p:spPr>
          <a:xfrm>
            <a:off x="72007" y="3633054"/>
            <a:ext cx="5972332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комплект шрифтів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E5D4419-EBD5-4A5F-8490-3663FED7E0C0}"/>
              </a:ext>
            </a:extLst>
          </p:cNvPr>
          <p:cNvSpPr/>
          <p:nvPr/>
        </p:nvSpPr>
        <p:spPr>
          <a:xfrm>
            <a:off x="6149819" y="3633054"/>
            <a:ext cx="5972332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фірмові поліграфічні константи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DC1745B1-FD77-486D-87A9-EEC53C5EF4F8}"/>
              </a:ext>
            </a:extLst>
          </p:cNvPr>
          <p:cNvSpPr/>
          <p:nvPr/>
        </p:nvSpPr>
        <p:spPr>
          <a:xfrm>
            <a:off x="72007" y="4695313"/>
            <a:ext cx="5972332" cy="1868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єдине музичне оформлення, що супроводжує всі рекламні об'яви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BE3F857-D51A-4DFA-8CDD-A302EE3BD1CA}"/>
              </a:ext>
            </a:extLst>
          </p:cNvPr>
          <p:cNvSpPr/>
          <p:nvPr/>
        </p:nvSpPr>
        <p:spPr>
          <a:xfrm>
            <a:off x="6149819" y="4695313"/>
            <a:ext cx="5972332" cy="1868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блок — об'єднані в композицію знак і логотип, а також різні надписи</a:t>
            </a:r>
          </a:p>
        </p:txBody>
      </p:sp>
    </p:spTree>
    <p:extLst>
      <p:ext uri="{BB962C8B-B14F-4D97-AF65-F5344CB8AC3E}">
        <p14:creationId xmlns:p14="http://schemas.microsoft.com/office/powerpoint/2010/main" val="1081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Айдентика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23A8E1-9A3A-4896-9376-9111692BB78B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Айдентика</a:t>
            </a:r>
            <a:r>
              <a:rPr lang="uk-UA" sz="2800" b="1" i="1" kern="0" dirty="0">
                <a:solidFill>
                  <a:srgbClr val="FFFFFF"/>
                </a:solidFill>
              </a:rPr>
              <a:t> – це сукупність візуальних складових компанії, які створені для того, щоб підвищити її </a:t>
            </a:r>
            <a:r>
              <a:rPr lang="uk-UA" sz="2800" b="1" i="1" kern="0" dirty="0" err="1">
                <a:solidFill>
                  <a:srgbClr val="FFFFFF"/>
                </a:solidFill>
              </a:rPr>
              <a:t>впізнаваність</a:t>
            </a:r>
            <a:r>
              <a:rPr lang="uk-UA" sz="2800" b="1" i="1" kern="0" dirty="0">
                <a:solidFill>
                  <a:srgbClr val="FFFFFF"/>
                </a:solidFill>
              </a:rPr>
              <a:t>, престиж і сформувати образ компанії в очах споживачів.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D7CB552-1DBA-48AB-8E3E-0938A649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Айдентика&quot;">
            <a:extLst>
              <a:ext uri="{FF2B5EF4-FFF2-40B4-BE49-F238E27FC236}">
                <a16:creationId xmlns:a16="http://schemas.microsoft.com/office/drawing/2014/main" xmlns="" id="{364ABABA-B845-4D55-A8BB-88E7B045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3132860"/>
            <a:ext cx="5948855" cy="33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в’язане зображення">
            <a:extLst>
              <a:ext uri="{FF2B5EF4-FFF2-40B4-BE49-F238E27FC236}">
                <a16:creationId xmlns:a16="http://schemas.microsoft.com/office/drawing/2014/main" xmlns="" id="{1D3F8397-C143-4B6C-B34D-EA72F491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66" y="3132859"/>
            <a:ext cx="5982361" cy="33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Айдентика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Складові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айдентики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47B5B63-2B44-417B-9E68-D1B0F5C7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66" y="1800296"/>
            <a:ext cx="8365526" cy="47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19C45D-204E-490D-9704-DDA1B42940D1}"/>
              </a:ext>
            </a:extLst>
          </p:cNvPr>
          <p:cNvSpPr txBox="1"/>
          <p:nvPr/>
        </p:nvSpPr>
        <p:spPr>
          <a:xfrm>
            <a:off x="72008" y="1806681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логотип;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8A82F9-0488-4078-87A6-1A20F4E04BDA}"/>
              </a:ext>
            </a:extLst>
          </p:cNvPr>
          <p:cNvSpPr txBox="1"/>
          <p:nvPr/>
        </p:nvSpPr>
        <p:spPr>
          <a:xfrm>
            <a:off x="72008" y="2416599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візитівки;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D549EE-6804-4F03-8D6B-1462000FB746}"/>
              </a:ext>
            </a:extLst>
          </p:cNvPr>
          <p:cNvSpPr txBox="1"/>
          <p:nvPr/>
        </p:nvSpPr>
        <p:spPr>
          <a:xfrm>
            <a:off x="72008" y="3026517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бланки;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92A462-BB7D-4172-B2E5-408BCE1C9C56}"/>
              </a:ext>
            </a:extLst>
          </p:cNvPr>
          <p:cNvSpPr txBox="1"/>
          <p:nvPr/>
        </p:nvSpPr>
        <p:spPr>
          <a:xfrm>
            <a:off x="72008" y="3639563"/>
            <a:ext cx="358559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електронні листи;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6D4FDE-BC2F-4313-BAD3-8034242B93B4}"/>
              </a:ext>
            </a:extLst>
          </p:cNvPr>
          <p:cNvSpPr txBox="1"/>
          <p:nvPr/>
        </p:nvSpPr>
        <p:spPr>
          <a:xfrm>
            <a:off x="72008" y="4696475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упаковка;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2EA940-DD20-4963-9DAE-02AA79699D5C}"/>
              </a:ext>
            </a:extLst>
          </p:cNvPr>
          <p:cNvSpPr txBox="1"/>
          <p:nvPr/>
        </p:nvSpPr>
        <p:spPr>
          <a:xfrm>
            <a:off x="72008" y="5328893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слоган;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55D835-2FB0-4B4D-84B6-D7FE7A36F4D5}"/>
              </a:ext>
            </a:extLst>
          </p:cNvPr>
          <p:cNvSpPr txBox="1"/>
          <p:nvPr/>
        </p:nvSpPr>
        <p:spPr>
          <a:xfrm>
            <a:off x="72008" y="5982684"/>
            <a:ext cx="35855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брендбук</a:t>
            </a:r>
            <a:r>
              <a:rPr lang="uk-UA" sz="2800" b="1" i="1" kern="0" dirty="0">
                <a:solidFill>
                  <a:schemeClr val="bg1"/>
                </a:solidFill>
              </a:rPr>
              <a:t> тощо.</a:t>
            </a:r>
          </a:p>
        </p:txBody>
      </p:sp>
    </p:spTree>
    <p:extLst>
      <p:ext uri="{BB962C8B-B14F-4D97-AF65-F5344CB8AC3E}">
        <p14:creationId xmlns:p14="http://schemas.microsoft.com/office/powerpoint/2010/main" val="23529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Айдентика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Залежно від того, який стиль дизайну використовується, умовно виділяють декілька видів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айдентики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FA2C805-6BBD-4FB0-9427-50A1D919C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907120"/>
              </p:ext>
            </p:extLst>
          </p:nvPr>
        </p:nvGraphicFramePr>
        <p:xfrm>
          <a:off x="6095999" y="2581759"/>
          <a:ext cx="5931877" cy="395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Пов’язане зображення">
            <a:extLst>
              <a:ext uri="{FF2B5EF4-FFF2-40B4-BE49-F238E27FC236}">
                <a16:creationId xmlns:a16="http://schemas.microsoft.com/office/drawing/2014/main" xmlns="" id="{39BAC313-65ED-4178-B187-EFBC7ADF1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3709"/>
          <a:stretch/>
        </p:blipFill>
        <p:spPr bwMode="auto">
          <a:xfrm>
            <a:off x="69848" y="2715386"/>
            <a:ext cx="5931877" cy="36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Айдентика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можемо підсумувати, що єдиний фірмовий стиль, брендинг, корпоративні елементи – все це викликає довіру в споживача, така компанія в його очах стає серйозною та сильною.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B4BD46-7D3C-4DBD-AB5F-439441DEF4F9}"/>
              </a:ext>
            </a:extLst>
          </p:cNvPr>
          <p:cNvSpPr txBox="1"/>
          <p:nvPr/>
        </p:nvSpPr>
        <p:spPr>
          <a:xfrm>
            <a:off x="72007" y="3120156"/>
            <a:ext cx="549847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Тому </a:t>
            </a:r>
            <a:r>
              <a:rPr lang="uk-UA" sz="2800" b="1" i="1" kern="0" dirty="0" err="1">
                <a:solidFill>
                  <a:srgbClr val="FFFF00"/>
                </a:solidFill>
              </a:rPr>
              <a:t>айдентика</a:t>
            </a:r>
            <a:r>
              <a:rPr lang="uk-UA" sz="2800" b="1" i="1" kern="0" dirty="0">
                <a:solidFill>
                  <a:schemeClr val="bg1"/>
                </a:solidFill>
              </a:rPr>
              <a:t> не дарма заслуговує на звання важливого інструменту в конкурентній боротьбі за місце під сонцем</a:t>
            </a:r>
          </a:p>
        </p:txBody>
      </p:sp>
      <p:pic>
        <p:nvPicPr>
          <p:cNvPr id="8196" name="Picture 4" descr="Пов’язане зображення">
            <a:extLst>
              <a:ext uri="{FF2B5EF4-FFF2-40B4-BE49-F238E27FC236}">
                <a16:creationId xmlns:a16="http://schemas.microsoft.com/office/drawing/2014/main" xmlns="" id="{7AD6AB59-4F42-4C23-9609-EA10CBEE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7" y="3120156"/>
            <a:ext cx="6433896" cy="36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§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«бренд»?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468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ви розумієте під поняттям «брендинг»?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470ABE-CD49-4657-8DC2-5A90ACBB77C4}"/>
              </a:ext>
            </a:extLst>
          </p:cNvPr>
          <p:cNvSpPr txBox="1"/>
          <p:nvPr/>
        </p:nvSpPr>
        <p:spPr>
          <a:xfrm>
            <a:off x="72008" y="251137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«фірмовий стиль»?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7F4920-1E24-4D2B-B3BB-88EF04A98FB2}"/>
              </a:ext>
            </a:extLst>
          </p:cNvPr>
          <p:cNvSpPr txBox="1"/>
          <p:nvPr/>
        </p:nvSpPr>
        <p:spPr>
          <a:xfrm>
            <a:off x="72008" y="317806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елементи фірмового стилю.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EFB203-75A4-49C1-92A6-EF8B5E969C68}"/>
              </a:ext>
            </a:extLst>
          </p:cNvPr>
          <p:cNvSpPr txBox="1"/>
          <p:nvPr/>
        </p:nvSpPr>
        <p:spPr>
          <a:xfrm>
            <a:off x="72008" y="382340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</a:t>
            </a:r>
            <a:r>
              <a:rPr lang="uk-UA" sz="2800" b="1" i="1" kern="0" dirty="0" err="1">
                <a:solidFill>
                  <a:srgbClr val="FFFFFF"/>
                </a:solidFill>
              </a:rPr>
              <a:t>айдентика</a:t>
            </a:r>
            <a:r>
              <a:rPr lang="uk-UA" sz="2800" b="1" i="1" kern="0" dirty="0">
                <a:solidFill>
                  <a:srgbClr val="FFFFFF"/>
                </a:solidFill>
              </a:rPr>
              <a:t>»?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6BA98D-3380-4029-AE25-37D1AEEA40E7}"/>
              </a:ext>
            </a:extLst>
          </p:cNvPr>
          <p:cNvSpPr txBox="1"/>
          <p:nvPr/>
        </p:nvSpPr>
        <p:spPr>
          <a:xfrm>
            <a:off x="72008" y="4468746"/>
            <a:ext cx="10453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складові </a:t>
            </a:r>
            <a:r>
              <a:rPr lang="uk-UA" sz="2800" b="1" i="1" kern="0" dirty="0" err="1">
                <a:solidFill>
                  <a:srgbClr val="002060"/>
                </a:solidFill>
              </a:rPr>
              <a:t>айдентики</a:t>
            </a:r>
            <a:r>
              <a:rPr lang="uk-UA" sz="2800" b="1" i="1" kern="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xmlns="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chemeClr val="bg1"/>
                </a:solidFill>
              </a:rPr>
              <a:t>Опрацювати теоретичний матеріал з теми уроку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презентацію </a:t>
            </a:r>
            <a:r>
              <a:rPr lang="uk-UA" sz="2800" b="1" i="1" kern="0" dirty="0">
                <a:solidFill>
                  <a:schemeClr val="bg1"/>
                </a:solidFill>
              </a:rPr>
              <a:t>“Фірмовий стиль відомих світових брендів”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EA395-56A3-4844-9380-E762A3DB8C0F}"/>
              </a:ext>
            </a:extLst>
          </p:cNvPr>
          <p:cNvSpPr txBox="1"/>
          <p:nvPr/>
        </p:nvSpPr>
        <p:spPr>
          <a:xfrm>
            <a:off x="5094514" y="2334569"/>
            <a:ext cx="7027636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	</a:t>
            </a:r>
            <a:r>
              <a:rPr lang="uk-UA" sz="2800" b="1" i="1" kern="0" dirty="0" smtClean="0">
                <a:solidFill>
                  <a:schemeClr val="bg1"/>
                </a:solidFill>
              </a:rPr>
              <a:t>Створену презентацію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надішліть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викладачу на електронну адресу.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	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Ім</a:t>
            </a:r>
            <a:r>
              <a:rPr lang="en-US" sz="2800" b="1" i="1" kern="0" dirty="0" smtClean="0">
                <a:solidFill>
                  <a:schemeClr val="bg1"/>
                </a:solidFill>
              </a:rPr>
              <a:t>’</a:t>
            </a:r>
            <a:r>
              <a:rPr lang="uk-UA" sz="2800" b="1" i="1" kern="0" dirty="0" smtClean="0">
                <a:solidFill>
                  <a:schemeClr val="bg1"/>
                </a:solidFill>
              </a:rPr>
              <a:t>я файлу презентації повинно складатись з прізвища та номеру групи</a:t>
            </a:r>
            <a:r>
              <a:rPr lang="uk-UA" sz="2800" b="1" i="1" kern="0" dirty="0" smtClean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xmlns="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gital, digitalized, digitisation, digitization, market, marketing, promotion icon">
            <a:extLst>
              <a:ext uri="{FF2B5EF4-FFF2-40B4-BE49-F238E27FC236}">
                <a16:creationId xmlns:a16="http://schemas.microsoft.com/office/drawing/2014/main" xmlns="" id="{6E3C6E96-0B72-4C2E-97AE-0B8FD496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6" y="3687745"/>
            <a:ext cx="2282218" cy="22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2720759"/>
            <a:ext cx="586633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Широко використовується в маркетингу та рекламі, проте є фінансовим поняттям.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30CBA-68CE-4535-A882-E43D1AC9A035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Бренд </a:t>
            </a:r>
            <a:r>
              <a:rPr lang="uk-UA" sz="2800" b="1" i="1" kern="0" dirty="0">
                <a:solidFill>
                  <a:srgbClr val="FFFFFF"/>
                </a:solidFill>
              </a:rPr>
              <a:t>— комплекс понять, які узагальнюють уявлення людей про відповідний товар, послугу, компанію або особистість.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FD897C4-0718-49C8-9021-0826E5E0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Brand&quot;">
            <a:extLst>
              <a:ext uri="{FF2B5EF4-FFF2-40B4-BE49-F238E27FC236}">
                <a16:creationId xmlns:a16="http://schemas.microsoft.com/office/drawing/2014/main" xmlns="" id="{BBA82B5A-0EAF-4AD9-89E9-1297A913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7650"/>
            <a:ext cx="6023992" cy="39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</a:t>
            </a:r>
            <a:r>
              <a:rPr lang="uk-UA" sz="2800" b="1" i="1" kern="0" dirty="0">
                <a:solidFill>
                  <a:srgbClr val="FFFF00"/>
                </a:solidFill>
              </a:rPr>
              <a:t>бренду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D5F6C03-1BD3-4C91-8219-63AE1F236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362332"/>
              </p:ext>
            </p:extLst>
          </p:nvPr>
        </p:nvGraphicFramePr>
        <p:xfrm>
          <a:off x="6180083" y="1719983"/>
          <a:ext cx="5847794" cy="490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80D683-9F4A-4196-B3DD-7AA53721F8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235"/>
          <a:stretch/>
        </p:blipFill>
        <p:spPr>
          <a:xfrm>
            <a:off x="72008" y="1964324"/>
            <a:ext cx="6023992" cy="44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Бренд</a:t>
            </a:r>
            <a:r>
              <a:rPr lang="uk-UA" sz="2600" b="1" i="1" kern="0" dirty="0">
                <a:solidFill>
                  <a:schemeClr val="bg1"/>
                </a:solidFill>
              </a:rPr>
              <a:t> являє собою слово, що позначає позицію, яку займає у свідомості масового споживача «масового суспільства» уявлення про даний масовий продукт(товар).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3C32427-2E66-4853-AF59-16E59B189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083514"/>
              </p:ext>
            </p:extLst>
          </p:nvPr>
        </p:nvGraphicFramePr>
        <p:xfrm>
          <a:off x="5801711" y="2593408"/>
          <a:ext cx="6226165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4ABB63-FD2C-4670-913C-2BB012824A66}"/>
              </a:ext>
            </a:extLst>
          </p:cNvPr>
          <p:cNvSpPr txBox="1"/>
          <p:nvPr/>
        </p:nvSpPr>
        <p:spPr>
          <a:xfrm>
            <a:off x="72009" y="2593408"/>
            <a:ext cx="5729702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 уявлення про товар, який володіє рядом безумовних характеристик, причому тільки наявність всіх їх у сукупності дозволяє стверджувати, що даний товар може вважатися «брендом». Такими характеристиками є:</a:t>
            </a:r>
          </a:p>
        </p:txBody>
      </p:sp>
    </p:spTree>
    <p:extLst>
      <p:ext uri="{BB962C8B-B14F-4D97-AF65-F5344CB8AC3E}">
        <p14:creationId xmlns:p14="http://schemas.microsoft.com/office/powerpoint/2010/main" val="32187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BF448A-4F10-46E1-AF49-C1A2C75F9979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Брендинг</a:t>
            </a:r>
            <a:r>
              <a:rPr lang="uk-UA" sz="2800" b="1" i="1" kern="0" dirty="0">
                <a:solidFill>
                  <a:srgbClr val="FFFFFF"/>
                </a:solidFill>
              </a:rPr>
              <a:t> — це діяльність зі створення тривалої прихильності до товару на основі спільного впливу на споживача рекламних повідомлень, товарної марки, пакування, матеріалів для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A8C082B-CB7E-4226-A910-6A0A1563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брендинг&quot;">
            <a:extLst>
              <a:ext uri="{FF2B5EF4-FFF2-40B4-BE49-F238E27FC236}">
                <a16:creationId xmlns:a16="http://schemas.microsoft.com/office/drawing/2014/main" xmlns="" id="{3F5DE0A9-F92F-4C0A-B719-112EE8A3C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12708"/>
          <a:stretch/>
        </p:blipFill>
        <p:spPr bwMode="auto">
          <a:xfrm>
            <a:off x="6642538" y="3156058"/>
            <a:ext cx="5479612" cy="33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6CD4C-0268-4A1E-A9FD-DC07EC6994E3}"/>
              </a:ext>
            </a:extLst>
          </p:cNvPr>
          <p:cNvSpPr txBox="1"/>
          <p:nvPr/>
        </p:nvSpPr>
        <p:spPr>
          <a:xfrm>
            <a:off x="1403647" y="3012634"/>
            <a:ext cx="5102255" cy="329320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стимулювання збуту та інших елементів комунікації, об'єднаних певною ідеєю та фірмовим оформленням, які виокремлюють товар серед конкурентів і створюють його образ.</a:t>
            </a:r>
            <a:endParaRPr kumimoji="0" lang="uk-UA" sz="26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3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Брендинг</a:t>
            </a:r>
            <a:r>
              <a:rPr lang="uk-UA" sz="2800" b="1" i="1" kern="0" dirty="0">
                <a:solidFill>
                  <a:schemeClr val="bg1"/>
                </a:solidFill>
              </a:rPr>
              <a:t> допомагає: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8F16EB-74EA-4DC7-992C-EA9FD3863C25}"/>
              </a:ext>
            </a:extLst>
          </p:cNvPr>
          <p:cNvSpPr txBox="1"/>
          <p:nvPr/>
        </p:nvSpPr>
        <p:spPr>
          <a:xfrm>
            <a:off x="247202" y="1833907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підтримувати запланований обсяг продажу;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FBCBAA-0FA2-4A68-8BF5-3343F908BBCD}"/>
              </a:ext>
            </a:extLst>
          </p:cNvPr>
          <p:cNvSpPr txBox="1"/>
          <p:nvPr/>
        </p:nvSpPr>
        <p:spPr>
          <a:xfrm>
            <a:off x="247202" y="2475356"/>
            <a:ext cx="118749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забезпечити збільшення прибутковості;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9C7494-BC01-4F37-8CB7-1D236E323374}"/>
              </a:ext>
            </a:extLst>
          </p:cNvPr>
          <p:cNvSpPr txBox="1"/>
          <p:nvPr/>
        </p:nvSpPr>
        <p:spPr>
          <a:xfrm>
            <a:off x="247202" y="3096904"/>
            <a:ext cx="1187494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передати в рекламних матеріалах і кампаніях культуру країни, регіону, міста, де виготовлений товар, врахувати запити споживачів;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CECF38-CCD6-4944-81BD-757EE79500AF}"/>
              </a:ext>
            </a:extLst>
          </p:cNvPr>
          <p:cNvSpPr txBox="1"/>
          <p:nvPr/>
        </p:nvSpPr>
        <p:spPr>
          <a:xfrm>
            <a:off x="247202" y="4564949"/>
            <a:ext cx="11874948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використовувати три фактори, важливі для звернення до рекламної аудиторії: історичні корені, національний менталітет, нинішні реалії і прогнози на перспективу.</a:t>
            </a:r>
          </a:p>
        </p:txBody>
      </p:sp>
    </p:spTree>
    <p:extLst>
      <p:ext uri="{BB962C8B-B14F-4D97-AF65-F5344CB8AC3E}">
        <p14:creationId xmlns:p14="http://schemas.microsoft.com/office/powerpoint/2010/main" val="24866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бренду, брендингу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9C20EF-07E5-4F78-BDFC-A9B40C88D8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Бренд-менеджмент</a:t>
            </a:r>
            <a:r>
              <a:rPr lang="uk-UA" sz="2800" b="1" i="1" kern="0" dirty="0">
                <a:solidFill>
                  <a:schemeClr val="bg1"/>
                </a:solidFill>
              </a:rPr>
              <a:t> — це управлінська діяльність щодо формування, підтримки та розвитку бренда, спрямована на досягнення стратегічних цілей і</a:t>
            </a:r>
          </a:p>
        </p:txBody>
      </p:sp>
      <p:pic>
        <p:nvPicPr>
          <p:cNvPr id="4100" name="Picture 4" descr="Результат пошуку зображень за запитом &quot;Brand management&quot;">
            <a:extLst>
              <a:ext uri="{FF2B5EF4-FFF2-40B4-BE49-F238E27FC236}">
                <a16:creationId xmlns:a16="http://schemas.microsoft.com/office/drawing/2014/main" xmlns="" id="{CBFA9FAD-AF2D-40A7-B37B-E2DFEF86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56" y="2670509"/>
            <a:ext cx="5832235" cy="38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6484DA-4C11-4138-8F8B-797D6BD4646C}"/>
              </a:ext>
            </a:extLst>
          </p:cNvPr>
          <p:cNvSpPr txBox="1"/>
          <p:nvPr/>
        </p:nvSpPr>
        <p:spPr>
          <a:xfrm>
            <a:off x="70929" y="2581758"/>
            <a:ext cx="610915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реалізацію довгострокових програм (створення і підтримки конкурентних переваг бренда, позиціонування, підвищення лояльності споживачів та сили бренда) для зростання вартості капіталу бренда.</a:t>
            </a:r>
          </a:p>
        </p:txBody>
      </p:sp>
    </p:spTree>
    <p:extLst>
      <p:ext uri="{BB962C8B-B14F-4D97-AF65-F5344CB8AC3E}">
        <p14:creationId xmlns:p14="http://schemas.microsoft.com/office/powerpoint/2010/main" val="5113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992E54-3884-4FE5-99A2-821A12357F1A}"/>
              </a:ext>
            </a:extLst>
          </p:cNvPr>
          <p:cNvSpPr txBox="1"/>
          <p:nvPr/>
        </p:nvSpPr>
        <p:spPr>
          <a:xfrm>
            <a:off x="1403649" y="1196752"/>
            <a:ext cx="5606752" cy="50783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Фірмовий стиль </a:t>
            </a:r>
            <a:r>
              <a:rPr lang="uk-UA" sz="2700" b="1" i="1" kern="0" dirty="0">
                <a:solidFill>
                  <a:srgbClr val="FFFFFF"/>
                </a:solidFill>
              </a:rPr>
              <a:t>– це набір колірних, графічних, словесних, типографських, дизайнерських, постійних елементів (констант), що забезпечують візуальну і змістову єдність товарів (послуг) усієї вихідної від фірми інформації, її внутрішнього оформлення.</a:t>
            </a:r>
            <a:endParaRPr kumimoji="0" lang="uk-UA" sz="27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EBA644F-C75F-4DA4-88B5-8BCE7DB9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езультат пошуку зображень за запитом &quot;Corporate identity vector&quot;">
            <a:extLst>
              <a:ext uri="{FF2B5EF4-FFF2-40B4-BE49-F238E27FC236}">
                <a16:creationId xmlns:a16="http://schemas.microsoft.com/office/drawing/2014/main" xmlns="" id="{18264148-895B-4E4D-9FDF-672D2137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83" y="1196752"/>
            <a:ext cx="4999866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фірмового стилю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10C4B6-C40C-4784-8760-CAA04F11495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числа основних елементів фірмового стилю відносяться: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B03A2A-7611-4930-9F14-819D3CB43215}"/>
              </a:ext>
            </a:extLst>
          </p:cNvPr>
          <p:cNvSpPr/>
          <p:nvPr/>
        </p:nvSpPr>
        <p:spPr>
          <a:xfrm>
            <a:off x="72006" y="2272775"/>
            <a:ext cx="5962649" cy="13016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фірмовий комплект шрифтів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DAD3CF1-D461-45DA-8186-9535BE578EEA}"/>
              </a:ext>
            </a:extLst>
          </p:cNvPr>
          <p:cNvSpPr/>
          <p:nvPr/>
        </p:nvSpPr>
        <p:spPr>
          <a:xfrm>
            <a:off x="72004" y="3696359"/>
            <a:ext cx="5962649" cy="13016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товарний знак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C97DB02-057C-4332-B496-065DFF02E610}"/>
              </a:ext>
            </a:extLst>
          </p:cNvPr>
          <p:cNvSpPr/>
          <p:nvPr/>
        </p:nvSpPr>
        <p:spPr>
          <a:xfrm>
            <a:off x="72005" y="5181146"/>
            <a:ext cx="5962649" cy="13016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фірмові кольори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xmlns="" id="{7082B512-CC16-4C77-A0FD-C5177F29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43" y="2272775"/>
            <a:ext cx="5962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234735</TotalTime>
  <Words>694</Words>
  <Application>Microsoft Office PowerPoint</Application>
  <PresentationFormat>Произвольный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Поняття бренду, брендингу. Елементи фірмового стилю. Айдентика</vt:lpstr>
      <vt:lpstr>Поняття бренду, брендингу</vt:lpstr>
      <vt:lpstr>Поняття бренду, брендингу</vt:lpstr>
      <vt:lpstr>Поняття бренду, брендингу</vt:lpstr>
      <vt:lpstr>Поняття бренду, брендингу</vt:lpstr>
      <vt:lpstr>Поняття бренду, брендингу</vt:lpstr>
      <vt:lpstr>Поняття бренду, брендингу</vt:lpstr>
      <vt:lpstr>Елементи фірмового стилю</vt:lpstr>
      <vt:lpstr>Елементи фірмового стилю</vt:lpstr>
      <vt:lpstr>Елементи фірмового стилю</vt:lpstr>
      <vt:lpstr>Айдентика</vt:lpstr>
      <vt:lpstr>Айдентика</vt:lpstr>
      <vt:lpstr>Айдентика</vt:lpstr>
      <vt:lpstr>Айдентика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1299</cp:revision>
  <dcterms:created xsi:type="dcterms:W3CDTF">2016-06-06T19:48:43Z</dcterms:created>
  <dcterms:modified xsi:type="dcterms:W3CDTF">2023-10-11T06:40:57Z</dcterms:modified>
</cp:coreProperties>
</file>