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21" r:id="rId3"/>
    <p:sldId id="1922" r:id="rId4"/>
    <p:sldId id="1924" r:id="rId5"/>
    <p:sldId id="1925" r:id="rId6"/>
    <p:sldId id="1926" r:id="rId7"/>
    <p:sldId id="1927" r:id="rId8"/>
    <p:sldId id="1928" r:id="rId9"/>
    <p:sldId id="1931" r:id="rId10"/>
    <p:sldId id="1932" r:id="rId11"/>
    <p:sldId id="1933" r:id="rId12"/>
    <p:sldId id="1934" r:id="rId13"/>
    <p:sldId id="1935" r:id="rId14"/>
    <p:sldId id="1936" r:id="rId15"/>
    <p:sldId id="1937" r:id="rId16"/>
    <p:sldId id="1400" r:id="rId17"/>
    <p:sldId id="1567" r:id="rId18"/>
    <p:sldId id="1565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010001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9" autoAdjust="0"/>
    <p:restoredTop sz="95039" autoAdjust="0"/>
  </p:normalViewPr>
  <p:slideViewPr>
    <p:cSldViewPr snapToGrid="0">
      <p:cViewPr varScale="1">
        <p:scale>
          <a:sx n="70" d="100"/>
          <a:sy n="70" d="100"/>
        </p:scale>
        <p:origin x="-6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b="1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Опис цільової аудиторії компанії, «аватар» клієнта і характеристики покупців.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b="1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Концепція бренду, що включає в себе основні цілі і корпоративні цінності.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b="1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Фірмовий стиль бренду.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b="1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Стратегія просування бренду (загальний опис рекламних кампаній).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000" b="1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 err="1">
              <a:solidFill>
                <a:schemeClr val="bg1"/>
              </a:solidFill>
            </a:rPr>
            <a:t>Гайдлайн</a:t>
          </a:r>
          <a:r>
            <a:rPr lang="uk-UA" sz="2400" i="1" noProof="0" dirty="0">
              <a:solidFill>
                <a:schemeClr val="bg1"/>
              </a:solidFill>
            </a:rPr>
            <a:t> або </a:t>
          </a:r>
          <a:r>
            <a:rPr lang="uk-UA" sz="2400" i="1" noProof="0" dirty="0" err="1">
              <a:solidFill>
                <a:schemeClr val="bg1"/>
              </a:solidFill>
            </a:rPr>
            <a:t>логобук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46076" y="213510"/>
          <a:ext cx="973845" cy="6816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1</a:t>
          </a:r>
        </a:p>
      </dsp:txBody>
      <dsp:txXfrm rot="-5400000">
        <a:off x="2" y="408279"/>
        <a:ext cx="681691" cy="292154"/>
      </dsp:txXfrm>
    </dsp:sp>
    <dsp:sp modelId="{3F244AEF-BD16-4508-9A5A-9640B519654B}">
      <dsp:nvSpPr>
        <dsp:cNvPr id="0" name=""/>
        <dsp:cNvSpPr/>
      </dsp:nvSpPr>
      <dsp:spPr>
        <a:xfrm rot="5400000">
          <a:off x="5986807" y="-5300125"/>
          <a:ext cx="758219" cy="11368450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Опис цільової аудиторії компанії, «аватар» клієнта і характеристики покупців.</a:t>
          </a:r>
        </a:p>
      </dsp:txBody>
      <dsp:txXfrm rot="-5400000">
        <a:off x="681692" y="42003"/>
        <a:ext cx="11331437" cy="684193"/>
      </dsp:txXfrm>
    </dsp:sp>
    <dsp:sp modelId="{CA699784-EE11-48B7-BD5B-E6C7811778B0}">
      <dsp:nvSpPr>
        <dsp:cNvPr id="0" name=""/>
        <dsp:cNvSpPr/>
      </dsp:nvSpPr>
      <dsp:spPr>
        <a:xfrm rot="5400000">
          <a:off x="-146076" y="1151693"/>
          <a:ext cx="973845" cy="681691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2</a:t>
          </a:r>
        </a:p>
      </dsp:txBody>
      <dsp:txXfrm rot="-5400000">
        <a:off x="2" y="1346462"/>
        <a:ext cx="681691" cy="292154"/>
      </dsp:txXfrm>
    </dsp:sp>
    <dsp:sp modelId="{E5CB376A-E1F5-4E26-86CA-E248F361C893}">
      <dsp:nvSpPr>
        <dsp:cNvPr id="0" name=""/>
        <dsp:cNvSpPr/>
      </dsp:nvSpPr>
      <dsp:spPr>
        <a:xfrm rot="5400000">
          <a:off x="5976375" y="-4362108"/>
          <a:ext cx="779083" cy="11368450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Концепція бренду, що включає в себе основні цілі і корпоративні цінності.</a:t>
          </a:r>
        </a:p>
      </dsp:txBody>
      <dsp:txXfrm rot="-5400000">
        <a:off x="681692" y="970607"/>
        <a:ext cx="11330418" cy="703019"/>
      </dsp:txXfrm>
    </dsp:sp>
    <dsp:sp modelId="{D547829D-0660-4ECE-8B9B-4DD150AEB617}">
      <dsp:nvSpPr>
        <dsp:cNvPr id="0" name=""/>
        <dsp:cNvSpPr/>
      </dsp:nvSpPr>
      <dsp:spPr>
        <a:xfrm rot="5400000">
          <a:off x="-146076" y="2089877"/>
          <a:ext cx="973845" cy="6816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2284646"/>
        <a:ext cx="681691" cy="292154"/>
      </dsp:txXfrm>
    </dsp:sp>
    <dsp:sp modelId="{9E04A936-A0BD-4697-B593-D6F4E69814DB}">
      <dsp:nvSpPr>
        <dsp:cNvPr id="0" name=""/>
        <dsp:cNvSpPr/>
      </dsp:nvSpPr>
      <dsp:spPr>
        <a:xfrm rot="5400000">
          <a:off x="5976375" y="-3423924"/>
          <a:ext cx="779083" cy="11368450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Фірмовий стиль бренду.</a:t>
          </a:r>
        </a:p>
      </dsp:txBody>
      <dsp:txXfrm rot="-5400000">
        <a:off x="681692" y="1908791"/>
        <a:ext cx="11330418" cy="703019"/>
      </dsp:txXfrm>
    </dsp:sp>
    <dsp:sp modelId="{52803C1C-157C-4C4C-B9E1-A477114FB6F8}">
      <dsp:nvSpPr>
        <dsp:cNvPr id="0" name=""/>
        <dsp:cNvSpPr/>
      </dsp:nvSpPr>
      <dsp:spPr>
        <a:xfrm rot="5400000">
          <a:off x="-146076" y="3028060"/>
          <a:ext cx="973845" cy="6816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4</a:t>
          </a:r>
        </a:p>
      </dsp:txBody>
      <dsp:txXfrm rot="-5400000">
        <a:off x="2" y="3222829"/>
        <a:ext cx="681691" cy="292154"/>
      </dsp:txXfrm>
    </dsp:sp>
    <dsp:sp modelId="{2DAD2266-D1F5-4340-BFC3-C47B398908AF}">
      <dsp:nvSpPr>
        <dsp:cNvPr id="0" name=""/>
        <dsp:cNvSpPr/>
      </dsp:nvSpPr>
      <dsp:spPr>
        <a:xfrm rot="5400000">
          <a:off x="5976375" y="-2485741"/>
          <a:ext cx="779083" cy="11368450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Стратегія просування бренду (загальний опис рекламних кампаній).</a:t>
          </a:r>
        </a:p>
      </dsp:txBody>
      <dsp:txXfrm rot="-5400000">
        <a:off x="681692" y="2846974"/>
        <a:ext cx="11330418" cy="703019"/>
      </dsp:txXfrm>
    </dsp:sp>
    <dsp:sp modelId="{EBD4C652-875D-4E3B-BCAE-25007D58F96A}">
      <dsp:nvSpPr>
        <dsp:cNvPr id="0" name=""/>
        <dsp:cNvSpPr/>
      </dsp:nvSpPr>
      <dsp:spPr>
        <a:xfrm rot="5400000">
          <a:off x="-146076" y="3966244"/>
          <a:ext cx="973845" cy="681691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5</a:t>
          </a:r>
        </a:p>
      </dsp:txBody>
      <dsp:txXfrm rot="-5400000">
        <a:off x="2" y="4161013"/>
        <a:ext cx="681691" cy="292154"/>
      </dsp:txXfrm>
    </dsp:sp>
    <dsp:sp modelId="{BB64508B-8A65-44E4-A925-E18E98C3A57A}">
      <dsp:nvSpPr>
        <dsp:cNvPr id="0" name=""/>
        <dsp:cNvSpPr/>
      </dsp:nvSpPr>
      <dsp:spPr>
        <a:xfrm rot="5400000">
          <a:off x="5976375" y="-1547557"/>
          <a:ext cx="779083" cy="11368450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 err="1">
              <a:solidFill>
                <a:schemeClr val="bg1"/>
              </a:solidFill>
            </a:rPr>
            <a:t>Гайдлайн</a:t>
          </a:r>
          <a:r>
            <a:rPr lang="uk-UA" sz="2400" i="1" kern="1200" noProof="0" dirty="0">
              <a:solidFill>
                <a:schemeClr val="bg1"/>
              </a:solidFill>
            </a:rPr>
            <a:t> або </a:t>
          </a:r>
          <a:r>
            <a:rPr lang="uk-UA" sz="2400" i="1" kern="1200" noProof="0" dirty="0" err="1">
              <a:solidFill>
                <a:schemeClr val="bg1"/>
              </a:solidFill>
            </a:rPr>
            <a:t>логобук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681692" y="3785158"/>
        <a:ext cx="11330418" cy="703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770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логотипів. </a:t>
            </a: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xmlns="" id="{E873F398-A2BC-4509-A237-0EF139E6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&quot;brand icon&quot;">
            <a:extLst>
              <a:ext uri="{FF2B5EF4-FFF2-40B4-BE49-F238E27FC236}">
                <a16:creationId xmlns:a16="http://schemas.microsoft.com/office/drawing/2014/main" xmlns="" id="{8AC6D895-BB40-432F-BE0F-6B76C2E1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66" y="3686158"/>
            <a:ext cx="2282218" cy="22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2. Не чекайте натхнення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5E96D85E-318D-4128-957A-F2100EBA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65" y="1771627"/>
            <a:ext cx="6521670" cy="49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3. Робіть ескізи, ескізи і ще раз ескізи!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772B0378-20CA-4D00-8574-12E2E279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92" y="1801824"/>
            <a:ext cx="5326416" cy="476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7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4. Поділіться своїм прогресом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1AF53B0-800E-46D7-A626-B131F332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94" y="1801825"/>
            <a:ext cx="6043920" cy="476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5. Слухайте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DEFD9310-E106-419F-B36B-14BD158A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17" y="1818513"/>
            <a:ext cx="7573767" cy="47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6. Проектуйте поетапно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87C13F5C-CBD7-45A3-B7DA-9871EFE1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88" y="1801824"/>
            <a:ext cx="6098024" cy="48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7. Робіть перерви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1907394C-BA19-486D-89EE-9047352E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6" y="1834812"/>
            <a:ext cx="11169269" cy="48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 розумієте під поняттям «</a:t>
            </a:r>
            <a:r>
              <a:rPr lang="uk-UA" sz="2800" b="1" i="1" kern="0" dirty="0" err="1">
                <a:solidFill>
                  <a:srgbClr val="FFFFFF"/>
                </a:solidFill>
              </a:rPr>
              <a:t>Брендгайд</a:t>
            </a:r>
            <a:r>
              <a:rPr lang="uk-UA" sz="2800" b="1" i="1" kern="0" dirty="0">
                <a:solidFill>
                  <a:srgbClr val="FFFFFF"/>
                </a:solidFill>
              </a:rPr>
              <a:t>»?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4468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ви розумієте під поняттям «</a:t>
            </a:r>
            <a:r>
              <a:rPr lang="uk-UA" sz="2800" b="1" i="1" kern="0" dirty="0" err="1">
                <a:solidFill>
                  <a:srgbClr val="002060"/>
                </a:solidFill>
              </a:rPr>
              <a:t>Брендбук</a:t>
            </a:r>
            <a:r>
              <a:rPr lang="uk-UA" sz="2800" b="1" i="1" kern="0" dirty="0">
                <a:solidFill>
                  <a:srgbClr val="002060"/>
                </a:solidFill>
              </a:rPr>
              <a:t>»?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470ABE-CD49-4657-8DC2-5A90ACBB77C4}"/>
              </a:ext>
            </a:extLst>
          </p:cNvPr>
          <p:cNvSpPr txBox="1"/>
          <p:nvPr/>
        </p:nvSpPr>
        <p:spPr>
          <a:xfrm>
            <a:off x="72008" y="2511376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 розумієте під поняттям «</a:t>
            </a:r>
            <a:r>
              <a:rPr lang="uk-UA" sz="2800" b="1" i="1" kern="0" dirty="0" err="1">
                <a:solidFill>
                  <a:srgbClr val="FFFFFF"/>
                </a:solidFill>
              </a:rPr>
              <a:t>Гайдлайн</a:t>
            </a:r>
            <a:r>
              <a:rPr lang="uk-UA" sz="2800" b="1" i="1" kern="0" dirty="0">
                <a:solidFill>
                  <a:srgbClr val="FFFFFF"/>
                </a:solidFill>
              </a:rPr>
              <a:t>»?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7F4920-1E24-4D2B-B3BB-88EF04A98FB2}"/>
              </a:ext>
            </a:extLst>
          </p:cNvPr>
          <p:cNvSpPr txBox="1"/>
          <p:nvPr/>
        </p:nvSpPr>
        <p:spPr>
          <a:xfrm>
            <a:off x="72008" y="3178064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повинен включати в себе </a:t>
            </a:r>
            <a:r>
              <a:rPr lang="uk-UA" sz="2800" b="1" i="1" kern="0" dirty="0" err="1">
                <a:solidFill>
                  <a:srgbClr val="002060"/>
                </a:solidFill>
              </a:rPr>
              <a:t>гайдлайн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EFB203-75A4-49C1-92A6-EF8B5E969C68}"/>
              </a:ext>
            </a:extLst>
          </p:cNvPr>
          <p:cNvSpPr txBox="1"/>
          <p:nvPr/>
        </p:nvSpPr>
        <p:spPr>
          <a:xfrm>
            <a:off x="72008" y="3823405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створювати дизайн швидко?</a:t>
            </a:r>
          </a:p>
        </p:txBody>
      </p:sp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xmlns="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34163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chemeClr val="bg1"/>
                </a:solidFill>
              </a:rPr>
              <a:t>Опрацювати теоретичний матеріал з теми уроку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FBDBC8-ECAE-4809-AC7E-95182BBBE504}"/>
              </a:ext>
            </a:extLst>
          </p:cNvPr>
          <p:cNvSpPr txBox="1"/>
          <p:nvPr/>
        </p:nvSpPr>
        <p:spPr>
          <a:xfrm>
            <a:off x="4823210" y="1196763"/>
            <a:ext cx="729894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власний </a:t>
            </a:r>
            <a:r>
              <a:rPr lang="uk-UA" sz="2800" b="1" i="1" kern="0" dirty="0">
                <a:solidFill>
                  <a:srgbClr val="FFFF00"/>
                </a:solidFill>
              </a:rPr>
              <a:t>логотип </a:t>
            </a:r>
            <a:r>
              <a:rPr lang="uk-UA" sz="2800" b="1" i="1" kern="0" dirty="0">
                <a:solidFill>
                  <a:schemeClr val="bg1"/>
                </a:solidFill>
              </a:rPr>
              <a:t>в растровому графічному редакторі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FEA395-56A3-4844-9380-E762A3DB8C0F}"/>
              </a:ext>
            </a:extLst>
          </p:cNvPr>
          <p:cNvSpPr txBox="1"/>
          <p:nvPr/>
        </p:nvSpPr>
        <p:spPr>
          <a:xfrm>
            <a:off x="5094514" y="2334569"/>
            <a:ext cx="7027636" cy="26776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1.	</a:t>
            </a:r>
            <a:r>
              <a:rPr lang="uk-UA" sz="2800" b="1" i="1" kern="0" dirty="0" smtClean="0">
                <a:solidFill>
                  <a:schemeClr val="bg1"/>
                </a:solidFill>
              </a:rPr>
              <a:t>Створений логотип </a:t>
            </a:r>
            <a:r>
              <a:rPr lang="uk-UA" sz="2800" b="1" i="1" kern="0" dirty="0" err="1">
                <a:solidFill>
                  <a:schemeClr val="bg1"/>
                </a:solidFill>
              </a:rPr>
              <a:t>надішліть</a:t>
            </a:r>
            <a:r>
              <a:rPr lang="uk-UA" sz="2800" b="1" i="1" kern="0" dirty="0">
                <a:solidFill>
                  <a:schemeClr val="bg1"/>
                </a:solidFill>
              </a:rPr>
              <a:t> викладачу на електронну адресу.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2.	</a:t>
            </a:r>
            <a:r>
              <a:rPr lang="uk-UA" sz="2800" b="1" i="1" kern="0" dirty="0" err="1">
                <a:solidFill>
                  <a:schemeClr val="bg1"/>
                </a:solidFill>
              </a:rPr>
              <a:t>Ім</a:t>
            </a:r>
            <a:r>
              <a:rPr lang="en-US" sz="2800" b="1" i="1" kern="0" dirty="0">
                <a:solidFill>
                  <a:schemeClr val="bg1"/>
                </a:solidFill>
              </a:rPr>
              <a:t>’</a:t>
            </a:r>
            <a:r>
              <a:rPr lang="uk-UA" sz="2800" b="1" i="1" kern="0" dirty="0">
                <a:solidFill>
                  <a:schemeClr val="bg1"/>
                </a:solidFill>
              </a:rPr>
              <a:t>я файлу </a:t>
            </a:r>
            <a:r>
              <a:rPr lang="uk-UA" sz="2800" b="1" i="1" kern="0" dirty="0" smtClean="0">
                <a:solidFill>
                  <a:schemeClr val="bg1"/>
                </a:solidFill>
              </a:rPr>
              <a:t>логотипу </a:t>
            </a:r>
            <a:r>
              <a:rPr lang="uk-UA" sz="2800" b="1" i="1" kern="0" dirty="0">
                <a:solidFill>
                  <a:schemeClr val="bg1"/>
                </a:solidFill>
              </a:rPr>
              <a:t>повинно складатись з прізвища та номеру групи.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xmlns="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xmlns="" id="{6C813333-25C9-45AB-B118-23AFE491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езультат пошуку зображень за запитом &quot;brand icon&quot;">
            <a:extLst>
              <a:ext uri="{FF2B5EF4-FFF2-40B4-BE49-F238E27FC236}">
                <a16:creationId xmlns:a16="http://schemas.microsoft.com/office/drawing/2014/main" xmlns="" id="{CB21BB8B-6778-46B9-BFD5-E87D12C7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66" y="3686158"/>
            <a:ext cx="2282218" cy="22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8FD749-7234-4613-9028-529C09F7C5AB}"/>
              </a:ext>
            </a:extLst>
          </p:cNvPr>
          <p:cNvSpPr txBox="1"/>
          <p:nvPr/>
        </p:nvSpPr>
        <p:spPr>
          <a:xfrm>
            <a:off x="1403648" y="1196752"/>
            <a:ext cx="5007662" cy="526297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Брендгайд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– керівництво</a:t>
            </a:r>
            <a:r>
              <a:rPr lang="en-AU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де описується стратегічна платформа бренду: цільова аудиторія, позиціонування, основна ідея бренду, платформа бренду, повідомлення та ін. елементи, що мають відношення до стратегії бренду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9176981-C184-493B-9A62-68ACBE1F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brandguide&quot;">
            <a:extLst>
              <a:ext uri="{FF2B5EF4-FFF2-40B4-BE49-F238E27FC236}">
                <a16:creationId xmlns:a16="http://schemas.microsoft.com/office/drawing/2014/main" xmlns="" id="{715640AF-CBA8-4460-9013-A678E4E5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54" y="1279143"/>
            <a:ext cx="6174395" cy="43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362763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Фірмовий стиль, як візуальна оболонка компанії, входить в поняття </a:t>
            </a:r>
            <a:r>
              <a:rPr lang="uk-UA" sz="2800" b="1" i="1" kern="0" dirty="0" err="1">
                <a:solidFill>
                  <a:srgbClr val="FFFF00"/>
                </a:solidFill>
              </a:rPr>
              <a:t>брендбуку</a:t>
            </a:r>
            <a:r>
              <a:rPr lang="uk-UA" sz="2800" b="1" i="1" kern="0" dirty="0">
                <a:solidFill>
                  <a:schemeClr val="bg1"/>
                </a:solidFill>
              </a:rPr>
              <a:t>, яке, в свою чергу, дещо ширше.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xmlns="" id="{8A1AFC17-54E7-49FE-9C5E-A11B97DC6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86" y="1196764"/>
            <a:ext cx="8273206" cy="465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B0A24-ACB6-486F-9927-078F0CCCA4A5}"/>
              </a:ext>
            </a:extLst>
          </p:cNvPr>
          <p:cNvSpPr txBox="1"/>
          <p:nvPr/>
        </p:nvSpPr>
        <p:spPr>
          <a:xfrm>
            <a:off x="1403648" y="1196752"/>
            <a:ext cx="5060214" cy="526297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Брендбук</a:t>
            </a:r>
            <a:r>
              <a:rPr lang="uk-UA" sz="2800" b="1" i="1" kern="0" dirty="0">
                <a:solidFill>
                  <a:srgbClr val="FFFFFF"/>
                </a:solidFill>
              </a:rPr>
              <a:t> – документ, де зафіксовані всі складові бренду повинні. </a:t>
            </a:r>
            <a:r>
              <a:rPr lang="uk-UA" sz="2800" b="1" i="1" kern="0" dirty="0" err="1">
                <a:solidFill>
                  <a:srgbClr val="FFFFFF"/>
                </a:solidFill>
              </a:rPr>
              <a:t>Брендбук</a:t>
            </a:r>
            <a:r>
              <a:rPr lang="uk-UA" sz="2800" b="1" i="1" kern="0" dirty="0">
                <a:solidFill>
                  <a:srgbClr val="FFFFFF"/>
                </a:solidFill>
              </a:rPr>
              <a:t> є по суті Біблією компанії. Спираючись на цей документ, компанія вибудовує стратегії розвитку, вирішує, як позиціонувати себе на ринку і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комунікувати</a:t>
            </a:r>
            <a:r>
              <a:rPr lang="uk-UA" sz="2800" b="1" i="1" kern="0" dirty="0">
                <a:solidFill>
                  <a:srgbClr val="FFFFFF"/>
                </a:solidFill>
              </a:rPr>
              <a:t> з клієнтами.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D989F1E-7DCE-4B75-969A-BD60D339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зультат пошуку зображень за запитом &quot;Brandbook&quot;">
            <a:extLst>
              <a:ext uri="{FF2B5EF4-FFF2-40B4-BE49-F238E27FC236}">
                <a16:creationId xmlns:a16="http://schemas.microsoft.com/office/drawing/2014/main" xmlns="" id="{0848C4DC-3B79-4D14-8FC3-DFF1A5BA4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/>
          <a:stretch/>
        </p:blipFill>
        <p:spPr bwMode="auto">
          <a:xfrm>
            <a:off x="6575742" y="1196752"/>
            <a:ext cx="5546407" cy="52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Яка інформація міститься в </a:t>
            </a:r>
            <a:r>
              <a:rPr lang="uk-UA" sz="2800" b="1" i="1" kern="0" dirty="0" err="1">
                <a:solidFill>
                  <a:schemeClr val="bg1"/>
                </a:solidFill>
              </a:rPr>
              <a:t>брендбуці</a:t>
            </a:r>
            <a:r>
              <a:rPr lang="uk-UA" sz="2800" b="1" i="1" kern="0" dirty="0">
                <a:solidFill>
                  <a:schemeClr val="bg1"/>
                </a:solidFill>
              </a:rPr>
              <a:t>?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16CB455-E417-4BF2-9FB6-61E3D35F7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767371"/>
              </p:ext>
            </p:extLst>
          </p:nvPr>
        </p:nvGraphicFramePr>
        <p:xfrm>
          <a:off x="72008" y="1892084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03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5477454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Брендбук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chemeClr val="bg1"/>
                </a:solidFill>
              </a:rPr>
              <a:t>–</a:t>
            </a:r>
            <a:r>
              <a:rPr lang="uk-UA" sz="2800" b="1" i="1" kern="0" dirty="0">
                <a:solidFill>
                  <a:schemeClr val="bg1"/>
                </a:solidFill>
              </a:rPr>
              <a:t> це офіційне керівництво з управління брендом, як правило, його не роздають партнерам, клієнтам і колегам по бізнесу, а зберігають в таємниці як </a:t>
            </a:r>
            <a:r>
              <a:rPr lang="uk-UA" sz="2800" b="1" i="1" kern="0" dirty="0" err="1">
                <a:solidFill>
                  <a:schemeClr val="bg1"/>
                </a:solidFill>
              </a:rPr>
              <a:t>внутрішньокорпоративний</a:t>
            </a:r>
            <a:r>
              <a:rPr lang="uk-UA" sz="2800" b="1" i="1" kern="0" dirty="0">
                <a:solidFill>
                  <a:schemeClr val="bg1"/>
                </a:solidFill>
              </a:rPr>
              <a:t> документ і тим більше оберігають від конкурентів.</a:t>
            </a:r>
          </a:p>
        </p:txBody>
      </p:sp>
      <p:pic>
        <p:nvPicPr>
          <p:cNvPr id="4098" name="Picture 2" descr="Результат пошуку зображень за запитом &quot;Брендбук&quot;">
            <a:extLst>
              <a:ext uri="{FF2B5EF4-FFF2-40B4-BE49-F238E27FC236}">
                <a16:creationId xmlns:a16="http://schemas.microsoft.com/office/drawing/2014/main" xmlns="" id="{58C9ADD0-8C12-483F-B357-1789F6233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4"/>
          <a:stretch/>
        </p:blipFill>
        <p:spPr bwMode="auto">
          <a:xfrm>
            <a:off x="5625102" y="1196763"/>
            <a:ext cx="6494889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627624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Гайдлайн</a:t>
            </a:r>
            <a:r>
              <a:rPr lang="uk-UA" sz="2800" b="1" i="1" kern="0" dirty="0">
                <a:solidFill>
                  <a:schemeClr val="bg1"/>
                </a:solidFill>
              </a:rPr>
              <a:t> або </a:t>
            </a:r>
            <a:r>
              <a:rPr lang="uk-UA" sz="2800" b="1" i="1" kern="0" dirty="0" err="1">
                <a:solidFill>
                  <a:srgbClr val="FFFF00"/>
                </a:solidFill>
              </a:rPr>
              <a:t>логобук</a:t>
            </a:r>
            <a:r>
              <a:rPr lang="uk-UA" sz="2800" b="1" i="1" kern="0" dirty="0">
                <a:solidFill>
                  <a:schemeClr val="bg1"/>
                </a:solidFill>
              </a:rPr>
              <a:t> - технічний документ, яким користуються дизайнери і поліграфісти, які працюють з вашим брендом. Фактично це паспорт бренду, в якому прописані всі особливості оформлення фірмового стилю.</a:t>
            </a:r>
          </a:p>
        </p:txBody>
      </p:sp>
      <p:pic>
        <p:nvPicPr>
          <p:cNvPr id="7" name="Picture 2" descr="Пов’язане зображення">
            <a:extLst>
              <a:ext uri="{FF2B5EF4-FFF2-40B4-BE49-F238E27FC236}">
                <a16:creationId xmlns:a16="http://schemas.microsoft.com/office/drawing/2014/main" xmlns="" id="{5B5A5C46-A821-4BE6-A74B-923FC7CA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48" y="1030014"/>
            <a:ext cx="5812221" cy="58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Гайдлайн</a:t>
            </a:r>
            <a:r>
              <a:rPr lang="uk-UA" sz="2800" b="1" i="1" kern="0" dirty="0">
                <a:solidFill>
                  <a:schemeClr val="bg1"/>
                </a:solidFill>
              </a:rPr>
              <a:t> повинен включати в себе: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1759F4-5903-48E2-A4D6-7A5B0CCD340B}"/>
              </a:ext>
            </a:extLst>
          </p:cNvPr>
          <p:cNvSpPr txBox="1"/>
          <p:nvPr/>
        </p:nvSpPr>
        <p:spPr>
          <a:xfrm>
            <a:off x="5454869" y="1823398"/>
            <a:ext cx="666620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детальну технічну інформацію про логотип,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33774D-EE52-407E-BE0E-5AC6271CBCF0}"/>
              </a:ext>
            </a:extLst>
          </p:cNvPr>
          <p:cNvSpPr txBox="1"/>
          <p:nvPr/>
        </p:nvSpPr>
        <p:spPr>
          <a:xfrm>
            <a:off x="5454869" y="2900269"/>
            <a:ext cx="666620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слоган,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D7D191-D017-4C93-9146-900EF9CB855F}"/>
              </a:ext>
            </a:extLst>
          </p:cNvPr>
          <p:cNvSpPr txBox="1"/>
          <p:nvPr/>
        </p:nvSpPr>
        <p:spPr>
          <a:xfrm>
            <a:off x="5454869" y="3546253"/>
            <a:ext cx="6666202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фірмові кольори і шрифти, описувати їх розташування на різних рекламних носіях.</a:t>
            </a:r>
          </a:p>
        </p:txBody>
      </p:sp>
      <p:pic>
        <p:nvPicPr>
          <p:cNvPr id="6146" name="Picture 2" descr="Результат пошуку зображень за запитом &quot;guideline vector&quot;">
            <a:extLst>
              <a:ext uri="{FF2B5EF4-FFF2-40B4-BE49-F238E27FC236}">
                <a16:creationId xmlns:a16="http://schemas.microsoft.com/office/drawing/2014/main" xmlns="" id="{30515EF6-6CCF-4175-99A6-43B5F7724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7" b="12184"/>
          <a:stretch/>
        </p:blipFill>
        <p:spPr bwMode="auto">
          <a:xfrm>
            <a:off x="70929" y="1823398"/>
            <a:ext cx="5257816" cy="45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логотипів</a:t>
            </a:r>
            <a:br>
              <a:rPr lang="uk-UA" dirty="0"/>
            </a:br>
            <a:r>
              <a:rPr lang="uk-UA" dirty="0" err="1"/>
              <a:t>Брендгайд</a:t>
            </a:r>
            <a:r>
              <a:rPr lang="uk-UA" dirty="0"/>
              <a:t>. </a:t>
            </a:r>
            <a:r>
              <a:rPr lang="uk-UA" dirty="0" err="1"/>
              <a:t>Брендбук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створювати дизайн швидко?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68989F-EEAD-4848-A72D-BC128B6A95AA}"/>
              </a:ext>
            </a:extLst>
          </p:cNvPr>
          <p:cNvSpPr txBox="1"/>
          <p:nvPr/>
        </p:nvSpPr>
        <p:spPr>
          <a:xfrm>
            <a:off x="70929" y="179093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1. Визначте свою мету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79FD9E68-F32D-4F98-ABDD-2EAB95387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15013"/>
            <a:ext cx="7620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235696</TotalTime>
  <Words>470</Words>
  <Application>Microsoft Office PowerPoint</Application>
  <PresentationFormat>Произвольный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Створення логотипів.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Створення логотипів Брендгайд. Брендбук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User</cp:lastModifiedBy>
  <cp:revision>1321</cp:revision>
  <dcterms:created xsi:type="dcterms:W3CDTF">2016-06-06T19:48:43Z</dcterms:created>
  <dcterms:modified xsi:type="dcterms:W3CDTF">2023-10-11T06:42:08Z</dcterms:modified>
</cp:coreProperties>
</file>