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9" r:id="rId3"/>
    <p:sldId id="257" r:id="rId4"/>
    <p:sldId id="258" r:id="rId5"/>
    <p:sldId id="260" r:id="rId6"/>
    <p:sldId id="259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2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91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93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71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6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5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19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9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96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3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25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4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91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54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22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49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0E679F6-BBFE-43A5-A446-879A94633211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15CC3F-7D28-4235-B854-46797ACD2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94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&#1044;&#1080;&#1089;&#1087;&#1091;&#1090;" TargetMode="External"/><Relationship Id="rId2" Type="http://schemas.openxmlformats.org/officeDocument/2006/relationships/hyperlink" Target="https://ru.osvita.ua/vnz/reports/rhetoric/30489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&#1044;&#1077;&#1073;&#1072;&#1090;&#1080;" TargetMode="External"/><Relationship Id="rId5" Type="http://schemas.openxmlformats.org/officeDocument/2006/relationships/hyperlink" Target="https://ru.osvita.ua/vnz/reports/rhetoric/30509/" TargetMode="External"/><Relationship Id="rId4" Type="http://schemas.openxmlformats.org/officeDocument/2006/relationships/hyperlink" Target="https://subject.com.ua/textbook/mova/10klas_2/43.html#:~:text=&#1057;&#1091;&#1087;&#1077;&#1088;&#1077;&#1095;&#1082;&#1072;%2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Суперечка як вид комунікації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68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4322619"/>
            <a:ext cx="8689976" cy="120534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 err="1"/>
              <a:t>МЕта</a:t>
            </a:r>
            <a:r>
              <a:rPr lang="ru-RU" sz="2700" dirty="0"/>
              <a:t>:</a:t>
            </a:r>
            <a:br>
              <a:rPr lang="ru-RU" sz="2000" dirty="0"/>
            </a:br>
            <a:r>
              <a:rPr lang="ru-RU" sz="2200" dirty="0"/>
              <a:t>формування компетентного </a:t>
            </a:r>
            <a:r>
              <a:rPr lang="ru-RU" sz="2200" dirty="0" err="1"/>
              <a:t>мовця</a:t>
            </a:r>
            <a:r>
              <a:rPr lang="ru-RU" sz="2200" dirty="0"/>
              <a:t>, який </a:t>
            </a:r>
            <a:r>
              <a:rPr lang="ru-RU" sz="2200" dirty="0" err="1"/>
              <a:t>усвідомлено</a:t>
            </a:r>
            <a:r>
              <a:rPr lang="ru-RU" sz="2200" dirty="0"/>
              <a:t> </a:t>
            </a:r>
            <a:r>
              <a:rPr lang="ru-RU" sz="2200" dirty="0" err="1"/>
              <a:t>прагне</a:t>
            </a:r>
            <a:r>
              <a:rPr lang="ru-RU" sz="2200" dirty="0"/>
              <a:t> поглибити знання </a:t>
            </a:r>
            <a:r>
              <a:rPr lang="ru-RU" sz="2200" dirty="0" err="1"/>
              <a:t>прополемічну</a:t>
            </a:r>
            <a:r>
              <a:rPr lang="ru-RU" sz="2200" dirty="0"/>
              <a:t> </a:t>
            </a:r>
            <a:r>
              <a:rPr lang="ru-RU" sz="2200" dirty="0" err="1"/>
              <a:t>майстерність</a:t>
            </a:r>
            <a:r>
              <a:rPr lang="ru-RU" sz="2200" dirty="0"/>
              <a:t> як вид </a:t>
            </a:r>
            <a:r>
              <a:rPr lang="ru-RU" sz="2200" dirty="0" err="1"/>
              <a:t>комунікації</a:t>
            </a:r>
            <a:r>
              <a:rPr lang="ru-RU" sz="2200" dirty="0"/>
              <a:t>.</a:t>
            </a:r>
            <a:br>
              <a:rPr lang="ru-RU" sz="2200"/>
            </a:br>
            <a:r>
              <a:rPr lang="ru-RU" sz="2200"/>
              <a:t>усвідомлює</a:t>
            </a:r>
            <a:r>
              <a:rPr lang="ru-RU" sz="2200" dirty="0"/>
              <a:t> </a:t>
            </a:r>
            <a:r>
              <a:rPr lang="ru-RU" sz="2200" dirty="0" err="1"/>
              <a:t>зв'язок</a:t>
            </a:r>
            <a:r>
              <a:rPr lang="ru-RU" sz="2200" dirty="0"/>
              <a:t> </a:t>
            </a:r>
            <a:r>
              <a:rPr lang="ru-RU" sz="2200" dirty="0" err="1"/>
              <a:t>знань</a:t>
            </a:r>
            <a:r>
              <a:rPr lang="ru-RU" sz="2200" dirty="0"/>
              <a:t> норм української </a:t>
            </a:r>
            <a:r>
              <a:rPr lang="ru-RU" sz="2200" dirty="0" err="1"/>
              <a:t>літературної</a:t>
            </a:r>
            <a:r>
              <a:rPr lang="ru-RU" sz="2200" dirty="0"/>
              <a:t> мови з </a:t>
            </a:r>
            <a:r>
              <a:rPr lang="ru-RU" sz="2200" dirty="0" err="1"/>
              <a:t>уміннями</a:t>
            </a:r>
            <a:r>
              <a:rPr lang="ru-RU" sz="2200" dirty="0"/>
              <a:t> </a:t>
            </a:r>
            <a:r>
              <a:rPr lang="ru-RU" sz="2200" dirty="0" err="1"/>
              <a:t>зв'язано</a:t>
            </a:r>
            <a:r>
              <a:rPr lang="ru-RU" sz="2200" dirty="0"/>
              <a:t> </a:t>
            </a:r>
            <a:r>
              <a:rPr lang="ru-RU" sz="2200" dirty="0" err="1"/>
              <a:t>викладати</a:t>
            </a:r>
            <a:r>
              <a:rPr lang="ru-RU" sz="2200" dirty="0"/>
              <a:t> свої думки в </a:t>
            </a:r>
            <a:r>
              <a:rPr lang="ru-RU" sz="2200" dirty="0" err="1"/>
              <a:t>усній</a:t>
            </a:r>
            <a:r>
              <a:rPr lang="ru-RU" sz="2200" dirty="0"/>
              <a:t> і </a:t>
            </a:r>
            <a:r>
              <a:rPr lang="ru-RU" sz="2200" dirty="0" err="1"/>
              <a:t>писемній</a:t>
            </a:r>
            <a:r>
              <a:rPr lang="ru-RU" sz="2200" dirty="0"/>
              <a:t> формах; </a:t>
            </a:r>
            <a:r>
              <a:rPr lang="ru-RU" sz="2200" dirty="0" err="1"/>
              <a:t>знає</a:t>
            </a:r>
            <a:r>
              <a:rPr lang="ru-RU" sz="2200" dirty="0"/>
              <a:t> </a:t>
            </a:r>
            <a:r>
              <a:rPr lang="ru-RU" sz="2200" dirty="0" err="1"/>
              <a:t>основні</a:t>
            </a:r>
            <a:r>
              <a:rPr lang="ru-RU" sz="2200" dirty="0"/>
              <a:t> </a:t>
            </a:r>
            <a:r>
              <a:rPr lang="ru-RU" sz="2200" dirty="0" err="1"/>
              <a:t>вимоги</a:t>
            </a:r>
            <a:r>
              <a:rPr lang="ru-RU" sz="2200" dirty="0"/>
              <a:t> до складання </a:t>
            </a:r>
            <a:r>
              <a:rPr lang="ru-RU" sz="2200" dirty="0" err="1"/>
              <a:t>текстів</a:t>
            </a:r>
            <a:r>
              <a:rPr lang="ru-RU" sz="2200" dirty="0"/>
              <a:t>, </a:t>
            </a:r>
            <a:r>
              <a:rPr lang="ru-RU" sz="2200" dirty="0" err="1"/>
              <a:t>коментує</a:t>
            </a:r>
            <a:r>
              <a:rPr lang="ru-RU" sz="2200" dirty="0"/>
              <a:t> їх; </a:t>
            </a:r>
            <a:r>
              <a:rPr lang="ru-RU" sz="2200" dirty="0" err="1"/>
              <a:t>виявляє</a:t>
            </a:r>
            <a:r>
              <a:rPr lang="ru-RU" sz="2200" dirty="0"/>
              <a:t> й </a:t>
            </a:r>
            <a:r>
              <a:rPr lang="ru-RU" sz="2200" dirty="0" err="1"/>
              <a:t>аналізує</a:t>
            </a:r>
            <a:r>
              <a:rPr lang="ru-RU" sz="2200" dirty="0"/>
              <a:t> </a:t>
            </a:r>
            <a:r>
              <a:rPr lang="ru-RU" sz="2200" dirty="0" err="1"/>
              <a:t>порушення</a:t>
            </a:r>
            <a:r>
              <a:rPr lang="ru-RU" sz="2200" dirty="0"/>
              <a:t>, </a:t>
            </a:r>
            <a:r>
              <a:rPr lang="ru-RU" sz="2200" dirty="0" err="1"/>
              <a:t>допущені</a:t>
            </a:r>
            <a:r>
              <a:rPr lang="ru-RU" sz="2200" dirty="0"/>
              <a:t> у </a:t>
            </a:r>
            <a:r>
              <a:rPr lang="ru-RU" sz="2200" dirty="0" err="1"/>
              <a:t>процесі</a:t>
            </a:r>
            <a:r>
              <a:rPr lang="ru-RU" sz="2200" dirty="0"/>
              <a:t> </a:t>
            </a:r>
            <a:r>
              <a:rPr lang="ru-RU" sz="2200" dirty="0" err="1"/>
              <a:t>висловлення</a:t>
            </a:r>
            <a:r>
              <a:rPr lang="ru-RU" sz="2200" dirty="0"/>
              <a:t> </a:t>
            </a:r>
            <a:r>
              <a:rPr lang="ru-RU" sz="2200" dirty="0" err="1"/>
              <a:t>думки;організовує</a:t>
            </a:r>
            <a:r>
              <a:rPr lang="ru-RU" sz="2200" dirty="0"/>
              <a:t> </a:t>
            </a:r>
            <a:r>
              <a:rPr lang="ru-RU" sz="2200" dirty="0" err="1"/>
              <a:t>власну</a:t>
            </a:r>
            <a:r>
              <a:rPr lang="ru-RU" sz="2200" dirty="0"/>
              <a:t> </a:t>
            </a:r>
            <a:r>
              <a:rPr lang="ru-RU" sz="2200" dirty="0" err="1"/>
              <a:t>діяльність</a:t>
            </a:r>
            <a:r>
              <a:rPr lang="ru-RU" sz="2200" dirty="0"/>
              <a:t>; </a:t>
            </a:r>
            <a:r>
              <a:rPr lang="ru-RU" sz="2200" dirty="0" err="1"/>
              <a:t>виявляє</a:t>
            </a:r>
            <a:r>
              <a:rPr lang="ru-RU" sz="2200" dirty="0"/>
              <a:t> вміння компетентно </a:t>
            </a:r>
            <a:r>
              <a:rPr lang="ru-RU" sz="2200" dirty="0" err="1"/>
              <a:t>обговорювати</a:t>
            </a:r>
            <a:r>
              <a:rPr lang="ru-RU" sz="2200" dirty="0"/>
              <a:t> </a:t>
            </a:r>
            <a:r>
              <a:rPr lang="ru-RU" sz="2200" dirty="0" err="1"/>
              <a:t>життєво</a:t>
            </a:r>
            <a:r>
              <a:rPr lang="ru-RU" sz="2200" dirty="0"/>
              <a:t> </a:t>
            </a:r>
            <a:r>
              <a:rPr lang="ru-RU" sz="2200" dirty="0" err="1"/>
              <a:t>важливі</a:t>
            </a:r>
            <a:r>
              <a:rPr lang="ru-RU" sz="2200" dirty="0"/>
              <a:t> проблеми, </a:t>
            </a:r>
            <a:r>
              <a:rPr lang="ru-RU" sz="2200" dirty="0" err="1"/>
              <a:t>доводити</a:t>
            </a:r>
            <a:r>
              <a:rPr lang="ru-RU" sz="2200" dirty="0"/>
              <a:t> й </a:t>
            </a:r>
            <a:r>
              <a:rPr lang="ru-RU" sz="2200" dirty="0" err="1"/>
              <a:t>переконувати</a:t>
            </a:r>
            <a:r>
              <a:rPr lang="ru-RU" sz="2200" dirty="0"/>
              <a:t> </a:t>
            </a:r>
            <a:r>
              <a:rPr lang="ru-RU" sz="2200" dirty="0" err="1"/>
              <a:t>співрозмовника</a:t>
            </a:r>
            <a:r>
              <a:rPr lang="ru-RU" sz="2200" dirty="0"/>
              <a:t>, </a:t>
            </a:r>
            <a:r>
              <a:rPr lang="ru-RU" sz="2200" dirty="0" err="1"/>
              <a:t>аргументувати</a:t>
            </a:r>
            <a:r>
              <a:rPr lang="ru-RU" sz="2200" dirty="0"/>
              <a:t>, </a:t>
            </a:r>
            <a:r>
              <a:rPr lang="ru-RU" sz="2200" dirty="0" err="1"/>
              <a:t>відстоювати</a:t>
            </a:r>
            <a:r>
              <a:rPr lang="ru-RU" sz="2200" dirty="0"/>
              <a:t> </a:t>
            </a:r>
            <a:r>
              <a:rPr lang="ru-RU" sz="2200" dirty="0" err="1"/>
              <a:t>власну</a:t>
            </a:r>
            <a:r>
              <a:rPr lang="ru-RU" sz="2200" dirty="0"/>
              <a:t> точку </a:t>
            </a:r>
            <a:r>
              <a:rPr lang="ru-RU" sz="2200" dirty="0" err="1"/>
              <a:t>зору</a:t>
            </a:r>
            <a:r>
              <a:rPr lang="ru-RU" sz="2200" dirty="0"/>
              <a:t>, </a:t>
            </a:r>
            <a:r>
              <a:rPr lang="ru-RU" sz="2200" dirty="0" err="1"/>
              <a:t>відкидати</a:t>
            </a:r>
            <a:r>
              <a:rPr lang="ru-RU" sz="2200" dirty="0"/>
              <a:t> думки </a:t>
            </a:r>
            <a:r>
              <a:rPr lang="ru-RU" sz="2200" dirty="0" err="1"/>
              <a:t>опонента</a:t>
            </a:r>
            <a:r>
              <a:rPr lang="ru-RU" sz="2200" dirty="0"/>
              <a:t>; </a:t>
            </a:r>
            <a:r>
              <a:rPr lang="ru-RU" sz="2200" dirty="0" err="1"/>
              <a:t>володіє</a:t>
            </a:r>
            <a:r>
              <a:rPr lang="ru-RU" sz="2200" dirty="0"/>
              <a:t> </a:t>
            </a:r>
            <a:r>
              <a:rPr lang="ru-RU" sz="2200" dirty="0" err="1"/>
              <a:t>полемічною</a:t>
            </a:r>
            <a:r>
              <a:rPr lang="ru-RU" sz="2200" dirty="0"/>
              <a:t> </a:t>
            </a:r>
            <a:r>
              <a:rPr lang="ru-RU" sz="2200" dirty="0" err="1"/>
              <a:t>майстерністю</a:t>
            </a:r>
            <a:r>
              <a:rPr lang="ru-RU" sz="2200" dirty="0"/>
              <a:t>, </a:t>
            </a:r>
            <a:r>
              <a:rPr lang="ru-RU" sz="2200" dirty="0" err="1"/>
              <a:t>мистецтвом</a:t>
            </a:r>
            <a:r>
              <a:rPr lang="ru-RU" sz="2200" dirty="0"/>
              <a:t> спору або </a:t>
            </a:r>
            <a:r>
              <a:rPr lang="ru-RU" sz="2200" dirty="0" err="1"/>
              <a:t>суперечки</a:t>
            </a:r>
            <a:r>
              <a:rPr lang="ru-RU" sz="2200" dirty="0"/>
              <a:t>.</a:t>
            </a:r>
            <a:br>
              <a:rPr lang="ru-RU" sz="2200" dirty="0"/>
            </a:br>
            <a:br>
              <a:rPr lang="ru-RU" sz="2400" dirty="0"/>
            </a:b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64558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суперечка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/>
              <a:t>Суперечка</a:t>
            </a:r>
            <a:r>
              <a:rPr lang="ru-RU" dirty="0"/>
              <a:t> —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протилежними</a:t>
            </a:r>
            <a:r>
              <a:rPr lang="ru-RU" dirty="0"/>
              <a:t> думками. </a:t>
            </a:r>
            <a:r>
              <a:rPr lang="ru-RU" dirty="0" err="1"/>
              <a:t>Цей</a:t>
            </a:r>
            <a:r>
              <a:rPr lang="ru-RU" dirty="0"/>
              <a:t> вид </a:t>
            </a:r>
            <a:r>
              <a:rPr lang="ru-RU" dirty="0" err="1"/>
              <a:t>комунікації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зіткнення</a:t>
            </a:r>
            <a:r>
              <a:rPr lang="ru-RU" dirty="0"/>
              <a:t> думок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такого </a:t>
            </a:r>
            <a:r>
              <a:rPr lang="ru-RU" dirty="0" err="1"/>
              <a:t>зіткнення</a:t>
            </a:r>
            <a:r>
              <a:rPr lang="ru-RU" dirty="0"/>
              <a:t> </a:t>
            </a:r>
            <a:r>
              <a:rPr lang="ru-RU" dirty="0" err="1"/>
              <a:t>немає</a:t>
            </a:r>
            <a:r>
              <a:rPr lang="ru-RU" dirty="0"/>
              <a:t>, то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інша</a:t>
            </a:r>
            <a:r>
              <a:rPr lang="ru-RU" dirty="0"/>
              <a:t> форма </a:t>
            </a:r>
            <a:r>
              <a:rPr lang="ru-RU" dirty="0" err="1"/>
              <a:t>комунікації</a:t>
            </a:r>
            <a:r>
              <a:rPr lang="ru-RU" dirty="0"/>
              <a:t>: </a:t>
            </a:r>
            <a:r>
              <a:rPr lang="ru-RU" dirty="0" err="1"/>
              <a:t>промова</a:t>
            </a:r>
            <a:r>
              <a:rPr lang="ru-RU" dirty="0"/>
              <a:t>, </a:t>
            </a:r>
            <a:r>
              <a:rPr lang="ru-RU" dirty="0" err="1"/>
              <a:t>лекція</a:t>
            </a:r>
            <a:r>
              <a:rPr lang="ru-RU" dirty="0"/>
              <a:t>, </a:t>
            </a:r>
            <a:r>
              <a:rPr lang="ru-RU" dirty="0" err="1"/>
              <a:t>проповідь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  <a:r>
              <a:rPr lang="ru-RU" dirty="0" err="1"/>
              <a:t>Супере́чка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 </a:t>
            </a:r>
            <a:r>
              <a:rPr lang="ru-RU" dirty="0" err="1"/>
              <a:t>істини</a:t>
            </a:r>
            <a:r>
              <a:rPr lang="ru-RU" dirty="0"/>
              <a:t>, </a:t>
            </a:r>
            <a:r>
              <a:rPr lang="ru-RU" dirty="0" err="1"/>
              <a:t>аргументоване</a:t>
            </a:r>
            <a:r>
              <a:rPr lang="ru-RU" dirty="0"/>
              <a:t> </a:t>
            </a:r>
            <a:r>
              <a:rPr lang="ru-RU" dirty="0" err="1"/>
              <a:t>відстоювання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погляду</a:t>
            </a:r>
            <a:r>
              <a:rPr lang="ru-RU" dirty="0"/>
              <a:t> на ту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іншу</a:t>
            </a:r>
            <a:r>
              <a:rPr lang="ru-RU" dirty="0"/>
              <a:t> проблему й </a:t>
            </a:r>
            <a:r>
              <a:rPr lang="ru-RU" dirty="0" err="1"/>
              <a:t>спростування</a:t>
            </a:r>
            <a:r>
              <a:rPr lang="ru-RU" dirty="0"/>
              <a:t> </a:t>
            </a:r>
            <a:r>
              <a:rPr lang="ru-RU" dirty="0" err="1"/>
              <a:t>протилежних</a:t>
            </a:r>
            <a:r>
              <a:rPr lang="ru-RU" dirty="0"/>
              <a:t> думок.</a:t>
            </a:r>
          </a:p>
          <a:p>
            <a:endParaRPr lang="ru-RU" dirty="0"/>
          </a:p>
          <a:p>
            <a:r>
              <a:rPr lang="ru-RU" dirty="0" err="1"/>
              <a:t>Учасниками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 є </a:t>
            </a:r>
            <a:r>
              <a:rPr lang="ru-RU" dirty="0" err="1"/>
              <a:t>пропонент</a:t>
            </a:r>
            <a:r>
              <a:rPr lang="ru-RU" dirty="0"/>
              <a:t> та </a:t>
            </a:r>
            <a:r>
              <a:rPr lang="ru-RU" dirty="0" err="1"/>
              <a:t>опонент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886" y="165882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7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Пропонент</a:t>
            </a:r>
            <a:r>
              <a:rPr lang="uk-UA" dirty="0"/>
              <a:t>, опонент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8812" y="2214694"/>
            <a:ext cx="10659414" cy="449090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Пропонент</a:t>
            </a:r>
            <a:r>
              <a:rPr lang="ru-RU" dirty="0"/>
              <a:t> — той,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ініціює</a:t>
            </a:r>
            <a:r>
              <a:rPr lang="ru-RU" dirty="0"/>
              <a:t> </a:t>
            </a:r>
            <a:r>
              <a:rPr lang="ru-RU" dirty="0" err="1"/>
              <a:t>обговорення</a:t>
            </a:r>
            <a:r>
              <a:rPr lang="ru-RU" dirty="0"/>
              <a:t>, </a:t>
            </a:r>
            <a:r>
              <a:rPr lang="ru-RU" dirty="0" err="1"/>
              <a:t>підтримує</a:t>
            </a:r>
            <a:r>
              <a:rPr lang="ru-RU" dirty="0"/>
              <a:t> й </a:t>
            </a:r>
            <a:r>
              <a:rPr lang="ru-RU" dirty="0" err="1"/>
              <a:t>аргументує</a:t>
            </a:r>
            <a:r>
              <a:rPr lang="ru-RU" dirty="0"/>
              <a:t> тезу в дебатах. Без </a:t>
            </a:r>
            <a:r>
              <a:rPr lang="ru-RU" dirty="0" err="1"/>
              <a:t>пропонента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суперечки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спірні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хтось</a:t>
            </a:r>
            <a:r>
              <a:rPr lang="ru-RU" dirty="0"/>
              <a:t> </a:t>
            </a:r>
            <a:r>
              <a:rPr lang="ru-RU" dirty="0" err="1"/>
              <a:t>сформулювати</a:t>
            </a:r>
            <a:r>
              <a:rPr lang="ru-RU" dirty="0"/>
              <a:t> й </a:t>
            </a:r>
            <a:r>
              <a:rPr lang="ru-RU" dirty="0" err="1"/>
              <a:t>поставити</a:t>
            </a:r>
            <a:r>
              <a:rPr lang="ru-RU" dirty="0"/>
              <a:t> на </a:t>
            </a:r>
            <a:r>
              <a:rPr lang="ru-RU" dirty="0" err="1"/>
              <a:t>обговорення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Опонент</a:t>
            </a:r>
            <a:r>
              <a:rPr lang="ru-RU" dirty="0"/>
              <a:t> — той,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заперечує</a:t>
            </a:r>
            <a:r>
              <a:rPr lang="ru-RU" dirty="0"/>
              <a:t>, </a:t>
            </a:r>
            <a:r>
              <a:rPr lang="ru-RU" dirty="0" err="1"/>
              <a:t>піддає</a:t>
            </a:r>
            <a:r>
              <a:rPr lang="ru-RU" dirty="0"/>
              <a:t> </a:t>
            </a:r>
            <a:r>
              <a:rPr lang="ru-RU" dirty="0" err="1"/>
              <a:t>сумніву</a:t>
            </a:r>
            <a:r>
              <a:rPr lang="ru-RU" dirty="0"/>
              <a:t> </a:t>
            </a:r>
            <a:r>
              <a:rPr lang="ru-RU" dirty="0" err="1"/>
              <a:t>істинність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слушність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, яку </a:t>
            </a:r>
            <a:r>
              <a:rPr lang="ru-RU" dirty="0" err="1"/>
              <a:t>висунув</a:t>
            </a:r>
            <a:r>
              <a:rPr lang="ru-RU" dirty="0"/>
              <a:t> </a:t>
            </a:r>
            <a:r>
              <a:rPr lang="ru-RU" dirty="0" err="1"/>
              <a:t>пропонент</a:t>
            </a:r>
            <a:r>
              <a:rPr lang="ru-RU" dirty="0"/>
              <a:t>. </a:t>
            </a:r>
            <a:r>
              <a:rPr lang="ru-RU" dirty="0" err="1"/>
              <a:t>Опонентом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як одна </a:t>
            </a:r>
            <a:r>
              <a:rPr lang="ru-RU" dirty="0" err="1"/>
              <a:t>людина</a:t>
            </a:r>
            <a:r>
              <a:rPr lang="ru-RU" dirty="0"/>
              <a:t>, так і </a:t>
            </a:r>
            <a:r>
              <a:rPr lang="ru-RU" dirty="0" err="1"/>
              <a:t>колектив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своїми</a:t>
            </a:r>
            <a:r>
              <a:rPr lang="ru-RU" dirty="0"/>
              <a:t> </a:t>
            </a:r>
            <a:r>
              <a:rPr lang="ru-RU" dirty="0" err="1"/>
              <a:t>переконаннями</a:t>
            </a:r>
            <a:r>
              <a:rPr lang="ru-RU" dirty="0"/>
              <a:t>, </a:t>
            </a:r>
            <a:r>
              <a:rPr lang="ru-RU" dirty="0" err="1"/>
              <a:t>позицією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, яке </a:t>
            </a:r>
            <a:r>
              <a:rPr lang="ru-RU" dirty="0" err="1"/>
              <a:t>обговорюють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Приводом для </a:t>
            </a:r>
            <a:r>
              <a:rPr lang="ru-RU" dirty="0" err="1"/>
              <a:t>суперечки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неоднозначне</a:t>
            </a:r>
            <a:r>
              <a:rPr lang="ru-RU" dirty="0"/>
              <a:t> за </a:t>
            </a:r>
            <a:r>
              <a:rPr lang="ru-RU" dirty="0" err="1"/>
              <a:t>своєю</a:t>
            </a:r>
            <a:r>
              <a:rPr lang="ru-RU" dirty="0"/>
              <a:t> </a:t>
            </a:r>
            <a:r>
              <a:rPr lang="ru-RU" dirty="0" err="1"/>
              <a:t>істинністю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. </a:t>
            </a:r>
            <a:r>
              <a:rPr lang="ru-RU" dirty="0" err="1"/>
              <a:t>Ніхто</a:t>
            </a:r>
            <a:r>
              <a:rPr lang="ru-RU" dirty="0"/>
              <a:t> не буде </a:t>
            </a:r>
            <a:r>
              <a:rPr lang="ru-RU" dirty="0" err="1"/>
              <a:t>сперечатися</a:t>
            </a:r>
            <a:r>
              <a:rPr lang="ru-RU" dirty="0"/>
              <a:t> з </a:t>
            </a:r>
            <a:r>
              <a:rPr lang="ru-RU" dirty="0" err="1"/>
              <a:t>твердженням</a:t>
            </a:r>
            <a:r>
              <a:rPr lang="ru-RU" dirty="0"/>
              <a:t>: «Земля крутиться </a:t>
            </a:r>
            <a:r>
              <a:rPr lang="ru-RU" dirty="0" err="1"/>
              <a:t>навколо</a:t>
            </a:r>
            <a:r>
              <a:rPr lang="ru-RU" dirty="0"/>
              <a:t> </a:t>
            </a:r>
            <a:r>
              <a:rPr lang="ru-RU" dirty="0" err="1"/>
              <a:t>Сонця</a:t>
            </a:r>
            <a:r>
              <a:rPr lang="ru-RU" dirty="0"/>
              <a:t>» </a:t>
            </a:r>
            <a:r>
              <a:rPr lang="ru-RU" dirty="0" err="1"/>
              <a:t>або</a:t>
            </a:r>
            <a:r>
              <a:rPr lang="ru-RU" dirty="0"/>
              <a:t>: «</a:t>
            </a:r>
            <a:r>
              <a:rPr lang="ru-RU" dirty="0" err="1"/>
              <a:t>Київ</a:t>
            </a:r>
            <a:r>
              <a:rPr lang="ru-RU" dirty="0"/>
              <a:t> </a:t>
            </a:r>
            <a:r>
              <a:rPr lang="ru-RU" dirty="0" err="1"/>
              <a:t>розташований</a:t>
            </a:r>
            <a:r>
              <a:rPr lang="ru-RU" dirty="0"/>
              <a:t> по </a:t>
            </a:r>
            <a:r>
              <a:rPr lang="ru-RU" dirty="0" err="1"/>
              <a:t>обидва</a:t>
            </a:r>
            <a:r>
              <a:rPr lang="ru-RU" dirty="0"/>
              <a:t> береги </a:t>
            </a:r>
            <a:r>
              <a:rPr lang="ru-RU" dirty="0" err="1"/>
              <a:t>Дніпра</a:t>
            </a:r>
            <a:r>
              <a:rPr lang="ru-RU" dirty="0"/>
              <a:t>». А </a:t>
            </a:r>
            <a:r>
              <a:rPr lang="ru-RU" dirty="0" err="1"/>
              <a:t>питання</a:t>
            </a:r>
            <a:r>
              <a:rPr lang="ru-RU" dirty="0"/>
              <a:t> «Доля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неї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» є приводом для </a:t>
            </a:r>
            <a:r>
              <a:rPr lang="ru-RU" dirty="0" err="1"/>
              <a:t>суперечки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своя правда, яку вона </a:t>
            </a:r>
            <a:r>
              <a:rPr lang="ru-RU" dirty="0" err="1"/>
              <a:t>намагатиметься</a:t>
            </a:r>
            <a:r>
              <a:rPr lang="ru-RU" dirty="0"/>
              <a:t> </a:t>
            </a:r>
            <a:r>
              <a:rPr lang="ru-RU" dirty="0" err="1"/>
              <a:t>відстояти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700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-244367"/>
            <a:ext cx="10364451" cy="1596177"/>
          </a:xfrm>
        </p:spPr>
        <p:txBody>
          <a:bodyPr/>
          <a:lstStyle/>
          <a:p>
            <a:r>
              <a:rPr lang="uk-UA" dirty="0"/>
              <a:t>Правила ведення суперечки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30310" y="1197736"/>
            <a:ext cx="10247289" cy="459346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1. Починайте </a:t>
            </a:r>
            <a:r>
              <a:rPr lang="ru-RU" dirty="0" err="1"/>
              <a:t>заперечувати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тоді</a:t>
            </a:r>
            <a:r>
              <a:rPr lang="ru-RU" dirty="0"/>
              <a:t>, коли </a:t>
            </a:r>
            <a:r>
              <a:rPr lang="ru-RU" dirty="0" err="1"/>
              <a:t>ви</a:t>
            </a:r>
            <a:r>
              <a:rPr lang="ru-RU" dirty="0"/>
              <a:t> </a:t>
            </a:r>
            <a:r>
              <a:rPr lang="ru-RU" dirty="0" err="1"/>
              <a:t>упевнені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думка </a:t>
            </a:r>
            <a:r>
              <a:rPr lang="ru-RU" dirty="0" err="1"/>
              <a:t>співрозмовника</a:t>
            </a:r>
            <a:r>
              <a:rPr lang="ru-RU" dirty="0"/>
              <a:t> </a:t>
            </a:r>
            <a:r>
              <a:rPr lang="ru-RU" dirty="0" err="1"/>
              <a:t>дійсно</a:t>
            </a:r>
            <a:r>
              <a:rPr lang="ru-RU" dirty="0"/>
              <a:t> </a:t>
            </a:r>
            <a:r>
              <a:rPr lang="ru-RU" dirty="0" err="1"/>
              <a:t>суперечить</a:t>
            </a:r>
            <a:r>
              <a:rPr lang="ru-RU" dirty="0"/>
              <a:t> </a:t>
            </a:r>
            <a:r>
              <a:rPr lang="ru-RU" dirty="0" err="1"/>
              <a:t>вашій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наводьте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сильні</a:t>
            </a:r>
            <a:r>
              <a:rPr lang="ru-RU" dirty="0"/>
              <a:t> доводи, а про </a:t>
            </a:r>
            <a:r>
              <a:rPr lang="ru-RU" dirty="0" err="1"/>
              <a:t>слабкі</a:t>
            </a:r>
            <a:r>
              <a:rPr lang="ru-RU" dirty="0"/>
              <a:t> </a:t>
            </a:r>
            <a:r>
              <a:rPr lang="ru-RU" dirty="0" err="1"/>
              <a:t>говоріть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і </a:t>
            </a:r>
            <a:r>
              <a:rPr lang="ru-RU" dirty="0" err="1"/>
              <a:t>ніби</a:t>
            </a:r>
            <a:r>
              <a:rPr lang="ru-RU" dirty="0"/>
              <a:t> </a:t>
            </a:r>
            <a:r>
              <a:rPr lang="ru-RU" dirty="0" err="1"/>
              <a:t>мимохіть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Спростовуйте</a:t>
            </a:r>
            <a:r>
              <a:rPr lang="ru-RU" dirty="0"/>
              <a:t> фактами, показом того, </a:t>
            </a:r>
            <a:r>
              <a:rPr lang="ru-RU" dirty="0" err="1"/>
              <a:t>що</a:t>
            </a:r>
            <a:r>
              <a:rPr lang="ru-RU" dirty="0"/>
              <a:t> теза </a:t>
            </a:r>
            <a:r>
              <a:rPr lang="ru-RU" dirty="0" err="1"/>
              <a:t>протилежної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не </a:t>
            </a:r>
            <a:r>
              <a:rPr lang="ru-RU" dirty="0" err="1"/>
              <a:t>випливає</a:t>
            </a:r>
            <a:r>
              <a:rPr lang="ru-RU" dirty="0"/>
              <a:t> з </a:t>
            </a:r>
            <a:r>
              <a:rPr lang="ru-RU" dirty="0" err="1"/>
              <a:t>аргументів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, </a:t>
            </a:r>
            <a:r>
              <a:rPr lang="ru-RU" dirty="0" err="1"/>
              <a:t>висунута</a:t>
            </a:r>
            <a:r>
              <a:rPr lang="ru-RU" dirty="0"/>
              <a:t> </a:t>
            </a:r>
            <a:r>
              <a:rPr lang="ru-RU" dirty="0" err="1"/>
              <a:t>опонентом</a:t>
            </a:r>
            <a:r>
              <a:rPr lang="ru-RU" dirty="0"/>
              <a:t>, теза не доведена.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показати</a:t>
            </a:r>
            <a:r>
              <a:rPr lang="ru-RU" dirty="0"/>
              <a:t> </a:t>
            </a:r>
            <a:r>
              <a:rPr lang="ru-RU" dirty="0" err="1"/>
              <a:t>хибність</a:t>
            </a:r>
            <a:r>
              <a:rPr lang="ru-RU" dirty="0"/>
              <a:t> </a:t>
            </a:r>
            <a:r>
              <a:rPr lang="ru-RU" dirty="0" err="1"/>
              <a:t>висловленої</a:t>
            </a:r>
            <a:r>
              <a:rPr lang="ru-RU" dirty="0"/>
              <a:t> думки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аргументів</a:t>
            </a:r>
            <a:r>
              <a:rPr lang="ru-RU" dirty="0"/>
              <a:t>, </a:t>
            </a:r>
            <a:r>
              <a:rPr lang="ru-RU" dirty="0" err="1"/>
              <a:t>спираючись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випливають</a:t>
            </a:r>
            <a:r>
              <a:rPr lang="ru-RU" dirty="0"/>
              <a:t> з них, </a:t>
            </a:r>
            <a:r>
              <a:rPr lang="ru-RU" dirty="0" err="1"/>
              <a:t>суперечать</a:t>
            </a:r>
            <a:r>
              <a:rPr lang="ru-RU" dirty="0"/>
              <a:t> </a:t>
            </a:r>
            <a:r>
              <a:rPr lang="ru-RU" dirty="0" err="1"/>
              <a:t>дійсності</a:t>
            </a:r>
            <a:r>
              <a:rPr lang="ru-RU" dirty="0"/>
              <a:t>. Не </a:t>
            </a:r>
            <a:r>
              <a:rPr lang="ru-RU" dirty="0" err="1"/>
              <a:t>наполягайте</a:t>
            </a:r>
            <a:r>
              <a:rPr lang="ru-RU" dirty="0"/>
              <a:t> на </a:t>
            </a:r>
            <a:r>
              <a:rPr lang="ru-RU" dirty="0" err="1"/>
              <a:t>запереченні</a:t>
            </a:r>
            <a:r>
              <a:rPr lang="ru-RU" dirty="0"/>
              <a:t> </a:t>
            </a:r>
            <a:r>
              <a:rPr lang="ru-RU" dirty="0" err="1"/>
              <a:t>доводів</a:t>
            </a:r>
            <a:r>
              <a:rPr lang="ru-RU" dirty="0"/>
              <a:t> </a:t>
            </a:r>
            <a:r>
              <a:rPr lang="ru-RU" dirty="0" err="1"/>
              <a:t>опонента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вони </a:t>
            </a:r>
            <a:r>
              <a:rPr lang="ru-RU" dirty="0" err="1"/>
              <a:t>ясні</a:t>
            </a:r>
            <a:r>
              <a:rPr lang="ru-RU" dirty="0"/>
              <a:t> й </a:t>
            </a:r>
            <a:r>
              <a:rPr lang="ru-RU" dirty="0" err="1"/>
              <a:t>очевидні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Стежте</a:t>
            </a:r>
            <a:r>
              <a:rPr lang="ru-RU" dirty="0"/>
              <a:t> за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у ваших </a:t>
            </a:r>
            <a:r>
              <a:rPr lang="ru-RU" dirty="0" err="1"/>
              <a:t>міркуваннях</a:t>
            </a:r>
            <a:r>
              <a:rPr lang="ru-RU" dirty="0"/>
              <a:t> не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логічних</a:t>
            </a:r>
            <a:r>
              <a:rPr lang="ru-RU" dirty="0"/>
              <a:t> </a:t>
            </a:r>
            <a:r>
              <a:rPr lang="ru-RU" dirty="0" err="1"/>
              <a:t>помилок</a:t>
            </a:r>
            <a:r>
              <a:rPr lang="ru-RU" dirty="0"/>
              <a:t>.</a:t>
            </a:r>
          </a:p>
          <a:p>
            <a:r>
              <a:rPr lang="ru-RU" dirty="0"/>
              <a:t>5.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 </a:t>
            </a:r>
            <a:r>
              <a:rPr lang="ru-RU" dirty="0" err="1"/>
              <a:t>намагайтеся</a:t>
            </a:r>
            <a:r>
              <a:rPr lang="ru-RU" dirty="0"/>
              <a:t> </a:t>
            </a:r>
            <a:r>
              <a:rPr lang="ru-RU" dirty="0" err="1"/>
              <a:t>переконати</a:t>
            </a:r>
            <a:r>
              <a:rPr lang="ru-RU" dirty="0"/>
              <a:t>, а не </a:t>
            </a:r>
            <a:r>
              <a:rPr lang="ru-RU" dirty="0" err="1"/>
              <a:t>уразити</a:t>
            </a:r>
            <a:r>
              <a:rPr lang="ru-RU" dirty="0"/>
              <a:t> </a:t>
            </a:r>
            <a:r>
              <a:rPr lang="ru-RU" dirty="0" err="1"/>
              <a:t>опонента</a:t>
            </a:r>
            <a:r>
              <a:rPr lang="ru-RU" dirty="0"/>
              <a:t>, </a:t>
            </a:r>
            <a:r>
              <a:rPr lang="ru-RU" dirty="0" err="1"/>
              <a:t>пам’ятаючи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повага</a:t>
            </a:r>
            <a:r>
              <a:rPr lang="ru-RU" dirty="0"/>
              <a:t> до чужих </a:t>
            </a:r>
            <a:r>
              <a:rPr lang="ru-RU" dirty="0" err="1"/>
              <a:t>переконань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ознака</a:t>
            </a:r>
            <a:r>
              <a:rPr lang="ru-RU" dirty="0"/>
              <a:t> </a:t>
            </a:r>
            <a:r>
              <a:rPr lang="ru-RU" dirty="0" err="1"/>
              <a:t>поваги</a:t>
            </a:r>
            <a:r>
              <a:rPr lang="ru-RU" dirty="0"/>
              <a:t> до </a:t>
            </a:r>
            <a:r>
              <a:rPr lang="ru-RU" dirty="0" err="1"/>
              <a:t>чужої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, але й </a:t>
            </a:r>
            <a:r>
              <a:rPr lang="ru-RU" dirty="0" err="1"/>
              <a:t>ознака</a:t>
            </a:r>
            <a:r>
              <a:rPr lang="ru-RU" dirty="0"/>
              <a:t> широкого і </a:t>
            </a:r>
            <a:r>
              <a:rPr lang="ru-RU" dirty="0" err="1"/>
              <a:t>розвиненого</a:t>
            </a:r>
            <a:r>
              <a:rPr lang="ru-RU" dirty="0"/>
              <a:t> </a:t>
            </a:r>
            <a:r>
              <a:rPr lang="ru-RU" dirty="0" err="1"/>
              <a:t>розуму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Умійте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</a:t>
            </a:r>
            <a:r>
              <a:rPr lang="ru-RU" dirty="0" err="1"/>
              <a:t>спокій</a:t>
            </a:r>
            <a:r>
              <a:rPr lang="ru-RU" dirty="0"/>
              <a:t> і </a:t>
            </a:r>
            <a:r>
              <a:rPr lang="ru-RU" dirty="0" err="1"/>
              <a:t>володіти</a:t>
            </a:r>
            <a:r>
              <a:rPr lang="ru-RU" dirty="0"/>
              <a:t> собою, </a:t>
            </a:r>
            <a:r>
              <a:rPr lang="ru-RU" dirty="0" err="1"/>
              <a:t>постарайтеся</a:t>
            </a:r>
            <a:r>
              <a:rPr lang="ru-RU" dirty="0"/>
              <a:t>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вдале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 </a:t>
            </a:r>
            <a:r>
              <a:rPr lang="ru-RU" dirty="0" err="1"/>
              <a:t>розуміючої</a:t>
            </a:r>
            <a:r>
              <a:rPr lang="ru-RU" dirty="0"/>
              <a:t> й </a:t>
            </a:r>
            <a:r>
              <a:rPr lang="ru-RU" dirty="0" err="1"/>
              <a:t>інтонації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атакує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6603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321971"/>
            <a:ext cx="10364451" cy="1596177"/>
          </a:xfrm>
        </p:spPr>
        <p:txBody>
          <a:bodyPr/>
          <a:lstStyle/>
          <a:p>
            <a:r>
              <a:rPr lang="ru-RU" dirty="0" err="1"/>
              <a:t>Різновиди</a:t>
            </a:r>
            <a:r>
              <a:rPr lang="ru-RU" dirty="0"/>
              <a:t> </a:t>
            </a:r>
            <a:r>
              <a:rPr lang="ru-RU" dirty="0" err="1"/>
              <a:t>суперечок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2276940"/>
            <a:ext cx="10363826" cy="3424107"/>
          </a:xfrm>
        </p:spPr>
        <p:txBody>
          <a:bodyPr/>
          <a:lstStyle/>
          <a:p>
            <a:r>
              <a:rPr lang="ru-RU" dirty="0" err="1">
                <a:hlinkClick r:id="rId2" action="ppaction://hlinksldjump"/>
              </a:rPr>
              <a:t>Диску́сія</a:t>
            </a:r>
            <a:endParaRPr lang="ru-RU" dirty="0"/>
          </a:p>
          <a:p>
            <a:r>
              <a:rPr lang="ru-RU" dirty="0" err="1">
                <a:hlinkClick r:id="rId3" action="ppaction://hlinksldjump"/>
              </a:rPr>
              <a:t>Ди́спут</a:t>
            </a:r>
            <a:endParaRPr lang="ru-RU" dirty="0"/>
          </a:p>
          <a:p>
            <a:r>
              <a:rPr lang="ru-RU" dirty="0" err="1">
                <a:hlinkClick r:id="rId4" action="ppaction://hlinksldjump"/>
              </a:rPr>
              <a:t>Поле́міка</a:t>
            </a:r>
            <a:r>
              <a:rPr lang="ru-RU" dirty="0">
                <a:hlinkClick r:id="rId4" action="ppaction://hlinksldjump"/>
              </a:rPr>
              <a:t> </a:t>
            </a:r>
            <a:endParaRPr lang="ru-RU" dirty="0"/>
          </a:p>
          <a:p>
            <a:r>
              <a:rPr lang="uk-UA" dirty="0">
                <a:hlinkClick r:id="rId5" action="ppaction://hlinksldjump"/>
              </a:rPr>
              <a:t>дебати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4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uk-UA" dirty="0"/>
              <a:t>дискусія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149" y="1401176"/>
            <a:ext cx="10363826" cy="545682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Дискусія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лат. </a:t>
            </a:r>
            <a:r>
              <a:rPr lang="en-US" dirty="0" err="1"/>
              <a:t>discussio</a:t>
            </a:r>
            <a:r>
              <a:rPr lang="en-US" dirty="0"/>
              <a:t> - "</a:t>
            </a:r>
            <a:r>
              <a:rPr lang="ru-RU" dirty="0" err="1"/>
              <a:t>дослідження</a:t>
            </a:r>
            <a:r>
              <a:rPr lang="ru-RU" dirty="0"/>
              <a:t>")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публічний</a:t>
            </a:r>
            <a:r>
              <a:rPr lang="ru-RU" dirty="0"/>
              <a:t> </a:t>
            </a:r>
            <a:r>
              <a:rPr lang="ru-RU" dirty="0" err="1"/>
              <a:t>діалог</a:t>
            </a:r>
            <a:r>
              <a:rPr lang="ru-RU" dirty="0"/>
              <a:t>,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зіштовхуються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, </a:t>
            </a:r>
            <a:r>
              <a:rPr lang="ru-RU" dirty="0" err="1"/>
              <a:t>протилежні</a:t>
            </a:r>
            <a:r>
              <a:rPr lang="ru-RU" dirty="0"/>
              <a:t> точки </a:t>
            </a:r>
            <a:r>
              <a:rPr lang="ru-RU" dirty="0" err="1"/>
              <a:t>зору</a:t>
            </a:r>
            <a:r>
              <a:rPr lang="ru-RU" dirty="0"/>
              <a:t>. Метою </a:t>
            </a:r>
            <a:r>
              <a:rPr lang="ru-RU" dirty="0" err="1"/>
              <a:t>дискусії</a:t>
            </a:r>
            <a:r>
              <a:rPr lang="ru-RU" dirty="0"/>
              <a:t> є </a:t>
            </a:r>
            <a:r>
              <a:rPr lang="ru-RU" dirty="0" err="1"/>
              <a:t>з'ясування</a:t>
            </a:r>
            <a:r>
              <a:rPr lang="ru-RU" dirty="0"/>
              <a:t> і </a:t>
            </a:r>
            <a:r>
              <a:rPr lang="ru-RU" dirty="0" err="1"/>
              <a:t>зіставлення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r>
              <a:rPr lang="ru-RU" dirty="0"/>
              <a:t>, </a:t>
            </a:r>
            <a:r>
              <a:rPr lang="ru-RU" dirty="0" err="1"/>
              <a:t>пошук</a:t>
            </a:r>
            <a:r>
              <a:rPr lang="ru-RU" dirty="0"/>
              <a:t> правильного </a:t>
            </a:r>
            <a:r>
              <a:rPr lang="ru-RU" dirty="0" err="1"/>
              <a:t>рішення</a:t>
            </a:r>
            <a:r>
              <a:rPr lang="ru-RU" dirty="0"/>
              <a:t>. </a:t>
            </a:r>
          </a:p>
          <a:p>
            <a:r>
              <a:rPr lang="ru-RU" dirty="0"/>
              <a:t>За характером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дискусії</a:t>
            </a:r>
            <a:r>
              <a:rPr lang="ru-RU" dirty="0"/>
              <a:t> </a:t>
            </a:r>
            <a:r>
              <a:rPr lang="ru-RU" dirty="0" err="1"/>
              <a:t>поділяють</a:t>
            </a:r>
            <a:r>
              <a:rPr lang="ru-RU" dirty="0"/>
              <a:t> на "</a:t>
            </a:r>
            <a:r>
              <a:rPr lang="ru-RU" dirty="0" err="1"/>
              <a:t>лисиць</a:t>
            </a:r>
            <a:r>
              <a:rPr lang="ru-RU" dirty="0"/>
              <a:t>" і "</a:t>
            </a:r>
            <a:r>
              <a:rPr lang="ru-RU" dirty="0" err="1"/>
              <a:t>їжаків</a:t>
            </a:r>
            <a:r>
              <a:rPr lang="ru-RU" dirty="0"/>
              <a:t>".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образні</a:t>
            </a:r>
            <a:r>
              <a:rPr lang="ru-RU" dirty="0"/>
              <a:t> 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з </a:t>
            </a:r>
            <a:r>
              <a:rPr lang="ru-RU" dirty="0" err="1"/>
              <a:t>висловлення</a:t>
            </a:r>
            <a:r>
              <a:rPr lang="ru-RU" dirty="0"/>
              <a:t> античного </a:t>
            </a:r>
            <a:r>
              <a:rPr lang="ru-RU" dirty="0" err="1"/>
              <a:t>байкаря</a:t>
            </a:r>
            <a:r>
              <a:rPr lang="ru-RU" dirty="0"/>
              <a:t> </a:t>
            </a:r>
            <a:r>
              <a:rPr lang="ru-RU" dirty="0" err="1"/>
              <a:t>Архілоха</a:t>
            </a:r>
            <a:r>
              <a:rPr lang="ru-RU" dirty="0"/>
              <a:t>: "</a:t>
            </a:r>
            <a:r>
              <a:rPr lang="ru-RU" dirty="0" err="1"/>
              <a:t>Лисиця</a:t>
            </a:r>
            <a:r>
              <a:rPr lang="ru-RU" dirty="0"/>
              <a:t> </a:t>
            </a:r>
            <a:r>
              <a:rPr lang="ru-RU" dirty="0" err="1"/>
              <a:t>знає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всяких речей, а </a:t>
            </a:r>
            <a:r>
              <a:rPr lang="ru-RU" dirty="0" err="1"/>
              <a:t>їжак</a:t>
            </a:r>
            <a:r>
              <a:rPr lang="ru-RU" dirty="0"/>
              <a:t> - одну, але </a:t>
            </a:r>
            <a:r>
              <a:rPr lang="ru-RU" dirty="0" err="1"/>
              <a:t>велику</a:t>
            </a:r>
            <a:r>
              <a:rPr lang="ru-RU" dirty="0"/>
              <a:t>". Таким чином, "</a:t>
            </a:r>
            <a:r>
              <a:rPr lang="ru-RU" dirty="0" err="1"/>
              <a:t>лисиці</a:t>
            </a:r>
            <a:r>
              <a:rPr lang="ru-RU" dirty="0"/>
              <a:t>" - люди широко </a:t>
            </a:r>
            <a:r>
              <a:rPr lang="ru-RU" dirty="0" err="1"/>
              <a:t>освічені</a:t>
            </a:r>
            <a:r>
              <a:rPr lang="ru-RU" dirty="0"/>
              <a:t>, але в </a:t>
            </a:r>
            <a:r>
              <a:rPr lang="ru-RU" dirty="0" err="1"/>
              <a:t>чомусь</a:t>
            </a:r>
            <a:r>
              <a:rPr lang="ru-RU" dirty="0"/>
              <a:t> </a:t>
            </a:r>
            <a:r>
              <a:rPr lang="ru-RU" dirty="0" err="1"/>
              <a:t>недостатньо</a:t>
            </a:r>
            <a:r>
              <a:rPr lang="ru-RU" dirty="0"/>
              <a:t> </a:t>
            </a:r>
            <a:r>
              <a:rPr lang="ru-RU" dirty="0" err="1"/>
              <a:t>розбираються</a:t>
            </a:r>
            <a:r>
              <a:rPr lang="ru-RU" dirty="0"/>
              <a:t>, а "</a:t>
            </a:r>
            <a:r>
              <a:rPr lang="ru-RU" dirty="0" err="1"/>
              <a:t>їжаки</a:t>
            </a:r>
            <a:r>
              <a:rPr lang="ru-RU" dirty="0"/>
              <a:t>" - </a:t>
            </a:r>
            <a:r>
              <a:rPr lang="ru-RU" dirty="0" err="1"/>
              <a:t>заглиблені</a:t>
            </a:r>
            <a:r>
              <a:rPr lang="ru-RU" dirty="0"/>
              <a:t> в одну тему. У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дискусії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типи</a:t>
            </a:r>
            <a:r>
              <a:rPr lang="ru-RU" dirty="0"/>
              <a:t>: </a:t>
            </a:r>
            <a:r>
              <a:rPr lang="ru-RU" dirty="0" err="1"/>
              <a:t>співчутливі</a:t>
            </a:r>
            <a:r>
              <a:rPr lang="ru-RU" dirty="0"/>
              <a:t> (</a:t>
            </a:r>
            <a:r>
              <a:rPr lang="ru-RU" dirty="0" err="1"/>
              <a:t>ведуть</a:t>
            </a:r>
            <a:r>
              <a:rPr lang="ru-RU" dirty="0"/>
              <a:t> </a:t>
            </a:r>
            <a:r>
              <a:rPr lang="ru-RU" dirty="0" err="1"/>
              <a:t>обговорення</a:t>
            </a:r>
            <a:r>
              <a:rPr lang="ru-RU" dirty="0"/>
              <a:t> з </a:t>
            </a:r>
            <a:r>
              <a:rPr lang="ru-RU" dirty="0" err="1"/>
              <a:t>інтересом</a:t>
            </a:r>
            <a:r>
              <a:rPr lang="ru-RU" dirty="0"/>
              <a:t>),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активні</a:t>
            </a:r>
            <a:r>
              <a:rPr lang="ru-RU" dirty="0"/>
              <a:t> (</a:t>
            </a:r>
            <a:r>
              <a:rPr lang="ru-RU" dirty="0" err="1"/>
              <a:t>украй</a:t>
            </a:r>
            <a:r>
              <a:rPr lang="ru-RU" dirty="0"/>
              <a:t> </a:t>
            </a:r>
            <a:r>
              <a:rPr lang="ru-RU" dirty="0" err="1"/>
              <a:t>зацікавлені</a:t>
            </a:r>
            <a:r>
              <a:rPr lang="ru-RU" dirty="0"/>
              <a:t> в </a:t>
            </a:r>
            <a:r>
              <a:rPr lang="ru-RU" dirty="0" err="1"/>
              <a:t>матеріалі</a:t>
            </a:r>
            <a:r>
              <a:rPr lang="ru-RU" dirty="0"/>
              <a:t>), </a:t>
            </a:r>
            <a:r>
              <a:rPr lang="ru-RU" dirty="0" err="1"/>
              <a:t>потенційні</a:t>
            </a:r>
            <a:r>
              <a:rPr lang="ru-RU" dirty="0"/>
              <a:t> (нейтрально </a:t>
            </a:r>
            <a:r>
              <a:rPr lang="ru-RU" dirty="0" err="1"/>
              <a:t>ставляться</a:t>
            </a:r>
            <a:r>
              <a:rPr lang="ru-RU" dirty="0"/>
              <a:t> до </a:t>
            </a:r>
            <a:r>
              <a:rPr lang="ru-RU" dirty="0" err="1"/>
              <a:t>проблеми</a:t>
            </a:r>
            <a:r>
              <a:rPr lang="ru-RU" dirty="0"/>
              <a:t>), скептики (</a:t>
            </a:r>
            <a:r>
              <a:rPr lang="ru-RU" dirty="0" err="1"/>
              <a:t>спостерігачі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беруть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у </a:t>
            </a:r>
            <a:r>
              <a:rPr lang="ru-RU" dirty="0" err="1"/>
              <a:t>суперечці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Ставлення</a:t>
            </a:r>
            <a:r>
              <a:rPr lang="ru-RU" dirty="0"/>
              <a:t> </a:t>
            </a:r>
            <a:r>
              <a:rPr lang="ru-RU" dirty="0" err="1"/>
              <a:t>ведучого</a:t>
            </a:r>
            <a:r>
              <a:rPr lang="ru-RU" dirty="0"/>
              <a:t> до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слухачів</a:t>
            </a:r>
            <a:r>
              <a:rPr lang="ru-RU" dirty="0"/>
              <a:t> повинно бути </a:t>
            </a:r>
            <a:r>
              <a:rPr lang="ru-RU" dirty="0" err="1"/>
              <a:t>диференційованим</a:t>
            </a:r>
            <a:r>
              <a:rPr lang="ru-RU" dirty="0"/>
              <a:t>: сильному треба </a:t>
            </a:r>
            <a:r>
              <a:rPr lang="ru-RU" dirty="0" err="1"/>
              <a:t>задавати</a:t>
            </a:r>
            <a:r>
              <a:rPr lang="ru-RU" dirty="0"/>
              <a:t> </a:t>
            </a:r>
            <a:r>
              <a:rPr lang="ru-RU" dirty="0" err="1"/>
              <a:t>важкі</a:t>
            </a:r>
            <a:r>
              <a:rPr lang="ru-RU" dirty="0"/>
              <a:t> </a:t>
            </a:r>
            <a:r>
              <a:rPr lang="ru-RU" dirty="0" err="1"/>
              <a:t>запитання</a:t>
            </a:r>
            <a:r>
              <a:rPr lang="ru-RU" dirty="0"/>
              <a:t>, до "</a:t>
            </a:r>
            <a:r>
              <a:rPr lang="ru-RU" dirty="0" err="1"/>
              <a:t>їжака</a:t>
            </a:r>
            <a:r>
              <a:rPr lang="ru-RU" dirty="0"/>
              <a:t>" </a:t>
            </a:r>
            <a:r>
              <a:rPr lang="ru-RU" dirty="0" err="1"/>
              <a:t>звертатися</a:t>
            </a:r>
            <a:r>
              <a:rPr lang="ru-RU" dirty="0"/>
              <a:t> за </a:t>
            </a:r>
            <a:r>
              <a:rPr lang="ru-RU" dirty="0" err="1"/>
              <a:t>поясненнями</a:t>
            </a:r>
            <a:r>
              <a:rPr lang="ru-RU" dirty="0"/>
              <a:t>, </a:t>
            </a:r>
            <a:r>
              <a:rPr lang="ru-RU" dirty="0" err="1"/>
              <a:t>скептиків</a:t>
            </a:r>
            <a:r>
              <a:rPr lang="ru-RU" dirty="0"/>
              <a:t> треба </a:t>
            </a:r>
            <a:r>
              <a:rPr lang="ru-RU" dirty="0" err="1"/>
              <a:t>намагатися</a:t>
            </a:r>
            <a:r>
              <a:rPr lang="ru-RU" dirty="0"/>
              <a:t> </a:t>
            </a:r>
            <a:r>
              <a:rPr lang="ru-RU" dirty="0" err="1"/>
              <a:t>втягнути</a:t>
            </a:r>
            <a:r>
              <a:rPr lang="ru-RU" dirty="0"/>
              <a:t> в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, </a:t>
            </a:r>
            <a:r>
              <a:rPr lang="ru-RU" dirty="0" err="1"/>
              <a:t>менш</a:t>
            </a:r>
            <a:r>
              <a:rPr lang="ru-RU" dirty="0"/>
              <a:t> </a:t>
            </a:r>
            <a:r>
              <a:rPr lang="ru-RU" dirty="0" err="1"/>
              <a:t>активним</a:t>
            </a:r>
            <a:r>
              <a:rPr lang="ru-RU" dirty="0"/>
              <a:t> </a:t>
            </a:r>
            <a:r>
              <a:rPr lang="ru-RU" dirty="0" err="1"/>
              <a:t>пропонувати</a:t>
            </a:r>
            <a:r>
              <a:rPr lang="ru-RU" dirty="0"/>
              <a:t> </a:t>
            </a:r>
            <a:r>
              <a:rPr lang="ru-RU" dirty="0" err="1"/>
              <a:t>висловитися</a:t>
            </a:r>
            <a:r>
              <a:rPr lang="ru-RU" dirty="0"/>
              <a:t> в першу </a:t>
            </a:r>
            <a:r>
              <a:rPr lang="ru-RU" dirty="0" err="1"/>
              <a:t>чергу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76974" y="6310647"/>
            <a:ext cx="40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hlinkClick r:id="rId2" action="ppaction://hlinksldjump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036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197" y="-167094"/>
            <a:ext cx="10364451" cy="1596177"/>
          </a:xfrm>
        </p:spPr>
        <p:txBody>
          <a:bodyPr/>
          <a:lstStyle/>
          <a:p>
            <a:r>
              <a:rPr lang="uk-UA" dirty="0"/>
              <a:t>диспут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56197" y="1184856"/>
            <a:ext cx="10621403" cy="544776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Ди́спут</a:t>
            </a:r>
            <a:r>
              <a:rPr lang="ru-RU" dirty="0"/>
              <a:t> — вид </a:t>
            </a:r>
            <a:r>
              <a:rPr lang="ru-RU" dirty="0" err="1"/>
              <a:t>публічної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, предметом </a:t>
            </a:r>
            <a:r>
              <a:rPr lang="ru-RU" dirty="0" err="1"/>
              <a:t>якої</a:t>
            </a:r>
            <a:r>
              <a:rPr lang="ru-RU" dirty="0"/>
              <a:t> є </a:t>
            </a:r>
            <a:r>
              <a:rPr lang="ru-RU" dirty="0" err="1"/>
              <a:t>наукове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суспільно</a:t>
            </a:r>
            <a:r>
              <a:rPr lang="ru-RU" dirty="0"/>
              <a:t> </a:t>
            </a:r>
            <a:r>
              <a:rPr lang="ru-RU" dirty="0" err="1"/>
              <a:t>важливе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.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дискусії</a:t>
            </a:r>
            <a:r>
              <a:rPr lang="ru-RU" dirty="0"/>
              <a:t>, диспут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з’ясовує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, а й </a:t>
            </a:r>
            <a:r>
              <a:rPr lang="ru-RU" dirty="0" err="1"/>
              <a:t>виявляє</a:t>
            </a:r>
            <a:r>
              <a:rPr lang="ru-RU" dirty="0"/>
              <a:t> </a:t>
            </a:r>
            <a:r>
              <a:rPr lang="ru-RU" dirty="0" err="1"/>
              <a:t>позиції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. Формами диспуту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обговорення</a:t>
            </a:r>
            <a:r>
              <a:rPr lang="ru-RU" dirty="0"/>
              <a:t> </a:t>
            </a:r>
            <a:r>
              <a:rPr lang="ru-RU" dirty="0" err="1"/>
              <a:t>дисертації</a:t>
            </a:r>
            <a:r>
              <a:rPr lang="ru-RU" dirty="0"/>
              <a:t>, </a:t>
            </a:r>
            <a:r>
              <a:rPr lang="ru-RU" dirty="0" err="1"/>
              <a:t>публічний</a:t>
            </a:r>
            <a:r>
              <a:rPr lang="ru-RU" dirty="0"/>
              <a:t> </a:t>
            </a:r>
            <a:r>
              <a:rPr lang="ru-RU" dirty="0" err="1"/>
              <a:t>захист</a:t>
            </a:r>
            <a:r>
              <a:rPr lang="ru-RU" dirty="0"/>
              <a:t> тез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dirty="0" err="1"/>
              <a:t>Починати</a:t>
            </a:r>
            <a:r>
              <a:rPr lang="ru-RU" dirty="0"/>
              <a:t> диспут </a:t>
            </a:r>
            <a:r>
              <a:rPr lang="ru-RU" dirty="0" err="1"/>
              <a:t>доцільно</a:t>
            </a:r>
            <a:r>
              <a:rPr lang="ru-RU" dirty="0"/>
              <a:t> з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прокоментувати</a:t>
            </a:r>
            <a:r>
              <a:rPr lang="ru-RU" dirty="0"/>
              <a:t> будь-</a:t>
            </a:r>
            <a:r>
              <a:rPr lang="ru-RU" dirty="0" err="1"/>
              <a:t>який</a:t>
            </a:r>
            <a:r>
              <a:rPr lang="ru-RU" dirty="0"/>
              <a:t> факт, </a:t>
            </a:r>
            <a:r>
              <a:rPr lang="ru-RU" dirty="0" err="1"/>
              <a:t>висловлювання</a:t>
            </a:r>
            <a:r>
              <a:rPr lang="ru-RU" dirty="0"/>
              <a:t>, </a:t>
            </a:r>
            <a:r>
              <a:rPr lang="ru-RU" dirty="0" err="1"/>
              <a:t>відео</a:t>
            </a:r>
            <a:r>
              <a:rPr lang="ru-RU" dirty="0"/>
              <a:t> (</a:t>
            </a:r>
            <a:r>
              <a:rPr lang="ru-RU" dirty="0" err="1"/>
              <a:t>кіно</a:t>
            </a:r>
            <a:r>
              <a:rPr lang="ru-RU" dirty="0"/>
              <a:t>) фрагмент.</a:t>
            </a:r>
          </a:p>
          <a:p>
            <a:endParaRPr lang="ru-RU" dirty="0"/>
          </a:p>
          <a:p>
            <a:r>
              <a:rPr lang="ru-RU" dirty="0" err="1"/>
              <a:t>Активність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диспуту,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творча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яка </a:t>
            </a:r>
            <a:r>
              <a:rPr lang="ru-RU" dirty="0" err="1"/>
              <a:t>призводить</a:t>
            </a:r>
            <a:r>
              <a:rPr lang="ru-RU" dirty="0"/>
              <a:t> до </a:t>
            </a:r>
            <a:r>
              <a:rPr lang="ru-RU" dirty="0" err="1"/>
              <a:t>самостійного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обговорюваних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стимулюватися</a:t>
            </a:r>
            <a:r>
              <a:rPr lang="ru-RU" dirty="0"/>
              <a:t> </a:t>
            </a:r>
            <a:r>
              <a:rPr lang="ru-RU" dirty="0" err="1"/>
              <a:t>евристичними</a:t>
            </a:r>
            <a:r>
              <a:rPr lang="ru-RU" dirty="0"/>
              <a:t> </a:t>
            </a:r>
            <a:r>
              <a:rPr lang="ru-RU" dirty="0" err="1"/>
              <a:t>прийомами</a:t>
            </a:r>
            <a:r>
              <a:rPr lang="ru-RU" dirty="0"/>
              <a:t> </a:t>
            </a:r>
            <a:r>
              <a:rPr lang="ru-RU" dirty="0" err="1"/>
              <a:t>провідного</a:t>
            </a:r>
            <a:r>
              <a:rPr lang="ru-RU" dirty="0"/>
              <a:t> диспуту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(</a:t>
            </a:r>
            <a:r>
              <a:rPr lang="ru-RU" dirty="0" err="1"/>
              <a:t>навідні</a:t>
            </a:r>
            <a:r>
              <a:rPr lang="ru-RU" dirty="0"/>
              <a:t> </a:t>
            </a:r>
            <a:r>
              <a:rPr lang="ru-RU" dirty="0" err="1"/>
              <a:t>запитання</a:t>
            </a:r>
            <a:r>
              <a:rPr lang="ru-RU" dirty="0"/>
              <a:t>, </a:t>
            </a:r>
            <a:r>
              <a:rPr lang="ru-RU" dirty="0" err="1"/>
              <a:t>оцінні</a:t>
            </a:r>
            <a:r>
              <a:rPr lang="ru-RU" dirty="0"/>
              <a:t> і </a:t>
            </a:r>
            <a:r>
              <a:rPr lang="ru-RU" dirty="0" err="1"/>
              <a:t>спонукаючи</a:t>
            </a:r>
            <a:r>
              <a:rPr lang="ru-RU" dirty="0"/>
              <a:t> </a:t>
            </a:r>
            <a:r>
              <a:rPr lang="ru-RU" dirty="0" err="1"/>
              <a:t>репліки</a:t>
            </a:r>
            <a:r>
              <a:rPr lang="ru-RU" dirty="0"/>
              <a:t>).</a:t>
            </a:r>
          </a:p>
          <a:p>
            <a:endParaRPr lang="ru-RU" dirty="0"/>
          </a:p>
          <a:p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такими </a:t>
            </a:r>
            <a:r>
              <a:rPr lang="ru-RU" dirty="0" err="1"/>
              <a:t>мовними</a:t>
            </a:r>
            <a:r>
              <a:rPr lang="ru-RU" dirty="0"/>
              <a:t> трафаретами:</a:t>
            </a:r>
          </a:p>
          <a:p>
            <a:endParaRPr lang="ru-RU" dirty="0"/>
          </a:p>
          <a:p>
            <a:r>
              <a:rPr lang="ru-RU" dirty="0"/>
              <a:t>Я </a:t>
            </a:r>
            <a:r>
              <a:rPr lang="ru-RU" dirty="0" err="1"/>
              <a:t>згоден</a:t>
            </a:r>
            <a:r>
              <a:rPr lang="ru-RU" dirty="0"/>
              <a:t> (</a:t>
            </a:r>
            <a:r>
              <a:rPr lang="ru-RU" dirty="0" err="1"/>
              <a:t>згодна</a:t>
            </a:r>
            <a:r>
              <a:rPr lang="ru-RU" dirty="0"/>
              <a:t>), тому </a:t>
            </a:r>
            <a:r>
              <a:rPr lang="ru-RU" dirty="0" err="1"/>
              <a:t>що</a:t>
            </a:r>
            <a:r>
              <a:rPr lang="ru-RU" dirty="0"/>
              <a:t> …</a:t>
            </a:r>
          </a:p>
          <a:p>
            <a:r>
              <a:rPr lang="ru-RU" dirty="0"/>
              <a:t>Я не </a:t>
            </a:r>
            <a:r>
              <a:rPr lang="ru-RU" dirty="0" err="1"/>
              <a:t>згоден</a:t>
            </a:r>
            <a:r>
              <a:rPr lang="ru-RU" dirty="0"/>
              <a:t> (не </a:t>
            </a:r>
            <a:r>
              <a:rPr lang="ru-RU" dirty="0" err="1"/>
              <a:t>згодна</a:t>
            </a:r>
            <a:r>
              <a:rPr lang="ru-RU" dirty="0"/>
              <a:t>), тому </a:t>
            </a:r>
            <a:r>
              <a:rPr lang="ru-RU" dirty="0" err="1"/>
              <a:t>що</a:t>
            </a:r>
            <a:r>
              <a:rPr lang="ru-RU" dirty="0"/>
              <a:t> …</a:t>
            </a:r>
          </a:p>
          <a:p>
            <a:r>
              <a:rPr lang="ru-RU" dirty="0"/>
              <a:t>Я </a:t>
            </a:r>
            <a:r>
              <a:rPr lang="ru-RU" dirty="0" err="1"/>
              <a:t>висловлюю</a:t>
            </a:r>
            <a:r>
              <a:rPr lang="ru-RU" dirty="0"/>
              <a:t> </a:t>
            </a:r>
            <a:r>
              <a:rPr lang="ru-RU" dirty="0" err="1"/>
              <a:t>окрему</a:t>
            </a:r>
            <a:r>
              <a:rPr lang="ru-RU" dirty="0"/>
              <a:t> думку, так як …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781" y="3996506"/>
            <a:ext cx="2846230" cy="1992361"/>
          </a:xfrm>
          <a:prstGeom prst="rect">
            <a:avLst/>
          </a:prstGeom>
        </p:spPr>
      </p:pic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11154008" y="6263288"/>
            <a:ext cx="247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hlinkClick r:id="rId3" action="ppaction://hlinksldjump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2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-257247"/>
            <a:ext cx="10364451" cy="1596177"/>
          </a:xfrm>
        </p:spPr>
        <p:txBody>
          <a:bodyPr/>
          <a:lstStyle/>
          <a:p>
            <a:r>
              <a:rPr lang="uk-UA" dirty="0"/>
              <a:t>полеміка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197735"/>
            <a:ext cx="10561302" cy="547352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Поле́міка</a:t>
            </a:r>
            <a:r>
              <a:rPr lang="ru-RU" dirty="0"/>
              <a:t> — 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, метою </a:t>
            </a:r>
            <a:r>
              <a:rPr lang="ru-RU" dirty="0" err="1"/>
              <a:t>якої</a:t>
            </a:r>
            <a:r>
              <a:rPr lang="ru-RU" dirty="0"/>
              <a:t> є не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, а </a:t>
            </a:r>
            <a:r>
              <a:rPr lang="ru-RU" dirty="0" err="1"/>
              <a:t>перемога</a:t>
            </a:r>
            <a:r>
              <a:rPr lang="ru-RU" dirty="0"/>
              <a:t> над супротивником, </a:t>
            </a:r>
            <a:r>
              <a:rPr lang="ru-RU" dirty="0" err="1"/>
              <a:t>утвердження</a:t>
            </a:r>
            <a:r>
              <a:rPr lang="ru-RU" dirty="0"/>
              <a:t> </a:t>
            </a:r>
            <a:r>
              <a:rPr lang="ru-RU" dirty="0" err="1"/>
              <a:t>власного</a:t>
            </a:r>
            <a:r>
              <a:rPr lang="ru-RU" dirty="0"/>
              <a:t> </a:t>
            </a:r>
            <a:r>
              <a:rPr lang="ru-RU" dirty="0" err="1"/>
              <a:t>погляду</a:t>
            </a:r>
            <a:r>
              <a:rPr lang="ru-RU" dirty="0"/>
              <a:t>.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у </a:t>
            </a:r>
            <a:r>
              <a:rPr lang="ru-RU" dirty="0" err="1"/>
              <a:t>полеміці</a:t>
            </a:r>
            <a:r>
              <a:rPr lang="ru-RU" dirty="0"/>
              <a:t>, не </a:t>
            </a:r>
            <a:r>
              <a:rPr lang="ru-RU" dirty="0" err="1"/>
              <a:t>настільки</a:t>
            </a:r>
            <a:r>
              <a:rPr lang="ru-RU" dirty="0"/>
              <a:t> </a:t>
            </a:r>
            <a:r>
              <a:rPr lang="ru-RU" dirty="0" err="1"/>
              <a:t>нейтральні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ними </a:t>
            </a:r>
            <a:r>
              <a:rPr lang="ru-RU" dirty="0" err="1"/>
              <a:t>погоджувалися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в </a:t>
            </a:r>
            <a:r>
              <a:rPr lang="ru-RU" dirty="0" err="1"/>
              <a:t>дискусії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визнає</a:t>
            </a:r>
            <a:r>
              <a:rPr lang="ru-RU" dirty="0"/>
              <a:t> й </a:t>
            </a:r>
            <a:r>
              <a:rPr lang="ru-RU" dirty="0" err="1"/>
              <a:t>протилежна</a:t>
            </a:r>
            <a:r>
              <a:rPr lang="ru-RU" dirty="0"/>
              <a:t> сторона, то в </a:t>
            </a:r>
            <a:r>
              <a:rPr lang="ru-RU" dirty="0" err="1"/>
              <a:t>полеміці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вибирає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сам.</a:t>
            </a:r>
          </a:p>
          <a:p>
            <a:r>
              <a:rPr lang="ru-RU" dirty="0"/>
              <a:t>Одним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полеміки</a:t>
            </a:r>
            <a:r>
              <a:rPr lang="ru-RU" dirty="0"/>
              <a:t> є </a:t>
            </a:r>
            <a:r>
              <a:rPr lang="ru-RU" dirty="0" err="1"/>
              <a:t>чесність</a:t>
            </a:r>
            <a:r>
              <a:rPr lang="ru-RU" dirty="0"/>
              <a:t> і </a:t>
            </a:r>
            <a:r>
              <a:rPr lang="ru-RU" dirty="0" err="1"/>
              <a:t>принциповість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полеміки</a:t>
            </a:r>
            <a:r>
              <a:rPr lang="ru-RU" dirty="0"/>
              <a:t>. Перед </a:t>
            </a:r>
            <a:r>
              <a:rPr lang="ru-RU" dirty="0" err="1"/>
              <a:t>тим</a:t>
            </a:r>
            <a:r>
              <a:rPr lang="ru-RU" dirty="0"/>
              <a:t>, як </a:t>
            </a:r>
            <a:r>
              <a:rPr lang="ru-RU" dirty="0" err="1"/>
              <a:t>спростувати</a:t>
            </a:r>
            <a:r>
              <a:rPr lang="ru-RU" dirty="0"/>
              <a:t> погляди </a:t>
            </a:r>
            <a:r>
              <a:rPr lang="ru-RU" dirty="0" err="1"/>
              <a:t>опонента</a:t>
            </a:r>
            <a:r>
              <a:rPr lang="ru-RU" dirty="0"/>
              <a:t>, </a:t>
            </a:r>
            <a:r>
              <a:rPr lang="ru-RU" dirty="0" err="1"/>
              <a:t>потрібно</a:t>
            </a:r>
            <a:r>
              <a:rPr lang="ru-RU" dirty="0"/>
              <a:t> точно і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сформулювати</a:t>
            </a:r>
            <a:r>
              <a:rPr lang="ru-RU" dirty="0"/>
              <a:t> </a:t>
            </a:r>
            <a:r>
              <a:rPr lang="ru-RU" dirty="0" err="1"/>
              <a:t>позицію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полемізують</a:t>
            </a:r>
            <a:r>
              <a:rPr lang="ru-RU" dirty="0"/>
              <a:t>. </a:t>
            </a:r>
            <a:r>
              <a:rPr lang="ru-RU" dirty="0" err="1"/>
              <a:t>Визначеність</a:t>
            </a:r>
            <a:r>
              <a:rPr lang="ru-RU" dirty="0"/>
              <a:t> предмета спору і </a:t>
            </a:r>
            <a:r>
              <a:rPr lang="ru-RU" dirty="0" err="1"/>
              <a:t>вихідних</a:t>
            </a:r>
            <a:r>
              <a:rPr lang="ru-RU" dirty="0"/>
              <a:t> </a:t>
            </a:r>
            <a:r>
              <a:rPr lang="ru-RU" dirty="0" err="1"/>
              <a:t>позицій</a:t>
            </a:r>
            <a:r>
              <a:rPr lang="ru-RU" dirty="0"/>
              <a:t> - одна з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полеміки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жодному</a:t>
            </a:r>
            <a:r>
              <a:rPr lang="ru-RU" dirty="0"/>
              <a:t> </a:t>
            </a:r>
            <a:r>
              <a:rPr lang="ru-RU" dirty="0" err="1"/>
              <a:t>разі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перекручувати</a:t>
            </a:r>
            <a:r>
              <a:rPr lang="ru-RU" dirty="0"/>
              <a:t> </a:t>
            </a:r>
            <a:r>
              <a:rPr lang="ru-RU" dirty="0" err="1"/>
              <a:t>позицію</a:t>
            </a:r>
            <a:r>
              <a:rPr lang="ru-RU" dirty="0"/>
              <a:t> </a:t>
            </a:r>
            <a:r>
              <a:rPr lang="ru-RU" dirty="0" err="1"/>
              <a:t>опонента</a:t>
            </a:r>
            <a:r>
              <a:rPr lang="ru-RU" dirty="0"/>
              <a:t>. </a:t>
            </a:r>
            <a:r>
              <a:rPr lang="ru-RU" dirty="0" err="1"/>
              <a:t>Цим</a:t>
            </a:r>
            <a:r>
              <a:rPr lang="ru-RU" dirty="0"/>
              <a:t> оратор </a:t>
            </a:r>
            <a:r>
              <a:rPr lang="ru-RU" dirty="0" err="1"/>
              <a:t>підриває</a:t>
            </a:r>
            <a:r>
              <a:rPr lang="ru-RU" dirty="0"/>
              <a:t> </a:t>
            </a:r>
            <a:r>
              <a:rPr lang="ru-RU" dirty="0" err="1"/>
              <a:t>довіру</a:t>
            </a:r>
            <a:r>
              <a:rPr lang="ru-RU" dirty="0"/>
              <a:t> до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позиції</a:t>
            </a:r>
            <a:r>
              <a:rPr lang="ru-RU" dirty="0"/>
              <a:t> у </a:t>
            </a:r>
            <a:r>
              <a:rPr lang="ru-RU" dirty="0" err="1"/>
              <a:t>слухачів</a:t>
            </a:r>
            <a:r>
              <a:rPr lang="ru-RU" dirty="0"/>
              <a:t>.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</a:t>
            </a:r>
            <a:r>
              <a:rPr lang="ru-RU" dirty="0" err="1"/>
              <a:t>дійсні</a:t>
            </a:r>
            <a:r>
              <a:rPr lang="ru-RU" dirty="0"/>
              <a:t> й </a:t>
            </a:r>
            <a:r>
              <a:rPr lang="ru-RU" dirty="0" err="1"/>
              <a:t>істинні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опонента</a:t>
            </a:r>
            <a:r>
              <a:rPr lang="ru-RU" dirty="0"/>
              <a:t> і </a:t>
            </a:r>
            <a:r>
              <a:rPr lang="ru-RU" dirty="0" err="1"/>
              <a:t>вміти</a:t>
            </a:r>
            <a:r>
              <a:rPr lang="ru-RU" dirty="0"/>
              <a:t> </a:t>
            </a:r>
            <a:r>
              <a:rPr lang="ru-RU" dirty="0" err="1"/>
              <a:t>критикувати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  </a:t>
            </a:r>
          </a:p>
          <a:p>
            <a:r>
              <a:rPr lang="ru-RU" dirty="0" err="1"/>
              <a:t>Важливого</a:t>
            </a:r>
            <a:r>
              <a:rPr lang="ru-RU" dirty="0"/>
              <a:t> </a:t>
            </a:r>
            <a:r>
              <a:rPr lang="ru-RU" dirty="0" err="1"/>
              <a:t>значення</a:t>
            </a:r>
            <a:r>
              <a:rPr lang="ru-RU" dirty="0"/>
              <a:t> </a:t>
            </a:r>
            <a:r>
              <a:rPr lang="ru-RU" dirty="0" err="1"/>
              <a:t>набуває</a:t>
            </a:r>
            <a:r>
              <a:rPr lang="ru-RU" dirty="0"/>
              <a:t> і принцип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у </a:t>
            </a:r>
            <a:r>
              <a:rPr lang="ru-RU" dirty="0" err="1"/>
              <a:t>полеміці</a:t>
            </a:r>
            <a:r>
              <a:rPr lang="ru-RU" dirty="0"/>
              <a:t>. 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річ</a:t>
            </a:r>
            <a:r>
              <a:rPr lang="ru-RU" dirty="0"/>
              <a:t>, без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 </a:t>
            </a:r>
            <a:r>
              <a:rPr lang="ru-RU" dirty="0" err="1"/>
              <a:t>ніколи</a:t>
            </a:r>
            <a:r>
              <a:rPr lang="ru-RU" dirty="0"/>
              <a:t> не </a:t>
            </a:r>
            <a:r>
              <a:rPr lang="ru-RU" dirty="0" err="1"/>
              <a:t>було</a:t>
            </a:r>
            <a:r>
              <a:rPr lang="ru-RU" dirty="0"/>
              <a:t>, нема і не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пошуку</a:t>
            </a:r>
            <a:r>
              <a:rPr lang="ru-RU" dirty="0"/>
              <a:t> </a:t>
            </a:r>
            <a:r>
              <a:rPr lang="ru-RU" dirty="0" err="1"/>
              <a:t>істини</a:t>
            </a:r>
            <a:r>
              <a:rPr lang="ru-RU" dirty="0"/>
              <a:t>. Не </a:t>
            </a:r>
            <a:r>
              <a:rPr lang="ru-RU" dirty="0" err="1"/>
              <a:t>можна</a:t>
            </a:r>
            <a:r>
              <a:rPr lang="ru-RU" dirty="0"/>
              <a:t> вести </a:t>
            </a:r>
            <a:r>
              <a:rPr lang="ru-RU" dirty="0" err="1"/>
              <a:t>полеміку</a:t>
            </a:r>
            <a:r>
              <a:rPr lang="ru-RU" dirty="0"/>
              <a:t> без </a:t>
            </a:r>
            <a:r>
              <a:rPr lang="ru-RU" dirty="0" err="1"/>
              <a:t>емоційного</a:t>
            </a:r>
            <a:r>
              <a:rPr lang="ru-RU" dirty="0"/>
              <a:t>, </a:t>
            </a:r>
            <a:r>
              <a:rPr lang="ru-RU" dirty="0" err="1"/>
              <a:t>суб'єктивного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до </a:t>
            </a:r>
            <a:r>
              <a:rPr lang="ru-RU" dirty="0" err="1"/>
              <a:t>питань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обстоюються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перебувати</a:t>
            </a:r>
            <a:r>
              <a:rPr lang="ru-RU" dirty="0"/>
              <a:t> у </a:t>
            </a:r>
            <a:r>
              <a:rPr lang="ru-RU" dirty="0" err="1"/>
              <a:t>полоні</a:t>
            </a:r>
            <a:r>
              <a:rPr lang="ru-RU" dirty="0"/>
              <a:t> </a:t>
            </a:r>
            <a:r>
              <a:rPr lang="ru-RU" dirty="0" err="1"/>
              <a:t>емоцій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давати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почуттям</a:t>
            </a:r>
            <a:r>
              <a:rPr lang="ru-RU" dirty="0"/>
              <a:t> над </a:t>
            </a:r>
            <a:r>
              <a:rPr lang="ru-RU" dirty="0" err="1"/>
              <a:t>розумом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51484" y="6301924"/>
            <a:ext cx="247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hlinkClick r:id="rId2" action="ppaction://hlinksldjump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112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-154215"/>
            <a:ext cx="10364451" cy="1596177"/>
          </a:xfrm>
        </p:spPr>
        <p:txBody>
          <a:bodyPr/>
          <a:lstStyle/>
          <a:p>
            <a:r>
              <a:rPr lang="uk-UA" dirty="0"/>
              <a:t>дебати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149" y="1107584"/>
            <a:ext cx="10364451" cy="5074275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Деба́ти</a:t>
            </a:r>
            <a:r>
              <a:rPr lang="ru-RU" dirty="0"/>
              <a:t> (фр. </a:t>
            </a:r>
            <a:r>
              <a:rPr lang="ru-RU" dirty="0" err="1"/>
              <a:t>debat</a:t>
            </a:r>
            <a:r>
              <a:rPr lang="ru-RU" dirty="0"/>
              <a:t>) —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структурований</a:t>
            </a:r>
            <a:r>
              <a:rPr lang="ru-RU" dirty="0"/>
              <a:t> і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організований</a:t>
            </a:r>
            <a:r>
              <a:rPr lang="ru-RU" dirty="0"/>
              <a:t> </a:t>
            </a:r>
            <a:r>
              <a:rPr lang="ru-RU" dirty="0" err="1"/>
              <a:t>публічний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думками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двома</a:t>
            </a:r>
            <a:r>
              <a:rPr lang="ru-RU" dirty="0"/>
              <a:t> сторонами з </a:t>
            </a:r>
            <a:r>
              <a:rPr lang="ru-RU" dirty="0" err="1"/>
              <a:t>актуальної</a:t>
            </a:r>
            <a:r>
              <a:rPr lang="ru-RU" dirty="0"/>
              <a:t> теми.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різновид</a:t>
            </a:r>
            <a:r>
              <a:rPr lang="ru-RU" dirty="0"/>
              <a:t> </a:t>
            </a:r>
            <a:r>
              <a:rPr lang="ru-RU" dirty="0" err="1"/>
              <a:t>публічної</a:t>
            </a:r>
            <a:r>
              <a:rPr lang="ru-RU" dirty="0"/>
              <a:t> </a:t>
            </a:r>
            <a:r>
              <a:rPr lang="ru-RU" dirty="0" err="1"/>
              <a:t>дискусії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</a:t>
            </a:r>
            <a:r>
              <a:rPr lang="ru-RU" dirty="0" err="1"/>
              <a:t>дебатів</a:t>
            </a:r>
            <a:r>
              <a:rPr lang="ru-RU" dirty="0"/>
              <a:t> </a:t>
            </a:r>
            <a:r>
              <a:rPr lang="ru-RU" dirty="0" err="1"/>
              <a:t>спрямовують</a:t>
            </a:r>
            <a:r>
              <a:rPr lang="ru-RU" dirty="0"/>
              <a:t> на </a:t>
            </a:r>
            <a:r>
              <a:rPr lang="ru-RU" dirty="0" err="1"/>
              <a:t>переконання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правоті</a:t>
            </a:r>
            <a:r>
              <a:rPr lang="ru-RU" dirty="0"/>
              <a:t> </a:t>
            </a:r>
            <a:r>
              <a:rPr lang="ru-RU" dirty="0" err="1"/>
              <a:t>третьої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, а не </a:t>
            </a:r>
            <a:r>
              <a:rPr lang="ru-RU" dirty="0" err="1"/>
              <a:t>одне</a:t>
            </a:r>
            <a:r>
              <a:rPr lang="ru-RU" dirty="0"/>
              <a:t> одного. Тому </a:t>
            </a:r>
            <a:r>
              <a:rPr lang="ru-RU" dirty="0" err="1"/>
              <a:t>вербальні</a:t>
            </a:r>
            <a:r>
              <a:rPr lang="ru-RU" dirty="0"/>
              <a:t> та </a:t>
            </a:r>
            <a:r>
              <a:rPr lang="ru-RU" dirty="0" err="1"/>
              <a:t>невербальні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учасниками</a:t>
            </a:r>
            <a:r>
              <a:rPr lang="ru-RU" dirty="0"/>
              <a:t> </a:t>
            </a:r>
            <a:r>
              <a:rPr lang="ru-RU" dirty="0" err="1"/>
              <a:t>дебатів</a:t>
            </a:r>
            <a:r>
              <a:rPr lang="ru-RU" dirty="0"/>
              <a:t>, </a:t>
            </a:r>
            <a:r>
              <a:rPr lang="ru-RU" dirty="0" err="1"/>
              <a:t>мають</a:t>
            </a:r>
            <a:r>
              <a:rPr lang="ru-RU" dirty="0"/>
              <a:t> на </a:t>
            </a:r>
            <a:r>
              <a:rPr lang="ru-RU" dirty="0" err="1"/>
              <a:t>меті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результату — </a:t>
            </a:r>
            <a:r>
              <a:rPr lang="ru-RU" dirty="0" err="1"/>
              <a:t>сформувати</a:t>
            </a:r>
            <a:r>
              <a:rPr lang="ru-RU" dirty="0"/>
              <a:t> у </a:t>
            </a:r>
            <a:r>
              <a:rPr lang="ru-RU" dirty="0" err="1"/>
              <a:t>слухачів</a:t>
            </a:r>
            <a:r>
              <a:rPr lang="ru-RU" dirty="0"/>
              <a:t> </a:t>
            </a:r>
            <a:r>
              <a:rPr lang="ru-RU" dirty="0" err="1"/>
              <a:t>позитивне</a:t>
            </a:r>
            <a:r>
              <a:rPr lang="ru-RU" dirty="0"/>
              <a:t> </a:t>
            </a:r>
            <a:r>
              <a:rPr lang="ru-RU" dirty="0" err="1"/>
              <a:t>враження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позиції</a:t>
            </a:r>
            <a:r>
              <a:rPr lang="ru-RU" dirty="0"/>
              <a:t>.</a:t>
            </a:r>
          </a:p>
          <a:p>
            <a:r>
              <a:rPr lang="ru-RU" dirty="0" err="1"/>
              <a:t>Судові</a:t>
            </a:r>
            <a:r>
              <a:rPr lang="ru-RU" dirty="0"/>
              <a:t> </a:t>
            </a:r>
            <a:r>
              <a:rPr lang="ru-RU" dirty="0" err="1"/>
              <a:t>дебати</a:t>
            </a:r>
            <a:r>
              <a:rPr lang="ru-RU" dirty="0"/>
              <a:t> – </a:t>
            </a:r>
            <a:r>
              <a:rPr lang="ru-RU" dirty="0" err="1"/>
              <a:t>найважливіша</a:t>
            </a:r>
            <a:r>
              <a:rPr lang="ru-RU" dirty="0"/>
              <a:t> </a:t>
            </a:r>
            <a:r>
              <a:rPr lang="ru-RU" dirty="0" err="1"/>
              <a:t>частина</a:t>
            </a:r>
            <a:r>
              <a:rPr lang="ru-RU" dirty="0"/>
              <a:t> судового </a:t>
            </a:r>
            <a:r>
              <a:rPr lang="ru-RU" dirty="0" err="1"/>
              <a:t>розгляду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належність</a:t>
            </a:r>
            <a:r>
              <a:rPr lang="ru-RU" dirty="0"/>
              <a:t> до </a:t>
            </a:r>
            <a:r>
              <a:rPr lang="ru-RU" dirty="0" err="1"/>
              <a:t>справи</a:t>
            </a:r>
            <a:r>
              <a:rPr lang="ru-RU" dirty="0"/>
              <a:t>, </a:t>
            </a:r>
            <a:r>
              <a:rPr lang="ru-RU" dirty="0" err="1"/>
              <a:t>допустимість</a:t>
            </a:r>
            <a:r>
              <a:rPr lang="ru-RU" dirty="0"/>
              <a:t>, </a:t>
            </a:r>
            <a:r>
              <a:rPr lang="ru-RU" dirty="0" err="1"/>
              <a:t>вірогідність</a:t>
            </a:r>
            <a:r>
              <a:rPr lang="ru-RU" dirty="0"/>
              <a:t> і </a:t>
            </a:r>
            <a:r>
              <a:rPr lang="ru-RU" dirty="0" err="1"/>
              <a:t>достатність</a:t>
            </a:r>
            <a:r>
              <a:rPr lang="ru-RU" dirty="0"/>
              <a:t> </a:t>
            </a:r>
            <a:r>
              <a:rPr lang="ru-RU" dirty="0" err="1"/>
              <a:t>досліджуваних</a:t>
            </a:r>
            <a:r>
              <a:rPr lang="ru-RU" dirty="0"/>
              <a:t> у </a:t>
            </a:r>
            <a:r>
              <a:rPr lang="ru-RU" dirty="0" err="1"/>
              <a:t>ході</a:t>
            </a:r>
            <a:r>
              <a:rPr lang="ru-RU" dirty="0"/>
              <a:t> судового </a:t>
            </a:r>
            <a:r>
              <a:rPr lang="ru-RU" dirty="0" err="1"/>
              <a:t>слідства</a:t>
            </a:r>
            <a:r>
              <a:rPr lang="ru-RU" dirty="0"/>
              <a:t> </a:t>
            </a:r>
            <a:r>
              <a:rPr lang="ru-RU" dirty="0" err="1"/>
              <a:t>доказів</a:t>
            </a:r>
            <a:r>
              <a:rPr lang="ru-RU" dirty="0"/>
              <a:t>, </a:t>
            </a:r>
            <a:r>
              <a:rPr lang="ru-RU" dirty="0" err="1"/>
              <a:t>визначають</a:t>
            </a:r>
            <a:r>
              <a:rPr lang="ru-RU" dirty="0"/>
              <a:t> </a:t>
            </a:r>
            <a:r>
              <a:rPr lang="ru-RU" dirty="0" err="1"/>
              <a:t>установлення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не </a:t>
            </a:r>
            <a:r>
              <a:rPr lang="ru-RU" dirty="0" err="1"/>
              <a:t>установлення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належать до предмета </a:t>
            </a:r>
            <a:r>
              <a:rPr lang="ru-RU" dirty="0" err="1"/>
              <a:t>доказування</a:t>
            </a:r>
            <a:r>
              <a:rPr lang="ru-RU" dirty="0"/>
              <a:t>,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юридичну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і </a:t>
            </a:r>
            <a:r>
              <a:rPr lang="ru-RU" dirty="0" err="1"/>
              <a:t>кваліфікацію</a:t>
            </a:r>
            <a:r>
              <a:rPr lang="ru-RU" dirty="0"/>
              <a:t> </a:t>
            </a:r>
            <a:r>
              <a:rPr lang="ru-RU" dirty="0" err="1"/>
              <a:t>діяння</a:t>
            </a:r>
            <a:r>
              <a:rPr lang="ru-RU" dirty="0"/>
              <a:t>, яке ставиться </a:t>
            </a:r>
            <a:r>
              <a:rPr lang="ru-RU" dirty="0" err="1"/>
              <a:t>підсудному</a:t>
            </a:r>
            <a:r>
              <a:rPr lang="ru-RU" dirty="0"/>
              <a:t> в </a:t>
            </a:r>
            <a:r>
              <a:rPr lang="ru-RU" dirty="0" err="1"/>
              <a:t>провину</a:t>
            </a:r>
            <a:r>
              <a:rPr lang="ru-RU" dirty="0"/>
              <a:t>, </a:t>
            </a:r>
            <a:r>
              <a:rPr lang="ru-RU" dirty="0" err="1"/>
              <a:t>викладають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міркування</a:t>
            </a:r>
            <a:r>
              <a:rPr lang="ru-RU" dirty="0"/>
              <a:t> по </a:t>
            </a:r>
            <a:r>
              <a:rPr lang="ru-RU" dirty="0" err="1"/>
              <a:t>суті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вирішенню</a:t>
            </a:r>
            <a:r>
              <a:rPr lang="ru-RU" dirty="0"/>
              <a:t> судом при </a:t>
            </a:r>
            <a:r>
              <a:rPr lang="ru-RU" dirty="0" err="1"/>
              <a:t>постановленні</a:t>
            </a:r>
            <a:r>
              <a:rPr lang="ru-RU" dirty="0"/>
              <a:t> </a:t>
            </a:r>
            <a:r>
              <a:rPr lang="ru-RU" dirty="0" err="1"/>
              <a:t>вироку</a:t>
            </a:r>
            <a:r>
              <a:rPr lang="ru-RU" dirty="0"/>
              <a:t>[3]. </a:t>
            </a:r>
            <a:r>
              <a:rPr lang="ru-RU" dirty="0" err="1"/>
              <a:t>Учасники</a:t>
            </a:r>
            <a:r>
              <a:rPr lang="ru-RU" dirty="0"/>
              <a:t> судового </a:t>
            </a:r>
            <a:r>
              <a:rPr lang="ru-RU" dirty="0" err="1"/>
              <a:t>провадження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право в </a:t>
            </a:r>
            <a:r>
              <a:rPr lang="ru-RU" dirty="0" err="1"/>
              <a:t>судових</a:t>
            </a:r>
            <a:r>
              <a:rPr lang="ru-RU" dirty="0"/>
              <a:t> дебатах </a:t>
            </a:r>
            <a:r>
              <a:rPr lang="ru-RU" dirty="0" err="1"/>
              <a:t>посилатися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на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докази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досліджені</a:t>
            </a:r>
            <a:r>
              <a:rPr lang="ru-RU" dirty="0"/>
              <a:t> в судовому </a:t>
            </a:r>
            <a:r>
              <a:rPr lang="ru-RU" dirty="0" err="1"/>
              <a:t>засіданні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4333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-321640"/>
            <a:ext cx="10364451" cy="1596177"/>
          </a:xfrm>
        </p:spPr>
        <p:txBody>
          <a:bodyPr/>
          <a:lstStyle/>
          <a:p>
            <a:r>
              <a:rPr lang="uk-UA" dirty="0"/>
              <a:t>Політичні дебати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1014810"/>
            <a:ext cx="10363826" cy="3424107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листопаді</a:t>
            </a:r>
            <a:r>
              <a:rPr lang="ru-RU" dirty="0"/>
              <a:t> та </a:t>
            </a:r>
            <a:r>
              <a:rPr lang="ru-RU" dirty="0" err="1"/>
              <a:t>грудні</a:t>
            </a:r>
            <a:r>
              <a:rPr lang="ru-RU" dirty="0"/>
              <a:t> 2004 р. </a:t>
            </a:r>
            <a:r>
              <a:rPr lang="ru-RU" dirty="0" err="1"/>
              <a:t>відбулися</a:t>
            </a:r>
            <a:r>
              <a:rPr lang="ru-RU" dirty="0"/>
              <a:t> </a:t>
            </a:r>
            <a:r>
              <a:rPr lang="ru-RU" dirty="0" err="1"/>
              <a:t>одні</a:t>
            </a:r>
            <a:r>
              <a:rPr lang="ru-RU" dirty="0"/>
              <a:t> з </a:t>
            </a:r>
            <a:r>
              <a:rPr lang="ru-RU" dirty="0" err="1"/>
              <a:t>найвідоміших</a:t>
            </a:r>
            <a:r>
              <a:rPr lang="ru-RU" dirty="0"/>
              <a:t> </a:t>
            </a:r>
            <a:r>
              <a:rPr lang="ru-RU" dirty="0" err="1"/>
              <a:t>політичних</a:t>
            </a:r>
            <a:r>
              <a:rPr lang="ru-RU" dirty="0"/>
              <a:t> </a:t>
            </a:r>
            <a:r>
              <a:rPr lang="ru-RU" dirty="0" err="1"/>
              <a:t>дебатів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—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тодішніми</a:t>
            </a:r>
            <a:r>
              <a:rPr lang="ru-RU" dirty="0"/>
              <a:t> кандидатами на посаду Президента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Віктором</a:t>
            </a:r>
            <a:r>
              <a:rPr lang="ru-RU" dirty="0"/>
              <a:t> </a:t>
            </a:r>
            <a:r>
              <a:rPr lang="ru-RU" dirty="0" err="1"/>
              <a:t>Ющенком</a:t>
            </a:r>
            <a:r>
              <a:rPr lang="ru-RU" dirty="0"/>
              <a:t> і </a:t>
            </a:r>
            <a:r>
              <a:rPr lang="ru-RU" dirty="0" err="1"/>
              <a:t>Віктором</a:t>
            </a:r>
            <a:r>
              <a:rPr lang="ru-RU" dirty="0"/>
              <a:t> Януковичем.</a:t>
            </a:r>
          </a:p>
          <a:p>
            <a:endParaRPr lang="ru-RU" dirty="0"/>
          </a:p>
          <a:p>
            <a:r>
              <a:rPr lang="ru-RU" dirty="0"/>
              <a:t>19 </a:t>
            </a:r>
            <a:r>
              <a:rPr lang="ru-RU" dirty="0" err="1"/>
              <a:t>квітня</a:t>
            </a:r>
            <a:r>
              <a:rPr lang="ru-RU" dirty="0"/>
              <a:t> 2019 року </a:t>
            </a:r>
            <a:r>
              <a:rPr lang="ru-RU" dirty="0" err="1"/>
              <a:t>між</a:t>
            </a:r>
            <a:r>
              <a:rPr lang="ru-RU" dirty="0"/>
              <a:t> Петром </a:t>
            </a:r>
            <a:r>
              <a:rPr lang="ru-RU" dirty="0" err="1"/>
              <a:t>Порошенком</a:t>
            </a:r>
            <a:r>
              <a:rPr lang="ru-RU" dirty="0"/>
              <a:t> та </a:t>
            </a:r>
            <a:r>
              <a:rPr lang="ru-RU" dirty="0" err="1"/>
              <a:t>Володимиром</a:t>
            </a:r>
            <a:r>
              <a:rPr lang="ru-RU" dirty="0"/>
              <a:t> </a:t>
            </a:r>
            <a:r>
              <a:rPr lang="ru-RU" dirty="0" err="1"/>
              <a:t>Зеленським</a:t>
            </a:r>
            <a:r>
              <a:rPr lang="ru-RU" dirty="0"/>
              <a:t> на </a:t>
            </a:r>
            <a:r>
              <a:rPr lang="ru-RU" dirty="0" err="1"/>
              <a:t>Олімпійському</a:t>
            </a:r>
            <a:r>
              <a:rPr lang="ru-RU" dirty="0"/>
              <a:t> </a:t>
            </a:r>
            <a:r>
              <a:rPr lang="ru-RU" dirty="0" err="1"/>
              <a:t>стадіоні</a:t>
            </a:r>
            <a:r>
              <a:rPr lang="ru-RU" dirty="0"/>
              <a:t> </a:t>
            </a:r>
            <a:r>
              <a:rPr lang="ru-RU" dirty="0" err="1"/>
              <a:t>Києва</a:t>
            </a:r>
            <a:r>
              <a:rPr lang="ru-RU" dirty="0"/>
              <a:t> </a:t>
            </a:r>
            <a:r>
              <a:rPr lang="ru-RU" dirty="0" err="1"/>
              <a:t>відбулися</a:t>
            </a:r>
            <a:r>
              <a:rPr lang="ru-RU" dirty="0"/>
              <a:t> </a:t>
            </a:r>
            <a:r>
              <a:rPr lang="ru-RU" dirty="0" err="1"/>
              <a:t>дебати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99" y="3648626"/>
            <a:ext cx="5590682" cy="307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6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455"/>
            <a:ext cx="10364451" cy="1596177"/>
          </a:xfrm>
        </p:spPr>
        <p:txBody>
          <a:bodyPr/>
          <a:lstStyle/>
          <a:p>
            <a:r>
              <a:rPr lang="uk-UA" dirty="0"/>
              <a:t>Суперечка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Суперечки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розрізняти</a:t>
            </a:r>
            <a:r>
              <a:rPr lang="ru-RU" dirty="0"/>
              <a:t> за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в </a:t>
            </a:r>
            <a:r>
              <a:rPr lang="ru-RU" dirty="0" err="1"/>
              <a:t>обговоренні</a:t>
            </a:r>
            <a:r>
              <a:rPr lang="ru-RU" dirty="0"/>
              <a:t> </a:t>
            </a:r>
            <a:r>
              <a:rPr lang="ru-RU" dirty="0" err="1"/>
              <a:t>проблемних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. За </a:t>
            </a:r>
            <a:r>
              <a:rPr lang="ru-RU" dirty="0" err="1"/>
              <a:t>цією</a:t>
            </a:r>
            <a:r>
              <a:rPr lang="ru-RU" dirty="0"/>
              <a:t> </a:t>
            </a:r>
            <a:r>
              <a:rPr lang="ru-RU" dirty="0" err="1"/>
              <a:t>ознакою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три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спорів</a:t>
            </a:r>
            <a:r>
              <a:rPr lang="ru-RU" dirty="0"/>
              <a:t>: </a:t>
            </a:r>
            <a:r>
              <a:rPr lang="ru-RU" dirty="0" err="1"/>
              <a:t>суперечка</a:t>
            </a:r>
            <a:r>
              <a:rPr lang="ru-RU" dirty="0"/>
              <a:t>-монолог (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сперечається</a:t>
            </a:r>
            <a:r>
              <a:rPr lang="ru-RU" dirty="0"/>
              <a:t> сама з собою, </a:t>
            </a:r>
            <a:r>
              <a:rPr lang="ru-RU" dirty="0" err="1"/>
              <a:t>це</a:t>
            </a:r>
            <a:r>
              <a:rPr lang="ru-RU" dirty="0"/>
              <a:t> гак званий </a:t>
            </a:r>
            <a:r>
              <a:rPr lang="ru-RU" dirty="0" err="1"/>
              <a:t>внутрішній</a:t>
            </a:r>
            <a:r>
              <a:rPr lang="ru-RU" dirty="0"/>
              <a:t> </a:t>
            </a:r>
            <a:r>
              <a:rPr lang="ru-RU" dirty="0" err="1"/>
              <a:t>спір</a:t>
            </a:r>
            <a:r>
              <a:rPr lang="ru-RU" dirty="0"/>
              <a:t>), </a:t>
            </a:r>
            <a:r>
              <a:rPr lang="ru-RU" dirty="0" err="1"/>
              <a:t>суперечка-діалог</a:t>
            </a:r>
            <a:r>
              <a:rPr lang="ru-RU" dirty="0"/>
              <a:t> (</a:t>
            </a:r>
            <a:r>
              <a:rPr lang="ru-RU" dirty="0" err="1"/>
              <a:t>сперечаються</a:t>
            </a:r>
            <a:r>
              <a:rPr lang="ru-RU" dirty="0"/>
              <a:t> </a:t>
            </a:r>
            <a:r>
              <a:rPr lang="ru-RU" dirty="0" err="1"/>
              <a:t>дві</a:t>
            </a:r>
            <a:r>
              <a:rPr lang="ru-RU" dirty="0"/>
              <a:t> особи) та </a:t>
            </a:r>
            <a:r>
              <a:rPr lang="ru-RU" dirty="0" err="1"/>
              <a:t>суперечкаполілог</a:t>
            </a:r>
            <a:r>
              <a:rPr lang="ru-RU" dirty="0"/>
              <a:t> (</a:t>
            </a:r>
            <a:r>
              <a:rPr lang="ru-RU" dirty="0" err="1"/>
              <a:t>спір</a:t>
            </a:r>
            <a:r>
              <a:rPr lang="ru-RU" dirty="0"/>
              <a:t> </a:t>
            </a:r>
            <a:r>
              <a:rPr lang="ru-RU" dirty="0" err="1"/>
              <a:t>ведеться</a:t>
            </a:r>
            <a:r>
              <a:rPr lang="ru-RU" dirty="0"/>
              <a:t> </a:t>
            </a:r>
            <a:r>
              <a:rPr lang="ru-RU" dirty="0" err="1"/>
              <a:t>кількома</a:t>
            </a:r>
            <a:r>
              <a:rPr lang="ru-RU" dirty="0"/>
              <a:t> особами). У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суперечка-полілог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масовою</a:t>
            </a:r>
            <a:r>
              <a:rPr lang="ru-RU" dirty="0"/>
              <a:t> (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присутні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у </a:t>
            </a:r>
            <a:r>
              <a:rPr lang="ru-RU" dirty="0" err="1"/>
              <a:t>спорі</a:t>
            </a:r>
            <a:r>
              <a:rPr lang="ru-RU" dirty="0"/>
              <a:t>) і </a:t>
            </a:r>
            <a:r>
              <a:rPr lang="ru-RU" dirty="0" err="1"/>
              <a:t>груповою</a:t>
            </a:r>
            <a:r>
              <a:rPr lang="ru-RU" dirty="0"/>
              <a:t> (</a:t>
            </a:r>
            <a:r>
              <a:rPr lang="ru-RU" dirty="0" err="1"/>
              <a:t>спірне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вирішує</a:t>
            </a:r>
            <a:r>
              <a:rPr lang="ru-RU" dirty="0"/>
              <a:t> </a:t>
            </a:r>
            <a:r>
              <a:rPr lang="ru-RU" dirty="0" err="1"/>
              <a:t>окрема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у </a:t>
            </a:r>
            <a:r>
              <a:rPr lang="ru-RU" dirty="0" err="1"/>
              <a:t>присутності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).</a:t>
            </a:r>
          </a:p>
          <a:p>
            <a:r>
              <a:rPr lang="ru-RU" dirty="0"/>
              <a:t>І, </a:t>
            </a:r>
            <a:r>
              <a:rPr lang="ru-RU" dirty="0" err="1"/>
              <a:t>нарешті</a:t>
            </a:r>
            <a:r>
              <a:rPr lang="ru-RU" dirty="0"/>
              <a:t>, за способом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боротьби</a:t>
            </a:r>
            <a:r>
              <a:rPr lang="ru-RU" dirty="0"/>
              <a:t> думок </a:t>
            </a:r>
            <a:r>
              <a:rPr lang="ru-RU" dirty="0" err="1"/>
              <a:t>суперечки</a:t>
            </a:r>
            <a:r>
              <a:rPr lang="ru-RU" dirty="0"/>
              <a:t>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усні</a:t>
            </a:r>
            <a:r>
              <a:rPr lang="ru-RU" dirty="0"/>
              <a:t> та </a:t>
            </a:r>
            <a:r>
              <a:rPr lang="ru-RU" dirty="0" err="1"/>
              <a:t>письмові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dirty="0" err="1"/>
              <a:t>Усна</a:t>
            </a:r>
            <a:r>
              <a:rPr lang="ru-RU" dirty="0"/>
              <a:t> форма спору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безпосереднє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, як правило, </a:t>
            </a:r>
            <a:r>
              <a:rPr lang="ru-RU" dirty="0" err="1"/>
              <a:t>обмежені</a:t>
            </a:r>
            <a:r>
              <a:rPr lang="ru-RU" dirty="0"/>
              <a:t> за часом і </a:t>
            </a:r>
            <a:r>
              <a:rPr lang="ru-RU" dirty="0" err="1"/>
              <a:t>замкнені</a:t>
            </a:r>
            <a:r>
              <a:rPr lang="ru-RU" dirty="0"/>
              <a:t> в </a:t>
            </a:r>
            <a:r>
              <a:rPr lang="ru-RU" dirty="0" err="1"/>
              <a:t>просторі</a:t>
            </a:r>
            <a:r>
              <a:rPr lang="ru-RU" dirty="0"/>
              <a:t>: </a:t>
            </a:r>
            <a:r>
              <a:rPr lang="ru-RU" dirty="0" err="1"/>
              <a:t>проводяться</a:t>
            </a:r>
            <a:r>
              <a:rPr lang="ru-RU" dirty="0"/>
              <a:t> на </a:t>
            </a:r>
            <a:r>
              <a:rPr lang="ru-RU" dirty="0" err="1"/>
              <a:t>конференціях</a:t>
            </a:r>
            <a:r>
              <a:rPr lang="ru-RU" dirty="0"/>
              <a:t>, </a:t>
            </a:r>
            <a:r>
              <a:rPr lang="ru-RU" dirty="0" err="1"/>
              <a:t>засіданнях</a:t>
            </a:r>
            <a:r>
              <a:rPr lang="ru-RU" dirty="0"/>
              <a:t>, </a:t>
            </a:r>
            <a:r>
              <a:rPr lang="ru-RU" dirty="0" err="1"/>
              <a:t>заняттях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dirty="0" err="1"/>
              <a:t>Письмова</a:t>
            </a:r>
            <a:r>
              <a:rPr lang="ru-RU" dirty="0"/>
              <a:t> форма </a:t>
            </a:r>
            <a:r>
              <a:rPr lang="ru-RU" dirty="0" err="1"/>
              <a:t>суперечки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опосередковане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 спору.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суперечки</a:t>
            </a:r>
            <a:r>
              <a:rPr lang="ru-RU" dirty="0"/>
              <a:t> </a:t>
            </a:r>
            <a:r>
              <a:rPr lang="ru-RU" dirty="0" err="1"/>
              <a:t>триваліші</a:t>
            </a:r>
            <a:r>
              <a:rPr lang="ru-RU" dirty="0"/>
              <a:t> за часом, </a:t>
            </a:r>
            <a:r>
              <a:rPr lang="ru-RU" dirty="0" err="1"/>
              <a:t>порівняно</a:t>
            </a:r>
            <a:r>
              <a:rPr lang="ru-RU" dirty="0"/>
              <a:t> з </a:t>
            </a:r>
            <a:r>
              <a:rPr lang="ru-RU" dirty="0" err="1"/>
              <a:t>усними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450" y="343907"/>
            <a:ext cx="28575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01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06687" y="-177556"/>
            <a:ext cx="10364451" cy="1596177"/>
          </a:xfrm>
        </p:spPr>
        <p:txBody>
          <a:bodyPr/>
          <a:lstStyle/>
          <a:p>
            <a:r>
              <a:rPr lang="uk-UA" dirty="0"/>
              <a:t>Приклад суперечки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5" y="2032241"/>
            <a:ext cx="10363825" cy="460037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Діалог-суперечка</a:t>
            </a:r>
            <a:r>
              <a:rPr lang="ru-RU" dirty="0"/>
              <a:t> на тему "Яку </a:t>
            </a:r>
            <a:r>
              <a:rPr lang="ru-RU" dirty="0" err="1"/>
              <a:t>професію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обрати?":</a:t>
            </a:r>
          </a:p>
          <a:p>
            <a:r>
              <a:rPr lang="ru-RU" dirty="0"/>
              <a:t>- </a:t>
            </a:r>
            <a:r>
              <a:rPr lang="ru-RU" dirty="0" err="1"/>
              <a:t>Привіт</a:t>
            </a:r>
            <a:r>
              <a:rPr lang="ru-RU" dirty="0"/>
              <a:t>, </a:t>
            </a:r>
            <a:r>
              <a:rPr lang="ru-RU" dirty="0" err="1"/>
              <a:t>Оленко</a:t>
            </a:r>
            <a:r>
              <a:rPr lang="ru-RU" dirty="0"/>
              <a:t>. До вас </a:t>
            </a:r>
            <a:r>
              <a:rPr lang="ru-RU" dirty="0" err="1"/>
              <a:t>сьогодні</a:t>
            </a:r>
            <a:r>
              <a:rPr lang="ru-RU" dirty="0"/>
              <a:t> приходили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 з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профорієнтації</a:t>
            </a:r>
            <a:r>
              <a:rPr lang="ru-RU" dirty="0"/>
              <a:t>?</a:t>
            </a:r>
          </a:p>
          <a:p>
            <a:r>
              <a:rPr lang="ru-RU" dirty="0"/>
              <a:t>- </a:t>
            </a:r>
            <a:r>
              <a:rPr lang="ru-RU" dirty="0" err="1"/>
              <a:t>Привіт</a:t>
            </a:r>
            <a:r>
              <a:rPr lang="ru-RU" dirty="0"/>
              <a:t>, Олесю. Так. </a:t>
            </a:r>
            <a:r>
              <a:rPr lang="ru-RU" dirty="0" err="1"/>
              <a:t>Ти</a:t>
            </a:r>
            <a:r>
              <a:rPr lang="ru-RU" dirty="0"/>
              <a:t> яку </a:t>
            </a:r>
            <a:r>
              <a:rPr lang="ru-RU" dirty="0" err="1"/>
              <a:t>професію</a:t>
            </a:r>
            <a:r>
              <a:rPr lang="ru-RU" dirty="0"/>
              <a:t> </a:t>
            </a:r>
            <a:r>
              <a:rPr lang="ru-RU" dirty="0" err="1"/>
              <a:t>хочеш</a:t>
            </a:r>
            <a:r>
              <a:rPr lang="ru-RU" dirty="0"/>
              <a:t> обрати?</a:t>
            </a:r>
          </a:p>
          <a:p>
            <a:r>
              <a:rPr lang="ru-RU" dirty="0"/>
              <a:t>- Я хочу стати юристом. А </a:t>
            </a:r>
            <a:r>
              <a:rPr lang="ru-RU" dirty="0" err="1"/>
              <a:t>ти</a:t>
            </a:r>
            <a:r>
              <a:rPr lang="ru-RU" dirty="0"/>
              <a:t>?</a:t>
            </a:r>
          </a:p>
          <a:p>
            <a:r>
              <a:rPr lang="ru-RU" dirty="0"/>
              <a:t>- Ой,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юристів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стільки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нікому</a:t>
            </a:r>
            <a:r>
              <a:rPr lang="ru-RU" dirty="0"/>
              <a:t> не </a:t>
            </a:r>
            <a:r>
              <a:rPr lang="ru-RU" dirty="0" err="1"/>
              <a:t>потрібні</a:t>
            </a:r>
            <a:r>
              <a:rPr lang="ru-RU" dirty="0"/>
              <a:t>. А я </a:t>
            </a:r>
            <a:r>
              <a:rPr lang="ru-RU" dirty="0" err="1"/>
              <a:t>мрію</a:t>
            </a:r>
            <a:r>
              <a:rPr lang="ru-RU" dirty="0"/>
              <a:t> стати </a:t>
            </a:r>
            <a:r>
              <a:rPr lang="ru-RU" dirty="0" err="1"/>
              <a:t>вчителькою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.</a:t>
            </a:r>
          </a:p>
          <a:p>
            <a:r>
              <a:rPr lang="ru-RU" dirty="0"/>
              <a:t>- </a:t>
            </a:r>
            <a:r>
              <a:rPr lang="ru-RU" dirty="0" err="1"/>
              <a:t>Юристів</a:t>
            </a:r>
            <a:r>
              <a:rPr lang="ru-RU" dirty="0"/>
              <a:t> </a:t>
            </a:r>
            <a:r>
              <a:rPr lang="ru-RU" dirty="0" err="1"/>
              <a:t>хоч</a:t>
            </a:r>
            <a:r>
              <a:rPr lang="ru-RU" dirty="0"/>
              <a:t> і </a:t>
            </a:r>
            <a:r>
              <a:rPr lang="ru-RU" dirty="0" err="1"/>
              <a:t>багато</a:t>
            </a:r>
            <a:r>
              <a:rPr lang="ru-RU" dirty="0"/>
              <a:t>, </a:t>
            </a:r>
            <a:r>
              <a:rPr lang="ru-RU" dirty="0" err="1"/>
              <a:t>проте</a:t>
            </a:r>
            <a:r>
              <a:rPr lang="ru-RU" dirty="0"/>
              <a:t> в них </a:t>
            </a:r>
            <a:r>
              <a:rPr lang="ru-RU" dirty="0" err="1"/>
              <a:t>хоч</a:t>
            </a:r>
            <a:r>
              <a:rPr lang="ru-RU" dirty="0"/>
              <a:t> </a:t>
            </a:r>
            <a:r>
              <a:rPr lang="ru-RU" dirty="0" err="1"/>
              <a:t>заробітна</a:t>
            </a:r>
            <a:r>
              <a:rPr lang="ru-RU" dirty="0"/>
              <a:t> </a:t>
            </a:r>
            <a:r>
              <a:rPr lang="ru-RU" dirty="0" err="1"/>
              <a:t>платня</a:t>
            </a:r>
            <a:r>
              <a:rPr lang="ru-RU" dirty="0"/>
              <a:t> нормальна. </a:t>
            </a:r>
            <a:r>
              <a:rPr lang="ru-RU" dirty="0" err="1"/>
              <a:t>Вчителі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мало.</a:t>
            </a:r>
          </a:p>
          <a:p>
            <a:r>
              <a:rPr lang="ru-RU" dirty="0"/>
              <a:t>- Я </a:t>
            </a:r>
            <a:r>
              <a:rPr lang="ru-RU" dirty="0" err="1"/>
              <a:t>вважаю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у </a:t>
            </a:r>
            <a:r>
              <a:rPr lang="ru-RU" dirty="0" err="1"/>
              <a:t>професії</a:t>
            </a:r>
            <a:r>
              <a:rPr lang="ru-RU" dirty="0"/>
              <a:t> не є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. </a:t>
            </a:r>
            <a:r>
              <a:rPr lang="ru-RU" dirty="0" err="1"/>
              <a:t>Важливо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робота приносила </a:t>
            </a:r>
            <a:r>
              <a:rPr lang="ru-RU" dirty="0" err="1"/>
              <a:t>щастя</a:t>
            </a:r>
            <a:r>
              <a:rPr lang="ru-RU" dirty="0"/>
              <a:t> та </a:t>
            </a:r>
            <a:r>
              <a:rPr lang="ru-RU" dirty="0" err="1"/>
              <a:t>радість</a:t>
            </a:r>
            <a:r>
              <a:rPr lang="ru-RU" dirty="0"/>
              <a:t>.</a:t>
            </a:r>
          </a:p>
          <a:p>
            <a:r>
              <a:rPr lang="ru-RU" dirty="0"/>
              <a:t>- Я з тобою </a:t>
            </a:r>
            <a:r>
              <a:rPr lang="ru-RU" dirty="0" err="1"/>
              <a:t>цілком</a:t>
            </a:r>
            <a:r>
              <a:rPr lang="ru-RU" dirty="0"/>
              <a:t> не </a:t>
            </a:r>
            <a:r>
              <a:rPr lang="ru-RU" dirty="0" err="1"/>
              <a:t>згодна</a:t>
            </a:r>
            <a:r>
              <a:rPr lang="ru-RU" dirty="0"/>
              <a:t>.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ми </a:t>
            </a:r>
            <a:r>
              <a:rPr lang="ru-RU" dirty="0" err="1"/>
              <a:t>отримуємо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, на </a:t>
            </a:r>
            <a:r>
              <a:rPr lang="ru-RU" dirty="0" err="1"/>
              <a:t>які</a:t>
            </a:r>
            <a:r>
              <a:rPr lang="ru-RU" dirty="0"/>
              <a:t> і </a:t>
            </a:r>
            <a:r>
              <a:rPr lang="ru-RU" dirty="0" err="1"/>
              <a:t>маємо</a:t>
            </a:r>
            <a:r>
              <a:rPr lang="ru-RU" dirty="0"/>
              <a:t> </a:t>
            </a:r>
            <a:r>
              <a:rPr lang="ru-RU" dirty="0" err="1"/>
              <a:t>жити</a:t>
            </a:r>
            <a:r>
              <a:rPr lang="ru-RU" dirty="0"/>
              <a:t>. Для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є </a:t>
            </a:r>
            <a:r>
              <a:rPr lang="ru-RU" dirty="0" err="1"/>
              <a:t>заняття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назвою</a:t>
            </a:r>
            <a:r>
              <a:rPr lang="ru-RU" dirty="0"/>
              <a:t> "</a:t>
            </a:r>
            <a:r>
              <a:rPr lang="ru-RU" dirty="0" err="1"/>
              <a:t>хобі</a:t>
            </a:r>
            <a:r>
              <a:rPr lang="ru-RU" dirty="0"/>
              <a:t>".</a:t>
            </a:r>
          </a:p>
          <a:p>
            <a:r>
              <a:rPr lang="ru-RU" dirty="0"/>
              <a:t>- На жаль, в нас з тобою </a:t>
            </a:r>
            <a:r>
              <a:rPr lang="ru-RU" dirty="0" err="1"/>
              <a:t>різні</a:t>
            </a:r>
            <a:r>
              <a:rPr lang="ru-RU" dirty="0"/>
              <a:t> погляди на </a:t>
            </a:r>
            <a:r>
              <a:rPr lang="ru-RU" dirty="0" err="1"/>
              <a:t>майбутнє</a:t>
            </a:r>
            <a:r>
              <a:rPr lang="ru-RU" dirty="0"/>
              <a:t>.</a:t>
            </a:r>
          </a:p>
          <a:p>
            <a:r>
              <a:rPr lang="ru-RU" dirty="0"/>
              <a:t>- Так. </a:t>
            </a:r>
            <a:r>
              <a:rPr lang="ru-RU" dirty="0" err="1"/>
              <a:t>Вибач</a:t>
            </a:r>
            <a:r>
              <a:rPr lang="ru-RU" dirty="0"/>
              <a:t>, </a:t>
            </a:r>
            <a:r>
              <a:rPr lang="ru-RU" dirty="0" err="1"/>
              <a:t>мені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час </a:t>
            </a:r>
            <a:r>
              <a:rPr lang="ru-RU" dirty="0" err="1"/>
              <a:t>йти</a:t>
            </a:r>
            <a:r>
              <a:rPr lang="ru-RU" dirty="0"/>
              <a:t>. До завтра.</a:t>
            </a:r>
          </a:p>
          <a:p>
            <a:r>
              <a:rPr lang="ru-RU" dirty="0"/>
              <a:t>- </a:t>
            </a:r>
            <a:r>
              <a:rPr lang="ru-RU" dirty="0" err="1"/>
              <a:t>Бувай</a:t>
            </a:r>
            <a:r>
              <a:rPr lang="ru-RU" dirty="0"/>
              <a:t>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722" y="180304"/>
            <a:ext cx="3111266" cy="207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68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джерела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https://ru.osvita.ua/vnz/reports/rhetoric/30489/</a:t>
            </a:r>
            <a:endParaRPr lang="uk-UA" dirty="0"/>
          </a:p>
          <a:p>
            <a:r>
              <a:rPr lang="uk-UA" dirty="0"/>
              <a:t> </a:t>
            </a:r>
            <a:r>
              <a:rPr lang="en-US" dirty="0">
                <a:hlinkClick r:id="rId3"/>
              </a:rPr>
              <a:t>https://uk.wikipedia.org/wiki/</a:t>
            </a:r>
            <a:r>
              <a:rPr lang="ru-RU" dirty="0">
                <a:hlinkClick r:id="rId3"/>
              </a:rPr>
              <a:t>Диспут</a:t>
            </a:r>
            <a:r>
              <a:rPr lang="ru-RU" dirty="0"/>
              <a:t> </a:t>
            </a:r>
          </a:p>
          <a:p>
            <a:r>
              <a:rPr lang="en-US" dirty="0">
                <a:hlinkClick r:id="rId4"/>
              </a:rPr>
              <a:t>https://subject.com.ua/textbook/mova/10klas_2/43.html#:~:text=</a:t>
            </a:r>
            <a:r>
              <a:rPr lang="ru-RU" dirty="0">
                <a:hlinkClick r:id="rId4"/>
              </a:rPr>
              <a:t>Суперечка%20</a:t>
            </a:r>
            <a:endParaRPr lang="ru-RU" dirty="0"/>
          </a:p>
          <a:p>
            <a:r>
              <a:rPr lang="ru-RU" dirty="0"/>
              <a:t> </a:t>
            </a:r>
            <a:r>
              <a:rPr lang="en-US" dirty="0">
                <a:hlinkClick r:id="rId5"/>
              </a:rPr>
              <a:t>https://ru.osvita.ua/vnz/reports/rhetoric/30509/</a:t>
            </a:r>
            <a:r>
              <a:rPr lang="uk-UA" dirty="0"/>
              <a:t> </a:t>
            </a:r>
          </a:p>
          <a:p>
            <a:r>
              <a:rPr lang="en-US" dirty="0">
                <a:hlinkClick r:id="rId6"/>
              </a:rPr>
              <a:t>https://uk.wikipedia.org/wiki/</a:t>
            </a:r>
            <a:r>
              <a:rPr lang="ru-RU" dirty="0" err="1">
                <a:hlinkClick r:id="rId6"/>
              </a:rPr>
              <a:t>Дебати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906710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83</TotalTime>
  <Words>1613</Words>
  <Application>Microsoft Office PowerPoint</Application>
  <PresentationFormat>Широкоэкранный</PresentationFormat>
  <Paragraphs>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Tw Cen MT</vt:lpstr>
      <vt:lpstr>Капля</vt:lpstr>
      <vt:lpstr>Суперечка як вид комунікації</vt:lpstr>
      <vt:lpstr>МЕта: формування компетентного мовця, який усвідомлено прагне поглибити знання прополемічну майстерність як вид комунікації. усвідомлює зв'язок знань норм української літературної мови з уміннями зв'язано викладати свої думки в усній і писемній формах; знає основні вимоги до складання текстів, коментує їх; виявляє й аналізує порушення, допущені у процесі висловлення думки;організовує власну діяльність; виявляє вміння компетентно обговорювати життєво важливі проблеми, доводити й переконувати співрозмовника, аргументувати, відстоювати власну точку зору, відкидати думки опонента; володіє полемічною майстерністю, мистецтвом спору або суперечки.   </vt:lpstr>
      <vt:lpstr>суперечка</vt:lpstr>
      <vt:lpstr>Пропонент, опонент</vt:lpstr>
      <vt:lpstr>Правила ведення суперечки </vt:lpstr>
      <vt:lpstr>Різновиди суперечок</vt:lpstr>
      <vt:lpstr>дискусія</vt:lpstr>
      <vt:lpstr>диспут</vt:lpstr>
      <vt:lpstr>полеміка</vt:lpstr>
      <vt:lpstr>дебати</vt:lpstr>
      <vt:lpstr>Політичні дебати</vt:lpstr>
      <vt:lpstr>Суперечка</vt:lpstr>
      <vt:lpstr>Приклад суперечки</vt:lpstr>
      <vt:lpstr>джерела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Суперечка як вид комунікації</dc:title>
  <dc:creator>Админ</dc:creator>
  <cp:lastModifiedBy>Ирина</cp:lastModifiedBy>
  <cp:revision>11</cp:revision>
  <dcterms:created xsi:type="dcterms:W3CDTF">2021-05-16T06:35:54Z</dcterms:created>
  <dcterms:modified xsi:type="dcterms:W3CDTF">2021-06-19T16:25:50Z</dcterms:modified>
</cp:coreProperties>
</file>